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3"/>
  </p:notesMasterIdLst>
  <p:handoutMasterIdLst>
    <p:handoutMasterId r:id="rId184"/>
  </p:handoutMasterIdLst>
  <p:sldIdLst>
    <p:sldId id="256" r:id="rId2"/>
    <p:sldId id="446" r:id="rId3"/>
    <p:sldId id="392" r:id="rId4"/>
    <p:sldId id="395" r:id="rId5"/>
    <p:sldId id="389" r:id="rId6"/>
    <p:sldId id="257" r:id="rId7"/>
    <p:sldId id="398" r:id="rId8"/>
    <p:sldId id="399" r:id="rId9"/>
    <p:sldId id="400" r:id="rId10"/>
    <p:sldId id="258" r:id="rId11"/>
    <p:sldId id="259" r:id="rId12"/>
    <p:sldId id="260" r:id="rId13"/>
    <p:sldId id="404" r:id="rId14"/>
    <p:sldId id="262" r:id="rId15"/>
    <p:sldId id="263" r:id="rId16"/>
    <p:sldId id="394" r:id="rId17"/>
    <p:sldId id="264" r:id="rId18"/>
    <p:sldId id="265" r:id="rId19"/>
    <p:sldId id="266" r:id="rId20"/>
    <p:sldId id="267" r:id="rId21"/>
    <p:sldId id="397" r:id="rId22"/>
    <p:sldId id="268" r:id="rId23"/>
    <p:sldId id="269" r:id="rId24"/>
    <p:sldId id="270" r:id="rId25"/>
    <p:sldId id="407" r:id="rId26"/>
    <p:sldId id="405" r:id="rId27"/>
    <p:sldId id="271" r:id="rId28"/>
    <p:sldId id="406" r:id="rId29"/>
    <p:sldId id="272" r:id="rId30"/>
    <p:sldId id="273" r:id="rId31"/>
    <p:sldId id="401" r:id="rId32"/>
    <p:sldId id="402" r:id="rId33"/>
    <p:sldId id="403" r:id="rId34"/>
    <p:sldId id="274" r:id="rId35"/>
    <p:sldId id="275" r:id="rId36"/>
    <p:sldId id="276" r:id="rId37"/>
    <p:sldId id="277" r:id="rId38"/>
    <p:sldId id="278" r:id="rId39"/>
    <p:sldId id="408" r:id="rId40"/>
    <p:sldId id="279" r:id="rId41"/>
    <p:sldId id="410" r:id="rId42"/>
    <p:sldId id="411" r:id="rId43"/>
    <p:sldId id="409" r:id="rId44"/>
    <p:sldId id="281" r:id="rId45"/>
    <p:sldId id="282" r:id="rId46"/>
    <p:sldId id="283" r:id="rId47"/>
    <p:sldId id="284" r:id="rId48"/>
    <p:sldId id="285" r:id="rId49"/>
    <p:sldId id="286" r:id="rId50"/>
    <p:sldId id="413" r:id="rId51"/>
    <p:sldId id="287" r:id="rId52"/>
    <p:sldId id="288" r:id="rId53"/>
    <p:sldId id="289" r:id="rId54"/>
    <p:sldId id="290" r:id="rId55"/>
    <p:sldId id="291" r:id="rId56"/>
    <p:sldId id="292" r:id="rId57"/>
    <p:sldId id="293" r:id="rId58"/>
    <p:sldId id="414" r:id="rId59"/>
    <p:sldId id="415" r:id="rId60"/>
    <p:sldId id="416" r:id="rId61"/>
    <p:sldId id="417" r:id="rId62"/>
    <p:sldId id="294" r:id="rId63"/>
    <p:sldId id="295" r:id="rId64"/>
    <p:sldId id="296" r:id="rId65"/>
    <p:sldId id="297" r:id="rId66"/>
    <p:sldId id="298" r:id="rId67"/>
    <p:sldId id="299" r:id="rId68"/>
    <p:sldId id="300" r:id="rId69"/>
    <p:sldId id="301" r:id="rId70"/>
    <p:sldId id="302" r:id="rId71"/>
    <p:sldId id="303" r:id="rId72"/>
    <p:sldId id="420" r:id="rId73"/>
    <p:sldId id="304" r:id="rId74"/>
    <p:sldId id="305" r:id="rId75"/>
    <p:sldId id="306" r:id="rId76"/>
    <p:sldId id="307" r:id="rId77"/>
    <p:sldId id="418" r:id="rId78"/>
    <p:sldId id="419" r:id="rId79"/>
    <p:sldId id="308" r:id="rId80"/>
    <p:sldId id="309" r:id="rId81"/>
    <p:sldId id="310" r:id="rId82"/>
    <p:sldId id="422" r:id="rId83"/>
    <p:sldId id="311" r:id="rId84"/>
    <p:sldId id="312" r:id="rId85"/>
    <p:sldId id="313" r:id="rId86"/>
    <p:sldId id="314" r:id="rId87"/>
    <p:sldId id="315" r:id="rId88"/>
    <p:sldId id="316" r:id="rId89"/>
    <p:sldId id="317" r:id="rId90"/>
    <p:sldId id="318" r:id="rId91"/>
    <p:sldId id="319" r:id="rId92"/>
    <p:sldId id="320" r:id="rId93"/>
    <p:sldId id="321" r:id="rId94"/>
    <p:sldId id="322" r:id="rId95"/>
    <p:sldId id="323" r:id="rId96"/>
    <p:sldId id="324" r:id="rId97"/>
    <p:sldId id="325" r:id="rId98"/>
    <p:sldId id="326" r:id="rId99"/>
    <p:sldId id="327" r:id="rId100"/>
    <p:sldId id="328" r:id="rId101"/>
    <p:sldId id="329" r:id="rId102"/>
    <p:sldId id="330" r:id="rId103"/>
    <p:sldId id="331" r:id="rId104"/>
    <p:sldId id="332" r:id="rId105"/>
    <p:sldId id="423" r:id="rId106"/>
    <p:sldId id="333" r:id="rId107"/>
    <p:sldId id="334" r:id="rId108"/>
    <p:sldId id="335" r:id="rId109"/>
    <p:sldId id="336" r:id="rId110"/>
    <p:sldId id="337" r:id="rId111"/>
    <p:sldId id="338" r:id="rId112"/>
    <p:sldId id="339" r:id="rId113"/>
    <p:sldId id="340" r:id="rId114"/>
    <p:sldId id="341" r:id="rId115"/>
    <p:sldId id="342" r:id="rId116"/>
    <p:sldId id="343" r:id="rId117"/>
    <p:sldId id="344" r:id="rId118"/>
    <p:sldId id="424" r:id="rId119"/>
    <p:sldId id="425" r:id="rId120"/>
    <p:sldId id="345" r:id="rId121"/>
    <p:sldId id="426" r:id="rId122"/>
    <p:sldId id="346" r:id="rId123"/>
    <p:sldId id="347" r:id="rId124"/>
    <p:sldId id="348" r:id="rId125"/>
    <p:sldId id="427" r:id="rId126"/>
    <p:sldId id="349" r:id="rId127"/>
    <p:sldId id="428" r:id="rId128"/>
    <p:sldId id="430" r:id="rId129"/>
    <p:sldId id="350" r:id="rId130"/>
    <p:sldId id="351" r:id="rId131"/>
    <p:sldId id="352" r:id="rId132"/>
    <p:sldId id="353" r:id="rId133"/>
    <p:sldId id="354" r:id="rId134"/>
    <p:sldId id="355" r:id="rId135"/>
    <p:sldId id="356" r:id="rId136"/>
    <p:sldId id="357" r:id="rId137"/>
    <p:sldId id="358" r:id="rId138"/>
    <p:sldId id="359" r:id="rId139"/>
    <p:sldId id="360" r:id="rId140"/>
    <p:sldId id="361" r:id="rId141"/>
    <p:sldId id="362" r:id="rId142"/>
    <p:sldId id="363" r:id="rId143"/>
    <p:sldId id="364" r:id="rId144"/>
    <p:sldId id="365" r:id="rId145"/>
    <p:sldId id="366" r:id="rId146"/>
    <p:sldId id="431" r:id="rId147"/>
    <p:sldId id="367" r:id="rId148"/>
    <p:sldId id="368" r:id="rId149"/>
    <p:sldId id="369" r:id="rId150"/>
    <p:sldId id="370" r:id="rId151"/>
    <p:sldId id="371" r:id="rId152"/>
    <p:sldId id="433" r:id="rId153"/>
    <p:sldId id="372" r:id="rId154"/>
    <p:sldId id="373" r:id="rId155"/>
    <p:sldId id="374" r:id="rId156"/>
    <p:sldId id="375" r:id="rId157"/>
    <p:sldId id="436" r:id="rId158"/>
    <p:sldId id="444" r:id="rId159"/>
    <p:sldId id="440" r:id="rId160"/>
    <p:sldId id="443" r:id="rId161"/>
    <p:sldId id="435" r:id="rId162"/>
    <p:sldId id="376" r:id="rId163"/>
    <p:sldId id="377" r:id="rId164"/>
    <p:sldId id="437" r:id="rId165"/>
    <p:sldId id="378" r:id="rId166"/>
    <p:sldId id="379" r:id="rId167"/>
    <p:sldId id="380" r:id="rId168"/>
    <p:sldId id="438" r:id="rId169"/>
    <p:sldId id="381" r:id="rId170"/>
    <p:sldId id="382" r:id="rId171"/>
    <p:sldId id="383" r:id="rId172"/>
    <p:sldId id="441" r:id="rId173"/>
    <p:sldId id="445" r:id="rId174"/>
    <p:sldId id="442" r:id="rId175"/>
    <p:sldId id="384" r:id="rId176"/>
    <p:sldId id="385" r:id="rId177"/>
    <p:sldId id="386" r:id="rId178"/>
    <p:sldId id="439" r:id="rId179"/>
    <p:sldId id="387" r:id="rId180"/>
    <p:sldId id="388" r:id="rId181"/>
    <p:sldId id="391" r:id="rId182"/>
  </p:sldIdLst>
  <p:sldSz cx="6858000" cy="9239250"/>
  <p:notesSz cx="6858000"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0538" autoAdjust="0"/>
  </p:normalViewPr>
  <p:slideViewPr>
    <p:cSldViewPr>
      <p:cViewPr varScale="1">
        <p:scale>
          <a:sx n="49" d="100"/>
          <a:sy n="49" d="100"/>
        </p:scale>
        <p:origin x="2334" y="5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96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61963"/>
          </a:xfrm>
          <a:prstGeom prst="rect">
            <a:avLst/>
          </a:prstGeom>
        </p:spPr>
        <p:txBody>
          <a:bodyPr vert="horz" lIns="91440" tIns="45720" rIns="91440" bIns="45720" rtlCol="0"/>
          <a:lstStyle>
            <a:lvl1pPr algn="r">
              <a:defRPr sz="1200"/>
            </a:lvl1pPr>
          </a:lstStyle>
          <a:p>
            <a:fld id="{A07D79AF-EC4C-45DD-AE62-7E0F98BBFA5C}" type="datetime1">
              <a:rPr lang="en-US" smtClean="0"/>
              <a:t>5/24/2018</a:t>
            </a:fld>
            <a:endParaRPr lang="en-IN"/>
          </a:p>
        </p:txBody>
      </p:sp>
      <p:sp>
        <p:nvSpPr>
          <p:cNvPr id="4" name="Footer Placeholder 3"/>
          <p:cNvSpPr>
            <a:spLocks noGrp="1"/>
          </p:cNvSpPr>
          <p:nvPr>
            <p:ph type="ftr" sz="quarter" idx="2"/>
          </p:nvPr>
        </p:nvSpPr>
        <p:spPr>
          <a:xfrm>
            <a:off x="0" y="8775700"/>
            <a:ext cx="2971800" cy="461963"/>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775700"/>
            <a:ext cx="2971800" cy="461963"/>
          </a:xfrm>
          <a:prstGeom prst="rect">
            <a:avLst/>
          </a:prstGeom>
        </p:spPr>
        <p:txBody>
          <a:bodyPr vert="horz" lIns="91440" tIns="45720" rIns="91440" bIns="45720" rtlCol="0" anchor="b"/>
          <a:lstStyle>
            <a:lvl1pPr algn="r">
              <a:defRPr sz="1200"/>
            </a:lvl1pPr>
          </a:lstStyle>
          <a:p>
            <a:fld id="{4D04DBA4-FCB4-435F-9E97-D09BAD3EDCBB}" type="slidenum">
              <a:rPr lang="en-IN" smtClean="0"/>
              <a:pPr/>
              <a:t>‹#›</a:t>
            </a:fld>
            <a:endParaRPr lang="en-IN"/>
          </a:p>
        </p:txBody>
      </p:sp>
    </p:spTree>
    <p:extLst>
      <p:ext uri="{BB962C8B-B14F-4D97-AF65-F5344CB8AC3E}">
        <p14:creationId xmlns:p14="http://schemas.microsoft.com/office/powerpoint/2010/main" val="2473976763"/>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96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61963"/>
          </a:xfrm>
          <a:prstGeom prst="rect">
            <a:avLst/>
          </a:prstGeom>
        </p:spPr>
        <p:txBody>
          <a:bodyPr vert="horz" lIns="91440" tIns="45720" rIns="91440" bIns="45720" rtlCol="0"/>
          <a:lstStyle>
            <a:lvl1pPr algn="r">
              <a:defRPr sz="1200"/>
            </a:lvl1pPr>
          </a:lstStyle>
          <a:p>
            <a:fld id="{D5120F08-81AD-465C-9FF9-1FF7BD15106D}" type="datetime1">
              <a:rPr lang="en-US" smtClean="0"/>
              <a:t>5/24/2018</a:t>
            </a:fld>
            <a:endParaRPr lang="en-IN"/>
          </a:p>
        </p:txBody>
      </p:sp>
      <p:sp>
        <p:nvSpPr>
          <p:cNvPr id="4" name="Slide Image Placeholder 3"/>
          <p:cNvSpPr>
            <a:spLocks noGrp="1" noRot="1" noChangeAspect="1"/>
          </p:cNvSpPr>
          <p:nvPr>
            <p:ph type="sldImg" idx="2"/>
          </p:nvPr>
        </p:nvSpPr>
        <p:spPr>
          <a:xfrm>
            <a:off x="2143125" y="693738"/>
            <a:ext cx="2571750" cy="34639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89438"/>
            <a:ext cx="5486400" cy="41576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775700"/>
            <a:ext cx="2971800" cy="461963"/>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775700"/>
            <a:ext cx="2971800" cy="461963"/>
          </a:xfrm>
          <a:prstGeom prst="rect">
            <a:avLst/>
          </a:prstGeom>
        </p:spPr>
        <p:txBody>
          <a:bodyPr vert="horz" lIns="91440" tIns="45720" rIns="91440" bIns="45720" rtlCol="0" anchor="b"/>
          <a:lstStyle>
            <a:lvl1pPr algn="r">
              <a:defRPr sz="1200"/>
            </a:lvl1pPr>
          </a:lstStyle>
          <a:p>
            <a:fld id="{94E093D5-9D88-4E34-AD67-EEDB2720E154}" type="slidenum">
              <a:rPr lang="en-IN" smtClean="0"/>
              <a:pPr/>
              <a:t>‹#›</a:t>
            </a:fld>
            <a:endParaRPr lang="en-IN"/>
          </a:p>
        </p:txBody>
      </p:sp>
    </p:spTree>
    <p:extLst>
      <p:ext uri="{BB962C8B-B14F-4D97-AF65-F5344CB8AC3E}">
        <p14:creationId xmlns:p14="http://schemas.microsoft.com/office/powerpoint/2010/main" val="3689094892"/>
      </p:ext>
    </p:extLst>
  </p:cSld>
  <p:clrMap bg1="lt1" tx1="dk1" bg2="lt2" tx2="dk2" accent1="accent1" accent2="accent2" accent3="accent3" accent4="accent4" accent5="accent5" accent6="accent6" hlink="hlink" folHlink="folHlink"/>
  <p:hf sldNum="0"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93738"/>
            <a:ext cx="2571750" cy="3463925"/>
          </a:xfrm>
        </p:spPr>
      </p:sp>
      <p:sp>
        <p:nvSpPr>
          <p:cNvPr id="3" name="Notes Placeholder 2"/>
          <p:cNvSpPr>
            <a:spLocks noGrp="1"/>
          </p:cNvSpPr>
          <p:nvPr>
            <p:ph type="body" idx="1"/>
          </p:nvPr>
        </p:nvSpPr>
        <p:spPr/>
        <p:txBody>
          <a:bodyPr>
            <a:normAutofit/>
          </a:bodyPr>
          <a:lstStyle/>
          <a:p>
            <a:endParaRPr lang="en-IN"/>
          </a:p>
        </p:txBody>
      </p:sp>
      <p:sp>
        <p:nvSpPr>
          <p:cNvPr id="4" name="Date Placeholder 3">
            <a:extLst>
              <a:ext uri="{FF2B5EF4-FFF2-40B4-BE49-F238E27FC236}">
                <a16:creationId xmlns:a16="http://schemas.microsoft.com/office/drawing/2014/main" id="{DFC41C99-C431-4F08-804F-7E1BAEDFCD0B}"/>
              </a:ext>
            </a:extLst>
          </p:cNvPr>
          <p:cNvSpPr>
            <a:spLocks noGrp="1"/>
          </p:cNvSpPr>
          <p:nvPr>
            <p:ph type="dt" idx="10"/>
          </p:nvPr>
        </p:nvSpPr>
        <p:spPr/>
        <p:txBody>
          <a:bodyPr/>
          <a:lstStyle/>
          <a:p>
            <a:fld id="{E853B62F-EDD3-4075-BC2D-4A971BC805DE}" type="datetime1">
              <a:rPr lang="en-US" smtClean="0"/>
              <a:t>5/24/2018</a:t>
            </a:fld>
            <a:endParaRPr lang="en-IN"/>
          </a:p>
        </p:txBody>
      </p:sp>
      <p:sp>
        <p:nvSpPr>
          <p:cNvPr id="5" name="Footer Placeholder 4">
            <a:extLst>
              <a:ext uri="{FF2B5EF4-FFF2-40B4-BE49-F238E27FC236}">
                <a16:creationId xmlns:a16="http://schemas.microsoft.com/office/drawing/2014/main" id="{19F596D8-58B2-4C1B-888C-D1E730CC118F}"/>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4190638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93738"/>
            <a:ext cx="2571750" cy="3463925"/>
          </a:xfrm>
        </p:spPr>
      </p:sp>
      <p:sp>
        <p:nvSpPr>
          <p:cNvPr id="3" name="Notes Placeholder 2"/>
          <p:cNvSpPr>
            <a:spLocks noGrp="1"/>
          </p:cNvSpPr>
          <p:nvPr>
            <p:ph type="body" idx="1"/>
          </p:nvPr>
        </p:nvSpPr>
        <p:spPr/>
        <p:txBody>
          <a:bodyPr>
            <a:normAutofit/>
          </a:bodyPr>
          <a:lstStyle/>
          <a:p>
            <a:endParaRPr lang="en-IN"/>
          </a:p>
        </p:txBody>
      </p:sp>
      <p:sp>
        <p:nvSpPr>
          <p:cNvPr id="4" name="Date Placeholder 3">
            <a:extLst>
              <a:ext uri="{FF2B5EF4-FFF2-40B4-BE49-F238E27FC236}">
                <a16:creationId xmlns:a16="http://schemas.microsoft.com/office/drawing/2014/main" id="{1C5CCEDA-1E15-4E3F-B4B5-A1C82BB7E670}"/>
              </a:ext>
            </a:extLst>
          </p:cNvPr>
          <p:cNvSpPr>
            <a:spLocks noGrp="1"/>
          </p:cNvSpPr>
          <p:nvPr>
            <p:ph type="dt" idx="10"/>
          </p:nvPr>
        </p:nvSpPr>
        <p:spPr/>
        <p:txBody>
          <a:bodyPr/>
          <a:lstStyle/>
          <a:p>
            <a:fld id="{AA641349-E1B7-47CA-AE30-8C3EA6075B35}" type="datetime1">
              <a:rPr lang="en-US" smtClean="0"/>
              <a:t>5/24/2018</a:t>
            </a:fld>
            <a:endParaRPr lang="en-IN"/>
          </a:p>
        </p:txBody>
      </p:sp>
      <p:sp>
        <p:nvSpPr>
          <p:cNvPr id="5" name="Footer Placeholder 4">
            <a:extLst>
              <a:ext uri="{FF2B5EF4-FFF2-40B4-BE49-F238E27FC236}">
                <a16:creationId xmlns:a16="http://schemas.microsoft.com/office/drawing/2014/main" id="{C1201A09-2021-47A8-A8BB-5D06D29D647D}"/>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4183216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93738"/>
            <a:ext cx="2571750" cy="3463925"/>
          </a:xfrm>
        </p:spPr>
      </p:sp>
      <p:sp>
        <p:nvSpPr>
          <p:cNvPr id="3" name="Notes Placeholder 2"/>
          <p:cNvSpPr>
            <a:spLocks noGrp="1"/>
          </p:cNvSpPr>
          <p:nvPr>
            <p:ph type="body" idx="1"/>
          </p:nvPr>
        </p:nvSpPr>
        <p:spPr/>
        <p:txBody>
          <a:bodyPr>
            <a:normAutofit/>
          </a:bodyPr>
          <a:lstStyle/>
          <a:p>
            <a:endParaRPr lang="en-IN" dirty="0"/>
          </a:p>
        </p:txBody>
      </p:sp>
      <p:sp>
        <p:nvSpPr>
          <p:cNvPr id="4" name="Date Placeholder 3">
            <a:extLst>
              <a:ext uri="{FF2B5EF4-FFF2-40B4-BE49-F238E27FC236}">
                <a16:creationId xmlns:a16="http://schemas.microsoft.com/office/drawing/2014/main" id="{6B70CEC1-4336-4F66-B794-75900E766C99}"/>
              </a:ext>
            </a:extLst>
          </p:cNvPr>
          <p:cNvSpPr>
            <a:spLocks noGrp="1"/>
          </p:cNvSpPr>
          <p:nvPr>
            <p:ph type="dt" idx="10"/>
          </p:nvPr>
        </p:nvSpPr>
        <p:spPr/>
        <p:txBody>
          <a:bodyPr/>
          <a:lstStyle/>
          <a:p>
            <a:fld id="{8A923BB9-6C59-4274-8A98-2B3A8AFA45D4}" type="datetime1">
              <a:rPr lang="en-US" smtClean="0"/>
              <a:t>5/24/2018</a:t>
            </a:fld>
            <a:endParaRPr lang="en-IN"/>
          </a:p>
        </p:txBody>
      </p:sp>
      <p:sp>
        <p:nvSpPr>
          <p:cNvPr id="5" name="Footer Placeholder 4">
            <a:extLst>
              <a:ext uri="{FF2B5EF4-FFF2-40B4-BE49-F238E27FC236}">
                <a16:creationId xmlns:a16="http://schemas.microsoft.com/office/drawing/2014/main" id="{17A5B024-AF68-4896-BE31-B181B1424CE9}"/>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250395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93738"/>
            <a:ext cx="2571750" cy="3463925"/>
          </a:xfrm>
        </p:spPr>
      </p:sp>
      <p:sp>
        <p:nvSpPr>
          <p:cNvPr id="3" name="Notes Placeholder 2"/>
          <p:cNvSpPr>
            <a:spLocks noGrp="1"/>
          </p:cNvSpPr>
          <p:nvPr>
            <p:ph type="body" idx="1"/>
          </p:nvPr>
        </p:nvSpPr>
        <p:spPr/>
        <p:txBody>
          <a:bodyPr>
            <a:normAutofit/>
          </a:bodyPr>
          <a:lstStyle/>
          <a:p>
            <a:endParaRPr lang="en-IN"/>
          </a:p>
        </p:txBody>
      </p:sp>
      <p:sp>
        <p:nvSpPr>
          <p:cNvPr id="4" name="Date Placeholder 3">
            <a:extLst>
              <a:ext uri="{FF2B5EF4-FFF2-40B4-BE49-F238E27FC236}">
                <a16:creationId xmlns:a16="http://schemas.microsoft.com/office/drawing/2014/main" id="{4A0821C8-9FF7-47FA-BBA3-96C4826BBA23}"/>
              </a:ext>
            </a:extLst>
          </p:cNvPr>
          <p:cNvSpPr>
            <a:spLocks noGrp="1"/>
          </p:cNvSpPr>
          <p:nvPr>
            <p:ph type="dt" idx="10"/>
          </p:nvPr>
        </p:nvSpPr>
        <p:spPr/>
        <p:txBody>
          <a:bodyPr/>
          <a:lstStyle/>
          <a:p>
            <a:fld id="{134580A2-DC67-45B9-8F60-25562E4741E7}" type="datetime1">
              <a:rPr lang="en-US" smtClean="0"/>
              <a:t>5/24/2018</a:t>
            </a:fld>
            <a:endParaRPr lang="en-IN"/>
          </a:p>
        </p:txBody>
      </p:sp>
      <p:sp>
        <p:nvSpPr>
          <p:cNvPr id="5" name="Footer Placeholder 4">
            <a:extLst>
              <a:ext uri="{FF2B5EF4-FFF2-40B4-BE49-F238E27FC236}">
                <a16:creationId xmlns:a16="http://schemas.microsoft.com/office/drawing/2014/main" id="{A473B039-0FEC-40A8-B244-F6EE27D963AB}"/>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3915960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93738"/>
            <a:ext cx="2571750" cy="3463925"/>
          </a:xfrm>
        </p:spPr>
      </p:sp>
      <p:sp>
        <p:nvSpPr>
          <p:cNvPr id="3" name="Notes Placeholder 2"/>
          <p:cNvSpPr>
            <a:spLocks noGrp="1"/>
          </p:cNvSpPr>
          <p:nvPr>
            <p:ph type="body" idx="1"/>
          </p:nvPr>
        </p:nvSpPr>
        <p:spPr/>
        <p:txBody>
          <a:bodyPr>
            <a:normAutofit/>
          </a:bodyPr>
          <a:lstStyle/>
          <a:p>
            <a:endParaRPr lang="en-IN"/>
          </a:p>
        </p:txBody>
      </p:sp>
      <p:sp>
        <p:nvSpPr>
          <p:cNvPr id="4" name="Date Placeholder 3">
            <a:extLst>
              <a:ext uri="{FF2B5EF4-FFF2-40B4-BE49-F238E27FC236}">
                <a16:creationId xmlns:a16="http://schemas.microsoft.com/office/drawing/2014/main" id="{D17001C9-B26E-4C0F-91C8-C873F90E3D46}"/>
              </a:ext>
            </a:extLst>
          </p:cNvPr>
          <p:cNvSpPr>
            <a:spLocks noGrp="1"/>
          </p:cNvSpPr>
          <p:nvPr>
            <p:ph type="dt" idx="10"/>
          </p:nvPr>
        </p:nvSpPr>
        <p:spPr/>
        <p:txBody>
          <a:bodyPr/>
          <a:lstStyle/>
          <a:p>
            <a:fld id="{F3927443-8A63-4813-9261-A48B508D63BF}" type="datetime1">
              <a:rPr lang="en-US" smtClean="0"/>
              <a:t>5/24/2018</a:t>
            </a:fld>
            <a:endParaRPr lang="en-IN"/>
          </a:p>
        </p:txBody>
      </p:sp>
      <p:sp>
        <p:nvSpPr>
          <p:cNvPr id="5" name="Footer Placeholder 4">
            <a:extLst>
              <a:ext uri="{FF2B5EF4-FFF2-40B4-BE49-F238E27FC236}">
                <a16:creationId xmlns:a16="http://schemas.microsoft.com/office/drawing/2014/main" id="{6D16E1E8-D7B8-4C9F-B74A-2E4236CDE704}"/>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7281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93738"/>
            <a:ext cx="2571750" cy="3463925"/>
          </a:xfrm>
        </p:spPr>
      </p:sp>
      <p:sp>
        <p:nvSpPr>
          <p:cNvPr id="3" name="Notes Placeholder 2"/>
          <p:cNvSpPr>
            <a:spLocks noGrp="1"/>
          </p:cNvSpPr>
          <p:nvPr>
            <p:ph type="body" idx="1"/>
          </p:nvPr>
        </p:nvSpPr>
        <p:spPr/>
        <p:txBody>
          <a:bodyPr>
            <a:normAutofit/>
          </a:bodyPr>
          <a:lstStyle/>
          <a:p>
            <a:endParaRPr lang="en-IN"/>
          </a:p>
        </p:txBody>
      </p:sp>
      <p:sp>
        <p:nvSpPr>
          <p:cNvPr id="4" name="Date Placeholder 3">
            <a:extLst>
              <a:ext uri="{FF2B5EF4-FFF2-40B4-BE49-F238E27FC236}">
                <a16:creationId xmlns:a16="http://schemas.microsoft.com/office/drawing/2014/main" id="{9723F95E-54D7-4A89-AD41-469D50D4B530}"/>
              </a:ext>
            </a:extLst>
          </p:cNvPr>
          <p:cNvSpPr>
            <a:spLocks noGrp="1"/>
          </p:cNvSpPr>
          <p:nvPr>
            <p:ph type="dt" idx="10"/>
          </p:nvPr>
        </p:nvSpPr>
        <p:spPr/>
        <p:txBody>
          <a:bodyPr/>
          <a:lstStyle/>
          <a:p>
            <a:fld id="{2F439986-A19B-44BD-9F6D-A931B22AD6AC}" type="datetime1">
              <a:rPr lang="en-US" smtClean="0"/>
              <a:t>5/24/2018</a:t>
            </a:fld>
            <a:endParaRPr lang="en-IN"/>
          </a:p>
        </p:txBody>
      </p:sp>
      <p:sp>
        <p:nvSpPr>
          <p:cNvPr id="5" name="Footer Placeholder 4">
            <a:extLst>
              <a:ext uri="{FF2B5EF4-FFF2-40B4-BE49-F238E27FC236}">
                <a16:creationId xmlns:a16="http://schemas.microsoft.com/office/drawing/2014/main" id="{22582647-77BF-4627-8DE9-B5E775551D46}"/>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1426718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ED6E3BC2-6D68-4B5C-BB7E-7DEEA559143F}"/>
              </a:ext>
            </a:extLst>
          </p:cNvPr>
          <p:cNvSpPr>
            <a:spLocks noGrp="1"/>
          </p:cNvSpPr>
          <p:nvPr>
            <p:ph type="dt" idx="10"/>
          </p:nvPr>
        </p:nvSpPr>
        <p:spPr/>
        <p:txBody>
          <a:bodyPr/>
          <a:lstStyle/>
          <a:p>
            <a:fld id="{C1E20C33-4A03-42C4-B877-4216BE2799F1}" type="datetime1">
              <a:rPr lang="en-US" smtClean="0"/>
              <a:t>5/24/2018</a:t>
            </a:fld>
            <a:endParaRPr lang="en-IN"/>
          </a:p>
        </p:txBody>
      </p:sp>
      <p:sp>
        <p:nvSpPr>
          <p:cNvPr id="5" name="Footer Placeholder 4">
            <a:extLst>
              <a:ext uri="{FF2B5EF4-FFF2-40B4-BE49-F238E27FC236}">
                <a16:creationId xmlns:a16="http://schemas.microsoft.com/office/drawing/2014/main" id="{A28B2C5D-D6AC-4ADD-93C0-6959FE8D7F06}"/>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1172349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Date Placeholder 3">
            <a:extLst>
              <a:ext uri="{FF2B5EF4-FFF2-40B4-BE49-F238E27FC236}">
                <a16:creationId xmlns:a16="http://schemas.microsoft.com/office/drawing/2014/main" id="{DE235A94-A138-4205-BDEF-6171A0257D59}"/>
              </a:ext>
            </a:extLst>
          </p:cNvPr>
          <p:cNvSpPr>
            <a:spLocks noGrp="1"/>
          </p:cNvSpPr>
          <p:nvPr>
            <p:ph type="dt" idx="10"/>
          </p:nvPr>
        </p:nvSpPr>
        <p:spPr/>
        <p:txBody>
          <a:bodyPr/>
          <a:lstStyle/>
          <a:p>
            <a:fld id="{BCB0F574-7472-4995-A945-91CB16696812}" type="datetime1">
              <a:rPr lang="en-US" smtClean="0"/>
              <a:t>5/24/2018</a:t>
            </a:fld>
            <a:endParaRPr lang="en-IN"/>
          </a:p>
        </p:txBody>
      </p:sp>
      <p:sp>
        <p:nvSpPr>
          <p:cNvPr id="5" name="Footer Placeholder 4">
            <a:extLst>
              <a:ext uri="{FF2B5EF4-FFF2-40B4-BE49-F238E27FC236}">
                <a16:creationId xmlns:a16="http://schemas.microsoft.com/office/drawing/2014/main" id="{652F68B9-5239-4996-A91F-DA35F8037B53}"/>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4270750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DA22175C-1B80-4C79-BFBD-1DE285D10AF6}"/>
              </a:ext>
            </a:extLst>
          </p:cNvPr>
          <p:cNvSpPr>
            <a:spLocks noGrp="1"/>
          </p:cNvSpPr>
          <p:nvPr>
            <p:ph type="dt" idx="10"/>
          </p:nvPr>
        </p:nvSpPr>
        <p:spPr/>
        <p:txBody>
          <a:bodyPr/>
          <a:lstStyle/>
          <a:p>
            <a:fld id="{E812B966-7F6F-4906-B344-6BB92DA3BF41}" type="datetime1">
              <a:rPr lang="en-US" smtClean="0"/>
              <a:t>5/24/2018</a:t>
            </a:fld>
            <a:endParaRPr lang="en-IN"/>
          </a:p>
        </p:txBody>
      </p:sp>
      <p:sp>
        <p:nvSpPr>
          <p:cNvPr id="5" name="Footer Placeholder 4">
            <a:extLst>
              <a:ext uri="{FF2B5EF4-FFF2-40B4-BE49-F238E27FC236}">
                <a16:creationId xmlns:a16="http://schemas.microsoft.com/office/drawing/2014/main" id="{D9D85EEA-7DCB-4C51-9A7A-D53868397D9C}"/>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379562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93738"/>
            <a:ext cx="2571750" cy="3463925"/>
          </a:xfrm>
        </p:spPr>
      </p:sp>
      <p:sp>
        <p:nvSpPr>
          <p:cNvPr id="3" name="Notes Placeholder 2"/>
          <p:cNvSpPr>
            <a:spLocks noGrp="1"/>
          </p:cNvSpPr>
          <p:nvPr>
            <p:ph type="body" idx="1"/>
          </p:nvPr>
        </p:nvSpPr>
        <p:spPr/>
        <p:txBody>
          <a:bodyPr>
            <a:normAutofit/>
          </a:bodyPr>
          <a:lstStyle/>
          <a:p>
            <a:endParaRPr lang="en-IN"/>
          </a:p>
        </p:txBody>
      </p:sp>
      <p:sp>
        <p:nvSpPr>
          <p:cNvPr id="4" name="Date Placeholder 3">
            <a:extLst>
              <a:ext uri="{FF2B5EF4-FFF2-40B4-BE49-F238E27FC236}">
                <a16:creationId xmlns:a16="http://schemas.microsoft.com/office/drawing/2014/main" id="{8C76864F-0102-453A-ABA9-4FCF35E3C967}"/>
              </a:ext>
            </a:extLst>
          </p:cNvPr>
          <p:cNvSpPr>
            <a:spLocks noGrp="1"/>
          </p:cNvSpPr>
          <p:nvPr>
            <p:ph type="dt" idx="10"/>
          </p:nvPr>
        </p:nvSpPr>
        <p:spPr/>
        <p:txBody>
          <a:bodyPr/>
          <a:lstStyle/>
          <a:p>
            <a:fld id="{F7B60631-6C77-4216-8E20-3C3859DB57CA}" type="datetime1">
              <a:rPr lang="en-US" smtClean="0"/>
              <a:t>5/24/2018</a:t>
            </a:fld>
            <a:endParaRPr lang="en-IN"/>
          </a:p>
        </p:txBody>
      </p:sp>
      <p:sp>
        <p:nvSpPr>
          <p:cNvPr id="5" name="Footer Placeholder 4">
            <a:extLst>
              <a:ext uri="{FF2B5EF4-FFF2-40B4-BE49-F238E27FC236}">
                <a16:creationId xmlns:a16="http://schemas.microsoft.com/office/drawing/2014/main" id="{D4725408-0E7F-463A-8CE1-C1ABAB3EFDFC}"/>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418224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2864167"/>
            <a:ext cx="5829300" cy="194024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173980"/>
            <a:ext cx="4800600" cy="23098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25028C2-1258-41B8-B3DC-CD2D5FD0A61A}" type="datetime7">
              <a:rPr lang="en-US" smtClean="0"/>
              <a:t>May-18</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180340">
              <a:lnSpc>
                <a:spcPts val="1240"/>
              </a:lnSpc>
            </a:pPr>
            <a:fld id="{81D60167-4931-47E6-BA6A-407CBD079E47}" type="slidenum">
              <a:rPr dirty="0"/>
              <a:pPr marL="180340">
                <a:lnSpc>
                  <a:spcPts val="1240"/>
                </a:lnSpc>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09AFB71-C481-439D-B377-6423FD2B715B}" type="datetime7">
              <a:rPr lang="en-US" smtClean="0"/>
              <a:t>May-18</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180340">
              <a:lnSpc>
                <a:spcPts val="1240"/>
              </a:lnSpc>
            </a:pPr>
            <a:fld id="{81D60167-4931-47E6-BA6A-407CBD079E47}" type="slidenum">
              <a:rPr dirty="0"/>
              <a:pPr marL="180340">
                <a:lnSpc>
                  <a:spcPts val="1240"/>
                </a:lnSpc>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42900" y="2125027"/>
            <a:ext cx="2983230" cy="609790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125027"/>
            <a:ext cx="2983230" cy="609790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86593A8-7DD5-49CB-9416-40D8D3333279}" type="datetime7">
              <a:rPr lang="en-US" smtClean="0"/>
              <a:t>May-18</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180340">
              <a:lnSpc>
                <a:spcPts val="1240"/>
              </a:lnSpc>
            </a:pPr>
            <a:fld id="{81D60167-4931-47E6-BA6A-407CBD079E47}" type="slidenum">
              <a:rPr dirty="0"/>
              <a:pPr marL="180340">
                <a:lnSpc>
                  <a:spcPts val="1240"/>
                </a:lnSpc>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DCF2DA05-260F-4A30-A3C0-CBF4DE65393B}" type="datetime7">
              <a:rPr lang="en-US" smtClean="0"/>
              <a:t>May-18</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180340">
              <a:lnSpc>
                <a:spcPts val="1240"/>
              </a:lnSpc>
            </a:pPr>
            <a:fld id="{81D60167-4931-47E6-BA6A-407CBD079E47}" type="slidenum">
              <a:rPr dirty="0"/>
              <a:pPr marL="180340">
                <a:lnSpc>
                  <a:spcPts val="1240"/>
                </a:lnSpc>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6ED7431-DD3B-4637-BC0F-66A5E2F97F33}" type="datetime7">
              <a:rPr lang="en-US" smtClean="0"/>
              <a:t>May-18</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180340">
              <a:lnSpc>
                <a:spcPts val="1240"/>
              </a:lnSpc>
            </a:pPr>
            <a:fld id="{81D60167-4931-47E6-BA6A-407CBD079E47}" type="slidenum">
              <a:rPr dirty="0"/>
              <a:pPr marL="180340">
                <a:lnSpc>
                  <a:spcPts val="1240"/>
                </a:lnSpc>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42900" y="369570"/>
            <a:ext cx="6172200" cy="1478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42900" y="2125027"/>
            <a:ext cx="6172200" cy="609790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331720" y="8592503"/>
            <a:ext cx="2194560" cy="46196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2900" y="8592503"/>
            <a:ext cx="1577340" cy="461962"/>
          </a:xfrm>
          <a:prstGeom prst="rect">
            <a:avLst/>
          </a:prstGeom>
        </p:spPr>
        <p:txBody>
          <a:bodyPr wrap="square" lIns="0" tIns="0" rIns="0" bIns="0">
            <a:spAutoFit/>
          </a:bodyPr>
          <a:lstStyle>
            <a:lvl1pPr algn="l">
              <a:defRPr>
                <a:solidFill>
                  <a:schemeClr val="tx1">
                    <a:tint val="75000"/>
                  </a:schemeClr>
                </a:solidFill>
              </a:defRPr>
            </a:lvl1pPr>
          </a:lstStyle>
          <a:p>
            <a:fld id="{B8C92B65-0177-492A-8031-21FB3C6F8CA8}" type="datetime7">
              <a:rPr lang="en-US" smtClean="0"/>
              <a:t>May-18</a:t>
            </a:fld>
            <a:endParaRPr lang="en-US"/>
          </a:p>
        </p:txBody>
      </p:sp>
      <p:sp>
        <p:nvSpPr>
          <p:cNvPr id="6" name="Holder 6"/>
          <p:cNvSpPr>
            <a:spLocks noGrp="1"/>
          </p:cNvSpPr>
          <p:nvPr>
            <p:ph type="sldNum" sz="quarter" idx="7"/>
          </p:nvPr>
        </p:nvSpPr>
        <p:spPr>
          <a:xfrm>
            <a:off x="6507098" y="9023401"/>
            <a:ext cx="284479" cy="177800"/>
          </a:xfrm>
          <a:prstGeom prst="rect">
            <a:avLst/>
          </a:prstGeom>
        </p:spPr>
        <p:txBody>
          <a:bodyPr wrap="square" lIns="0" tIns="0" rIns="0" bIns="0">
            <a:spAutoFit/>
          </a:bodyPr>
          <a:lstStyle>
            <a:lvl1pPr>
              <a:defRPr sz="1200" b="0" i="0">
                <a:solidFill>
                  <a:schemeClr val="tx1"/>
                </a:solidFill>
                <a:latin typeface="Calibri"/>
                <a:cs typeface="Calibri"/>
              </a:defRPr>
            </a:lvl1pPr>
          </a:lstStyle>
          <a:p>
            <a:pPr marL="180340">
              <a:lnSpc>
                <a:spcPts val="1240"/>
              </a:lnSpc>
            </a:pPr>
            <a:fld id="{81D60167-4931-47E6-BA6A-407CBD079E47}" type="slidenum">
              <a:rPr dirty="0"/>
              <a:pPr marL="180340">
                <a:lnSpc>
                  <a:spcPts val="1240"/>
                </a:lnSpc>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0.jpe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91.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7.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02.png"/><Relationship Id="rId11" Type="http://schemas.openxmlformats.org/officeDocument/2006/relationships/image" Target="../media/image4.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09.png"/></Relationships>
</file>

<file path=ppt/slides/_rels/slide1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10.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3.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4.png"/><Relationship Id="rId16"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11.png"/><Relationship Id="rId5" Type="http://schemas.openxmlformats.org/officeDocument/2006/relationships/image" Target="../media/image12.png"/><Relationship Id="rId15" Type="http://schemas.openxmlformats.org/officeDocument/2006/relationships/image" Target="../media/image115.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114.png"/></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12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30.png"/><Relationship Id="rId3" Type="http://schemas.openxmlformats.org/officeDocument/2006/relationships/image" Target="../media/image29.png"/><Relationship Id="rId7" Type="http://schemas.openxmlformats.org/officeDocument/2006/relationships/image" Target="../media/image14.png"/><Relationship Id="rId12" Type="http://schemas.openxmlformats.org/officeDocument/2006/relationships/image" Target="../media/image129.png"/><Relationship Id="rId2" Type="http://schemas.openxmlformats.org/officeDocument/2006/relationships/image" Target="../media/image4.png"/><Relationship Id="rId16" Type="http://schemas.openxmlformats.org/officeDocument/2006/relationships/image" Target="../media/image133.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10.png"/><Relationship Id="rId5" Type="http://schemas.openxmlformats.org/officeDocument/2006/relationships/image" Target="../media/image12.png"/><Relationship Id="rId15" Type="http://schemas.openxmlformats.org/officeDocument/2006/relationships/image" Target="../media/image13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131.png"/></Relationships>
</file>

<file path=ppt/slides/_rels/slide1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30.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33.jpeg"/><Relationship Id="rId10" Type="http://schemas.openxmlformats.org/officeDocument/2006/relationships/image" Target="../media/image16.png"/><Relationship Id="rId4" Type="http://schemas.openxmlformats.org/officeDocument/2006/relationships/image" Target="../media/image29.png"/><Relationship Id="rId9" Type="http://schemas.openxmlformats.org/officeDocument/2006/relationships/image" Target="../media/image15.png"/><Relationship Id="rId14" Type="http://schemas.openxmlformats.org/officeDocument/2006/relationships/image" Target="../media/image32.png"/></Relationships>
</file>

<file path=ppt/slides/_rels/slide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4.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 Type="http://schemas.openxmlformats.org/officeDocument/2006/relationships/image" Target="../media/image142.png"/><Relationship Id="rId16" Type="http://schemas.openxmlformats.org/officeDocument/2006/relationships/image" Target="../media/image156.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4.png"/></Relationships>
</file>

<file path=ppt/slides/_rels/slide13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82.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5.jpe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8.png"/><Relationship Id="rId1" Type="http://schemas.openxmlformats.org/officeDocument/2006/relationships/slideLayout" Target="../slideLayouts/slideLayout5.xml"/><Relationship Id="rId4" Type="http://schemas.openxmlformats.org/officeDocument/2006/relationships/image" Target="../media/image159.jpeg"/></Relationships>
</file>

<file path=ppt/slides/_rels/slide14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63.png"/><Relationship Id="rId5" Type="http://schemas.openxmlformats.org/officeDocument/2006/relationships/image" Target="../media/image4.png"/><Relationship Id="rId4" Type="http://schemas.openxmlformats.org/officeDocument/2006/relationships/image" Target="../media/image162.png"/></Relationships>
</file>

<file path=ppt/slides/_rels/slide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1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82.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0.png"/><Relationship Id="rId7" Type="http://schemas.openxmlformats.org/officeDocument/2006/relationships/image" Target="../media/image4.png"/><Relationship Id="rId2" Type="http://schemas.openxmlformats.org/officeDocument/2006/relationships/image" Target="../media/image169.png"/><Relationship Id="rId1" Type="http://schemas.openxmlformats.org/officeDocument/2006/relationships/slideLayout" Target="../slideLayouts/slideLayout5.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5.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76.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5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6.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7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9.jpeg"/></Relationships>
</file>

<file path=ppt/slides/_rels/slide162.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6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91.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12"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5.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6.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3.jpeg"/><Relationship Id="rId7" Type="http://schemas.openxmlformats.org/officeDocument/2006/relationships/image" Target="../media/image13.png"/><Relationship Id="rId12" Type="http://schemas.openxmlformats.org/officeDocument/2006/relationships/image" Target="../media/image187.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7.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0.xml.rels><?xml version="1.0" encoding="UTF-8" standalone="yes"?>
<Relationships xmlns="http://schemas.openxmlformats.org/package/2006/relationships"><Relationship Id="rId8" Type="http://schemas.openxmlformats.org/officeDocument/2006/relationships/hyperlink" Target="http://www.coachfederation.org/" TargetMode="External"/><Relationship Id="rId3" Type="http://schemas.openxmlformats.org/officeDocument/2006/relationships/image" Target="../media/image190.jpeg"/><Relationship Id="rId7" Type="http://schemas.openxmlformats.org/officeDocument/2006/relationships/hyperlink" Target="http://www.agilecoachinginstitute.com/resources/competency-model/" TargetMode="Externa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hyperlink" Target="http://hrweb.mit.edu/learning-development/learning-topics/teams/articles/stages-development" TargetMode="External"/><Relationship Id="rId5" Type="http://schemas.openxmlformats.org/officeDocument/2006/relationships/hyperlink" Target="http://www.slideshare.net/alexeypikulev/getting-started-with-the-team-trust-canvas" TargetMode="External"/><Relationship Id="rId4" Type="http://schemas.openxmlformats.org/officeDocument/2006/relationships/hyperlink" Target="https://inteamwetrust.com/" TargetMode="External"/><Relationship Id="rId9" Type="http://schemas.openxmlformats.org/officeDocument/2006/relationships/hyperlink" Target="https://howardgardner.com/multiple-intelligences/"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2.png"/><Relationship Id="rId4" Type="http://schemas.openxmlformats.org/officeDocument/2006/relationships/image" Target="../media/image191.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2.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2.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jpe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30.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7.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5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7.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52.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48.png"/><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74.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9.png"/><Relationship Id="rId2" Type="http://schemas.openxmlformats.org/officeDocument/2006/relationships/image" Target="../media/image75.jpeg"/><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30.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82.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84.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bject 11"/>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3" name="object 13"/>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4" name="object 14"/>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5" name="object 15"/>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6" name="object 16"/>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8" name="object 18"/>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9" name="object 19"/>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20" name="object 20"/>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22" name="object 22"/>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3" name="object 23"/>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4" name="object 24"/>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5" name="object 25"/>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6" name="object 26"/>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7" name="object 27"/>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8" name="object 28"/>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9" name="object 29"/>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30" name="object 30"/>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31" name="object 31"/>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2" name="object 32"/>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3" name="object 33"/>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4" name="object 34"/>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5" name="object 35"/>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6" name="object 36"/>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7" name="object 37"/>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8" name="object 38"/>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9" name="object 39"/>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40" name="object 40"/>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41" name="object 41"/>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2" name="object 42"/>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3" name="object 43"/>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4" name="object 44"/>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5" name="object 45"/>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6" name="object 46"/>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7" name="object 47"/>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8" name="object 48"/>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9" name="object 49"/>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50" name="object 50"/>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51" name="object 51"/>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2" name="object 52"/>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3" name="object 53"/>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4" name="object 54"/>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5" name="object 55"/>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6" name="object 56"/>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7" name="object 57"/>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8" name="object 58"/>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9" name="object 59"/>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60" name="object 60"/>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61" name="object 61"/>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8" name="object 7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2" name="Subtitle 121"/>
          <p:cNvSpPr>
            <a:spLocks noGrp="1"/>
          </p:cNvSpPr>
          <p:nvPr>
            <p:ph type="subTitle" idx="4"/>
          </p:nvPr>
        </p:nvSpPr>
        <p:spPr>
          <a:xfrm>
            <a:off x="401029" y="406191"/>
            <a:ext cx="6096000" cy="8404434"/>
          </a:xfrm>
          <a:blipFill>
            <a:blip r:embed="rId3"/>
            <a:tile tx="0" ty="0" sx="100000" sy="100000" flip="none" algn="tl"/>
          </a:blipFill>
        </p:spPr>
        <p:style>
          <a:lnRef idx="1">
            <a:schemeClr val="accent6"/>
          </a:lnRef>
          <a:fillRef idx="1003">
            <a:schemeClr val="dk2"/>
          </a:fillRef>
          <a:effectRef idx="1">
            <a:schemeClr val="accent6"/>
          </a:effectRef>
          <a:fontRef idx="minor">
            <a:schemeClr val="dk1"/>
          </a:fontRef>
        </p:style>
        <p:txBody>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r>
              <a:rPr lang="en-IN" b="1" dirty="0"/>
              <a:t>                             </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sp>
        <p:nvSpPr>
          <p:cNvPr id="124" name="Rectangle 123"/>
          <p:cNvSpPr/>
          <p:nvPr/>
        </p:nvSpPr>
        <p:spPr>
          <a:xfrm>
            <a:off x="609600" y="406190"/>
            <a:ext cx="5638800" cy="3139321"/>
          </a:xfrm>
          <a:prstGeom prst="rect">
            <a:avLst/>
          </a:prstGeom>
          <a:noFill/>
        </p:spPr>
        <p:txBody>
          <a:bodyPr wrap="square" lIns="91440" tIns="45720" rIns="91440" bIns="45720">
            <a:spAutoFit/>
          </a:bodyPr>
          <a:lstStyle/>
          <a:p>
            <a:pPr algn="ctr"/>
            <a:r>
              <a:rPr lang="en-IN" sz="66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E X P E R T </a:t>
            </a:r>
          </a:p>
          <a:p>
            <a:pPr algn="ctr"/>
            <a:r>
              <a:rPr lang="en-IN" sz="66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 G I L E </a:t>
            </a:r>
          </a:p>
          <a:p>
            <a:pPr algn="ctr"/>
            <a:r>
              <a:rPr lang="en-IN" sz="66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C 0 A C H I N G</a:t>
            </a:r>
          </a:p>
        </p:txBody>
      </p:sp>
      <p:sp>
        <p:nvSpPr>
          <p:cNvPr id="125" name="Rectangle 124"/>
          <p:cNvSpPr/>
          <p:nvPr/>
        </p:nvSpPr>
        <p:spPr>
          <a:xfrm>
            <a:off x="533400" y="7761615"/>
            <a:ext cx="5638800" cy="923330"/>
          </a:xfrm>
          <a:prstGeom prst="rect">
            <a:avLst/>
          </a:prstGeom>
          <a:noFill/>
        </p:spPr>
        <p:txBody>
          <a:bodyPr wrap="square" lIns="91440" tIns="45720" rIns="91440" bIns="45720">
            <a:spAutoFit/>
          </a:bodyPr>
          <a:lstStyle/>
          <a:p>
            <a:pPr algn="ctr"/>
            <a:r>
              <a:rPr lang="en-IN"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S R I R A M</a:t>
            </a:r>
          </a:p>
        </p:txBody>
      </p:sp>
      <p:sp>
        <p:nvSpPr>
          <p:cNvPr id="126" name="Rectangle 125"/>
          <p:cNvSpPr/>
          <p:nvPr/>
        </p:nvSpPr>
        <p:spPr>
          <a:xfrm>
            <a:off x="609600" y="6965968"/>
            <a:ext cx="5486400" cy="923330"/>
          </a:xfrm>
          <a:prstGeom prst="rect">
            <a:avLst/>
          </a:prstGeom>
          <a:noFill/>
        </p:spPr>
        <p:txBody>
          <a:bodyPr wrap="square" lIns="91440" tIns="45720" rIns="91440" bIns="45720">
            <a:spAutoFit/>
          </a:bodyPr>
          <a:lstStyle/>
          <a:p>
            <a:pPr algn="ctr"/>
            <a:r>
              <a:rPr lang="en-IN"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onotype Corsiva" pitchFamily="66" charset="0"/>
              </a:rPr>
              <a:t>BY</a:t>
            </a:r>
          </a:p>
        </p:txBody>
      </p:sp>
      <p:pic>
        <p:nvPicPr>
          <p:cNvPr id="117" name="Picture 116"/>
          <p:cNvPicPr>
            <a:picLocks noChangeAspect="1"/>
          </p:cNvPicPr>
          <p:nvPr/>
        </p:nvPicPr>
        <p:blipFill>
          <a:blip r:embed="rId4"/>
          <a:stretch>
            <a:fillRect/>
          </a:stretch>
        </p:blipFill>
        <p:spPr>
          <a:xfrm>
            <a:off x="570721" y="3382763"/>
            <a:ext cx="5715001" cy="3599062"/>
          </a:xfrm>
          <a:prstGeom prst="rect">
            <a:avLst/>
          </a:prstGeom>
        </p:spPr>
      </p:pic>
      <p:pic>
        <p:nvPicPr>
          <p:cNvPr id="118" name="Picture 117"/>
          <p:cNvPicPr>
            <a:picLocks noChangeAspect="1"/>
          </p:cNvPicPr>
          <p:nvPr/>
        </p:nvPicPr>
        <p:blipFill>
          <a:blip r:embed="rId5"/>
          <a:stretch>
            <a:fillRect/>
          </a:stretch>
        </p:blipFill>
        <p:spPr>
          <a:xfrm>
            <a:off x="2513505" y="3480056"/>
            <a:ext cx="2104280" cy="795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9"/>
            <a:ext cx="3667125" cy="943848"/>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Why</a:t>
            </a:r>
            <a:r>
              <a:rPr sz="1500" b="1" spc="-65" dirty="0">
                <a:latin typeface="Calibri"/>
                <a:cs typeface="Calibri"/>
              </a:rPr>
              <a:t> </a:t>
            </a:r>
            <a:r>
              <a:rPr sz="1500" b="1" spc="-5" dirty="0">
                <a:latin typeface="Calibri"/>
                <a:cs typeface="Calibri"/>
              </a:rPr>
              <a:t>Coaching?</a:t>
            </a:r>
            <a:endParaRPr sz="1500" dirty="0">
              <a:latin typeface="Calibri"/>
              <a:cs typeface="Calibri"/>
            </a:endParaRPr>
          </a:p>
          <a:p>
            <a:pPr>
              <a:lnSpc>
                <a:spcPct val="100000"/>
              </a:lnSpc>
              <a:spcBef>
                <a:spcPts val="50"/>
              </a:spcBef>
            </a:pPr>
            <a:endParaRPr sz="1250" dirty="0">
              <a:latin typeface="Times New Roman"/>
              <a:cs typeface="Times New Roman"/>
            </a:endParaRPr>
          </a:p>
          <a:p>
            <a:pPr marL="260985" indent="-172720">
              <a:lnSpc>
                <a:spcPct val="100000"/>
              </a:lnSpc>
              <a:spcBef>
                <a:spcPts val="5"/>
              </a:spcBef>
              <a:buClr>
                <a:srgbClr val="FF6600"/>
              </a:buClr>
              <a:buFont typeface="Wingdings"/>
              <a:buChar char=""/>
              <a:tabLst>
                <a:tab pos="261620" algn="l"/>
              </a:tabLst>
            </a:pPr>
            <a:r>
              <a:rPr sz="1400" spc="-10" dirty="0">
                <a:latin typeface="Calibri"/>
                <a:cs typeface="Calibri"/>
              </a:rPr>
              <a:t>Why </a:t>
            </a:r>
            <a:r>
              <a:rPr sz="1400" spc="-5" dirty="0">
                <a:latin typeface="Calibri"/>
                <a:cs typeface="Calibri"/>
              </a:rPr>
              <a:t>do we need </a:t>
            </a:r>
            <a:r>
              <a:rPr sz="1400" dirty="0">
                <a:latin typeface="Calibri"/>
                <a:cs typeface="Calibri"/>
              </a:rPr>
              <a:t>a </a:t>
            </a:r>
            <a:r>
              <a:rPr sz="1400" spc="-10" dirty="0">
                <a:latin typeface="Calibri"/>
                <a:cs typeface="Calibri"/>
              </a:rPr>
              <a:t>coach at</a:t>
            </a:r>
            <a:r>
              <a:rPr sz="1400" spc="-25" dirty="0">
                <a:latin typeface="Calibri"/>
                <a:cs typeface="Calibri"/>
              </a:rPr>
              <a:t> </a:t>
            </a:r>
            <a:r>
              <a:rPr sz="1400" dirty="0">
                <a:latin typeface="Calibri"/>
                <a:cs typeface="Calibri"/>
              </a:rPr>
              <a:t>all?</a:t>
            </a:r>
          </a:p>
          <a:p>
            <a:pPr marL="260985" indent="-172720">
              <a:lnSpc>
                <a:spcPct val="100000"/>
              </a:lnSpc>
              <a:spcBef>
                <a:spcPts val="635"/>
              </a:spcBef>
              <a:buClr>
                <a:srgbClr val="FF6600"/>
              </a:buClr>
              <a:buFont typeface="Wingdings"/>
              <a:buChar char=""/>
              <a:tabLst>
                <a:tab pos="261620" algn="l"/>
              </a:tabLst>
            </a:pPr>
            <a:r>
              <a:rPr sz="1400" spc="-5" dirty="0">
                <a:latin typeface="Calibri"/>
                <a:cs typeface="Calibri"/>
              </a:rPr>
              <a:t>What </a:t>
            </a:r>
            <a:r>
              <a:rPr sz="1400" dirty="0">
                <a:latin typeface="Calibri"/>
                <a:cs typeface="Calibri"/>
              </a:rPr>
              <a:t>will a </a:t>
            </a:r>
            <a:r>
              <a:rPr sz="1400" spc="-10" dirty="0">
                <a:latin typeface="Calibri"/>
                <a:cs typeface="Calibri"/>
              </a:rPr>
              <a:t>coach </a:t>
            </a:r>
            <a:r>
              <a:rPr sz="1400" spc="-5" dirty="0">
                <a:latin typeface="Calibri"/>
                <a:cs typeface="Calibri"/>
              </a:rPr>
              <a:t>do that </a:t>
            </a:r>
            <a:r>
              <a:rPr sz="1400" dirty="0">
                <a:latin typeface="Calibri"/>
                <a:cs typeface="Calibri"/>
              </a:rPr>
              <a:t>a </a:t>
            </a:r>
            <a:r>
              <a:rPr sz="1400" spc="-5" dirty="0">
                <a:latin typeface="Calibri"/>
                <a:cs typeface="Calibri"/>
              </a:rPr>
              <a:t>manager does</a:t>
            </a:r>
            <a:r>
              <a:rPr sz="1400" spc="-35" dirty="0">
                <a:latin typeface="Calibri"/>
                <a:cs typeface="Calibri"/>
              </a:rPr>
              <a:t> </a:t>
            </a:r>
            <a:r>
              <a:rPr sz="1400" spc="-5" dirty="0">
                <a:latin typeface="Calibri"/>
                <a:cs typeface="Calibri"/>
              </a:rPr>
              <a:t>not?</a:t>
            </a:r>
            <a:endParaRPr sz="1400" dirty="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4"/>
            <a:ext cx="3216275" cy="118237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a:t>
            </a:r>
            <a:r>
              <a:rPr sz="1500" b="1" spc="-75" dirty="0">
                <a:latin typeface="Calibri"/>
                <a:cs typeface="Calibri"/>
              </a:rPr>
              <a:t> </a:t>
            </a:r>
            <a:r>
              <a:rPr sz="1500" b="1" dirty="0">
                <a:latin typeface="Calibri"/>
                <a:cs typeface="Calibri"/>
              </a:rPr>
              <a:t>is…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Facilitate </a:t>
            </a:r>
            <a:r>
              <a:rPr sz="1200" spc="-5" dirty="0">
                <a:latin typeface="Calibri"/>
                <a:cs typeface="Calibri"/>
              </a:rPr>
              <a:t>positive</a:t>
            </a:r>
            <a:r>
              <a:rPr sz="1200" spc="-70" dirty="0">
                <a:latin typeface="Calibri"/>
                <a:cs typeface="Calibri"/>
              </a:rPr>
              <a:t> </a:t>
            </a:r>
            <a:r>
              <a:rPr sz="1200" spc="-5" dirty="0">
                <a:latin typeface="Calibri"/>
                <a:cs typeface="Calibri"/>
              </a:rPr>
              <a:t>change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Explore </a:t>
            </a:r>
            <a:r>
              <a:rPr sz="1200" dirty="0">
                <a:latin typeface="Calibri"/>
                <a:cs typeface="Calibri"/>
              </a:rPr>
              <a:t>and enhance </a:t>
            </a:r>
            <a:r>
              <a:rPr sz="1200" spc="-5" dirty="0">
                <a:latin typeface="Calibri"/>
                <a:cs typeface="Calibri"/>
              </a:rPr>
              <a:t>individual/team</a:t>
            </a:r>
            <a:r>
              <a:rPr sz="1200" spc="-60" dirty="0">
                <a:latin typeface="Calibri"/>
                <a:cs typeface="Calibri"/>
              </a:rPr>
              <a:t> </a:t>
            </a:r>
            <a:r>
              <a:rPr sz="1200" spc="-5" dirty="0">
                <a:latin typeface="Calibri"/>
                <a:cs typeface="Calibri"/>
              </a:rPr>
              <a:t>potential</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Enable self-learning and</a:t>
            </a:r>
            <a:r>
              <a:rPr sz="1200" spc="-130" dirty="0">
                <a:latin typeface="Calibri"/>
                <a:cs typeface="Calibri"/>
              </a:rPr>
              <a:t> </a:t>
            </a:r>
            <a:r>
              <a:rPr sz="1200" spc="-5" dirty="0">
                <a:latin typeface="Calibri"/>
                <a:cs typeface="Calibri"/>
              </a:rPr>
              <a:t>self-growth</a:t>
            </a:r>
            <a:endParaRPr sz="1200">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0"/>
            <a:ext cx="4087495" cy="1705595"/>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Potential</a:t>
            </a:r>
            <a:r>
              <a:rPr sz="1500" b="1" spc="-85" dirty="0">
                <a:latin typeface="Calibri"/>
                <a:cs typeface="Calibri"/>
              </a:rPr>
              <a:t> </a:t>
            </a:r>
            <a:r>
              <a:rPr sz="1500" b="1" spc="-35" dirty="0">
                <a:latin typeface="Calibri"/>
                <a:cs typeface="Calibri"/>
              </a:rPr>
              <a:t>Team</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A </a:t>
            </a:r>
            <a:r>
              <a:rPr sz="1200" spc="-5" dirty="0">
                <a:latin typeface="Calibri"/>
                <a:cs typeface="Calibri"/>
              </a:rPr>
              <a:t>history </a:t>
            </a:r>
            <a:r>
              <a:rPr sz="1200" dirty="0">
                <a:latin typeface="Calibri"/>
                <a:cs typeface="Calibri"/>
              </a:rPr>
              <a:t>of </a:t>
            </a:r>
            <a:r>
              <a:rPr sz="1200" spc="-5" dirty="0">
                <a:latin typeface="Calibri"/>
                <a:cs typeface="Calibri"/>
              </a:rPr>
              <a:t>working</a:t>
            </a:r>
            <a:r>
              <a:rPr sz="1200" spc="-114" dirty="0">
                <a:latin typeface="Calibri"/>
                <a:cs typeface="Calibri"/>
              </a:rPr>
              <a:t> </a:t>
            </a:r>
            <a:r>
              <a:rPr sz="1200" spc="-5" dirty="0">
                <a:latin typeface="Calibri"/>
                <a:cs typeface="Calibri"/>
              </a:rPr>
              <a:t>together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A </a:t>
            </a:r>
            <a:r>
              <a:rPr sz="1200" spc="-5" dirty="0">
                <a:latin typeface="Calibri"/>
                <a:cs typeface="Calibri"/>
              </a:rPr>
              <a:t>significant, incremental performance</a:t>
            </a:r>
            <a:r>
              <a:rPr sz="1200" spc="-110" dirty="0">
                <a:latin typeface="Calibri"/>
                <a:cs typeface="Calibri"/>
              </a:rPr>
              <a:t> </a:t>
            </a:r>
            <a:r>
              <a:rPr sz="1200" dirty="0">
                <a:latin typeface="Calibri"/>
                <a:cs typeface="Calibri"/>
              </a:rPr>
              <a:t>need</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Requires more </a:t>
            </a:r>
            <a:r>
              <a:rPr sz="1200" dirty="0">
                <a:latin typeface="Calibri"/>
                <a:cs typeface="Calibri"/>
              </a:rPr>
              <a:t>clarity about </a:t>
            </a:r>
            <a:r>
              <a:rPr sz="1200" spc="-5" dirty="0">
                <a:latin typeface="Calibri"/>
                <a:cs typeface="Calibri"/>
              </a:rPr>
              <a:t>common </a:t>
            </a:r>
            <a:r>
              <a:rPr sz="1200" dirty="0">
                <a:latin typeface="Calibri"/>
                <a:cs typeface="Calibri"/>
              </a:rPr>
              <a:t>purpose and</a:t>
            </a:r>
            <a:r>
              <a:rPr sz="1200" spc="-175" dirty="0">
                <a:latin typeface="Calibri"/>
                <a:cs typeface="Calibri"/>
              </a:rPr>
              <a:t> </a:t>
            </a:r>
            <a:r>
              <a:rPr sz="1200" spc="-5" dirty="0">
                <a:latin typeface="Calibri"/>
                <a:cs typeface="Calibri"/>
              </a:rPr>
              <a:t>goals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Lacks </a:t>
            </a:r>
            <a:r>
              <a:rPr sz="1200" dirty="0">
                <a:latin typeface="Calibri"/>
                <a:cs typeface="Calibri"/>
              </a:rPr>
              <a:t>a </a:t>
            </a:r>
            <a:r>
              <a:rPr sz="1200" spc="-5" dirty="0">
                <a:latin typeface="Calibri"/>
                <a:cs typeface="Calibri"/>
              </a:rPr>
              <a:t>disciplined common working</a:t>
            </a:r>
            <a:r>
              <a:rPr sz="1200" spc="-30" dirty="0">
                <a:latin typeface="Calibri"/>
                <a:cs typeface="Calibri"/>
              </a:rPr>
              <a:t> </a:t>
            </a:r>
            <a:r>
              <a:rPr sz="1200" spc="-5" dirty="0">
                <a:latin typeface="Calibri"/>
                <a:cs typeface="Calibri"/>
              </a:rPr>
              <a:t>approach</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The </a:t>
            </a:r>
            <a:r>
              <a:rPr sz="1200" spc="-5" dirty="0">
                <a:latin typeface="Calibri"/>
                <a:cs typeface="Calibri"/>
              </a:rPr>
              <a:t>practice </a:t>
            </a:r>
            <a:r>
              <a:rPr sz="1200" dirty="0">
                <a:latin typeface="Calibri"/>
                <a:cs typeface="Calibri"/>
              </a:rPr>
              <a:t>of </a:t>
            </a:r>
            <a:r>
              <a:rPr sz="1200" spc="-5" dirty="0">
                <a:latin typeface="Calibri"/>
                <a:cs typeface="Calibri"/>
              </a:rPr>
              <a:t>collective accountability </a:t>
            </a:r>
            <a:r>
              <a:rPr sz="1200" dirty="0">
                <a:latin typeface="Calibri"/>
                <a:cs typeface="Calibri"/>
              </a:rPr>
              <a:t>is not </a:t>
            </a:r>
            <a:r>
              <a:rPr sz="1200" spc="-5" dirty="0">
                <a:latin typeface="Calibri"/>
                <a:cs typeface="Calibri"/>
              </a:rPr>
              <a:t>established</a:t>
            </a:r>
            <a:r>
              <a:rPr sz="1200" spc="-90" dirty="0">
                <a:latin typeface="Calibri"/>
                <a:cs typeface="Calibri"/>
              </a:rPr>
              <a:t> </a:t>
            </a:r>
            <a:r>
              <a:rPr sz="1200" spc="-10" dirty="0">
                <a:latin typeface="Calibri"/>
                <a:cs typeface="Calibri"/>
              </a:rPr>
              <a:t>yet</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76749"/>
            <a:ext cx="3974465" cy="1708160"/>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Real</a:t>
            </a:r>
            <a:r>
              <a:rPr sz="1500" b="1" spc="-95" dirty="0">
                <a:latin typeface="Calibri"/>
                <a:cs typeface="Calibri"/>
              </a:rPr>
              <a:t> </a:t>
            </a:r>
            <a:r>
              <a:rPr sz="1500" b="1" spc="-35" dirty="0">
                <a:latin typeface="Calibri"/>
                <a:cs typeface="Calibri"/>
              </a:rPr>
              <a:t>Team</a:t>
            </a:r>
            <a:endParaRPr sz="1500">
              <a:latin typeface="Calibri"/>
              <a:cs typeface="Calibri"/>
            </a:endParaRPr>
          </a:p>
          <a:p>
            <a:pPr>
              <a:lnSpc>
                <a:spcPct val="100000"/>
              </a:lnSpc>
              <a:spcBef>
                <a:spcPts val="30"/>
              </a:spcBef>
            </a:pPr>
            <a:endParaRPr sz="160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A </a:t>
            </a:r>
            <a:r>
              <a:rPr sz="1200" spc="-5" dirty="0">
                <a:latin typeface="Calibri"/>
                <a:cs typeface="Calibri"/>
              </a:rPr>
              <a:t>group </a:t>
            </a:r>
            <a:r>
              <a:rPr sz="1200" dirty="0">
                <a:latin typeface="Calibri"/>
                <a:cs typeface="Calibri"/>
              </a:rPr>
              <a:t>of people </a:t>
            </a:r>
            <a:r>
              <a:rPr sz="1200" spc="-5" dirty="0">
                <a:latin typeface="Calibri"/>
                <a:cs typeface="Calibri"/>
              </a:rPr>
              <a:t>committed to </a:t>
            </a:r>
            <a:r>
              <a:rPr sz="1200" dirty="0">
                <a:latin typeface="Calibri"/>
                <a:cs typeface="Calibri"/>
              </a:rPr>
              <a:t>a </a:t>
            </a:r>
            <a:r>
              <a:rPr sz="1200" spc="-5" dirty="0">
                <a:latin typeface="Calibri"/>
                <a:cs typeface="Calibri"/>
              </a:rPr>
              <a:t>common</a:t>
            </a:r>
            <a:r>
              <a:rPr sz="1200" spc="-145" dirty="0">
                <a:latin typeface="Calibri"/>
                <a:cs typeface="Calibri"/>
              </a:rPr>
              <a:t> </a:t>
            </a:r>
            <a:r>
              <a:rPr sz="1200" spc="-5" dirty="0">
                <a:latin typeface="Calibri"/>
                <a:cs typeface="Calibri"/>
              </a:rPr>
              <a:t>purpose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Members </a:t>
            </a:r>
            <a:r>
              <a:rPr sz="1200" spc="-10" dirty="0">
                <a:latin typeface="Calibri"/>
                <a:cs typeface="Calibri"/>
              </a:rPr>
              <a:t>have </a:t>
            </a:r>
            <a:r>
              <a:rPr sz="1200" spc="-5" dirty="0">
                <a:latin typeface="Calibri"/>
                <a:cs typeface="Calibri"/>
              </a:rPr>
              <a:t>complementary</a:t>
            </a:r>
            <a:r>
              <a:rPr sz="1200" spc="-50" dirty="0">
                <a:latin typeface="Calibri"/>
                <a:cs typeface="Calibri"/>
              </a:rPr>
              <a:t> </a:t>
            </a:r>
            <a:r>
              <a:rPr sz="1200" spc="-5" dirty="0">
                <a:latin typeface="Calibri"/>
                <a:cs typeface="Calibri"/>
              </a:rPr>
              <a:t>skills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Well </a:t>
            </a:r>
            <a:r>
              <a:rPr sz="1200" spc="-5" dirty="0">
                <a:latin typeface="Calibri"/>
                <a:cs typeface="Calibri"/>
              </a:rPr>
              <a:t>defined performance</a:t>
            </a:r>
            <a:r>
              <a:rPr sz="1200" spc="-25" dirty="0">
                <a:latin typeface="Calibri"/>
                <a:cs typeface="Calibri"/>
              </a:rPr>
              <a:t> </a:t>
            </a:r>
            <a:r>
              <a:rPr sz="1200" spc="-5" dirty="0">
                <a:latin typeface="Calibri"/>
                <a:cs typeface="Calibri"/>
              </a:rPr>
              <a:t>goals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Working </a:t>
            </a:r>
            <a:r>
              <a:rPr sz="1200" spc="-5" dirty="0">
                <a:latin typeface="Calibri"/>
                <a:cs typeface="Calibri"/>
              </a:rPr>
              <a:t>processes properly understood </a:t>
            </a:r>
            <a:r>
              <a:rPr sz="1200" dirty="0">
                <a:latin typeface="Calibri"/>
                <a:cs typeface="Calibri"/>
              </a:rPr>
              <a:t>by the</a:t>
            </a:r>
            <a:r>
              <a:rPr sz="1200" spc="-130" dirty="0">
                <a:latin typeface="Calibri"/>
                <a:cs typeface="Calibri"/>
              </a:rPr>
              <a:t> </a:t>
            </a:r>
            <a:r>
              <a:rPr sz="1200" spc="-5" dirty="0">
                <a:latin typeface="Calibri"/>
                <a:cs typeface="Calibri"/>
              </a:rPr>
              <a:t>team</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Expected to practice collective accountability </a:t>
            </a:r>
            <a:r>
              <a:rPr sz="1200" spc="-10" dirty="0">
                <a:latin typeface="Calibri"/>
                <a:cs typeface="Calibri"/>
              </a:rPr>
              <a:t>towards</a:t>
            </a:r>
            <a:r>
              <a:rPr sz="1200" spc="-60" dirty="0">
                <a:latin typeface="Calibri"/>
                <a:cs typeface="Calibri"/>
              </a:rPr>
              <a:t> </a:t>
            </a:r>
            <a:r>
              <a:rPr sz="1200" spc="-5" dirty="0">
                <a:latin typeface="Calibri"/>
                <a:cs typeface="Calibri"/>
              </a:rPr>
              <a:t>goals</a:t>
            </a:r>
            <a:endParaRPr sz="120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9"/>
            <a:ext cx="2337435" cy="230832"/>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Working </a:t>
            </a:r>
            <a:r>
              <a:rPr sz="1500" b="1" spc="-10" dirty="0">
                <a:latin typeface="Calibri"/>
                <a:cs typeface="Calibri"/>
              </a:rPr>
              <a:t>Group </a:t>
            </a:r>
            <a:r>
              <a:rPr sz="1500" b="1" spc="-5" dirty="0">
                <a:latin typeface="Calibri"/>
                <a:cs typeface="Calibri"/>
              </a:rPr>
              <a:t>vs. </a:t>
            </a:r>
            <a:r>
              <a:rPr sz="1500" b="1" spc="-10" dirty="0">
                <a:latin typeface="Calibri"/>
                <a:cs typeface="Calibri"/>
              </a:rPr>
              <a:t>Real</a:t>
            </a:r>
            <a:r>
              <a:rPr sz="1500" b="1" spc="-5" dirty="0">
                <a:latin typeface="Calibri"/>
                <a:cs typeface="Calibri"/>
              </a:rPr>
              <a:t> </a:t>
            </a:r>
            <a:r>
              <a:rPr sz="1500" b="1" spc="-35" dirty="0">
                <a:latin typeface="Calibri"/>
                <a:cs typeface="Calibri"/>
              </a:rPr>
              <a:t>Team</a:t>
            </a:r>
            <a:endParaRPr sz="1500">
              <a:latin typeface="Calibri"/>
              <a:cs typeface="Calibri"/>
            </a:endParaRPr>
          </a:p>
        </p:txBody>
      </p:sp>
      <p:graphicFrame>
        <p:nvGraphicFramePr>
          <p:cNvPr id="59" name="object 59"/>
          <p:cNvGraphicFramePr>
            <a:graphicFrameLocks noGrp="1"/>
          </p:cNvGraphicFramePr>
          <p:nvPr/>
        </p:nvGraphicFramePr>
        <p:xfrm>
          <a:off x="1406525" y="1499491"/>
          <a:ext cx="4114800" cy="2329176"/>
        </p:xfrm>
        <a:graphic>
          <a:graphicData uri="http://schemas.openxmlformats.org/drawingml/2006/table">
            <a:tbl>
              <a:tblPr firstRow="1" bandRow="1">
                <a:tableStyleId>{2D5ABB26-0587-4C30-8999-92F81FD0307C}</a:tableStyleId>
              </a:tblPr>
              <a:tblGrid>
                <a:gridCol w="1996313">
                  <a:extLst>
                    <a:ext uri="{9D8B030D-6E8A-4147-A177-3AD203B41FA5}">
                      <a16:colId xmlns:a16="http://schemas.microsoft.com/office/drawing/2014/main" val="20000"/>
                    </a:ext>
                  </a:extLst>
                </a:gridCol>
                <a:gridCol w="2118487">
                  <a:extLst>
                    <a:ext uri="{9D8B030D-6E8A-4147-A177-3AD203B41FA5}">
                      <a16:colId xmlns:a16="http://schemas.microsoft.com/office/drawing/2014/main" val="20001"/>
                    </a:ext>
                  </a:extLst>
                </a:gridCol>
              </a:tblGrid>
              <a:tr h="227965">
                <a:tc>
                  <a:txBody>
                    <a:bodyPr/>
                    <a:lstStyle/>
                    <a:p>
                      <a:pPr marL="42545">
                        <a:lnSpc>
                          <a:spcPct val="100000"/>
                        </a:lnSpc>
                        <a:spcBef>
                          <a:spcPts val="90"/>
                        </a:spcBef>
                      </a:pPr>
                      <a:r>
                        <a:rPr sz="900" b="1" spc="-10" dirty="0">
                          <a:solidFill>
                            <a:srgbClr val="FFFFFF"/>
                          </a:solidFill>
                          <a:latin typeface="Calibri"/>
                          <a:cs typeface="Calibri"/>
                        </a:rPr>
                        <a:t>Working</a:t>
                      </a:r>
                      <a:r>
                        <a:rPr sz="900" b="1" spc="-90" dirty="0">
                          <a:solidFill>
                            <a:srgbClr val="FFFFFF"/>
                          </a:solidFill>
                          <a:latin typeface="Calibri"/>
                          <a:cs typeface="Calibri"/>
                        </a:rPr>
                        <a:t> </a:t>
                      </a:r>
                      <a:r>
                        <a:rPr sz="900" b="1" spc="-5" dirty="0">
                          <a:solidFill>
                            <a:srgbClr val="FFFFFF"/>
                          </a:solidFill>
                          <a:latin typeface="Calibri"/>
                          <a:cs typeface="Calibri"/>
                        </a:rPr>
                        <a:t>Group</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tc>
                  <a:txBody>
                    <a:bodyPr/>
                    <a:lstStyle/>
                    <a:p>
                      <a:pPr marL="43180">
                        <a:lnSpc>
                          <a:spcPct val="100000"/>
                        </a:lnSpc>
                        <a:spcBef>
                          <a:spcPts val="90"/>
                        </a:spcBef>
                      </a:pPr>
                      <a:r>
                        <a:rPr sz="900" b="1" spc="-5" dirty="0">
                          <a:solidFill>
                            <a:srgbClr val="FFFFFF"/>
                          </a:solidFill>
                          <a:latin typeface="Calibri"/>
                          <a:cs typeface="Calibri"/>
                        </a:rPr>
                        <a:t>Real</a:t>
                      </a:r>
                      <a:r>
                        <a:rPr sz="900" b="1" spc="-105" dirty="0">
                          <a:solidFill>
                            <a:srgbClr val="FFFFFF"/>
                          </a:solidFill>
                          <a:latin typeface="Calibri"/>
                          <a:cs typeface="Calibri"/>
                        </a:rPr>
                        <a:t> </a:t>
                      </a:r>
                      <a:r>
                        <a:rPr sz="900" b="1" spc="-25" dirty="0">
                          <a:solidFill>
                            <a:srgbClr val="FFFFFF"/>
                          </a:solidFill>
                          <a:latin typeface="Calibri"/>
                          <a:cs typeface="Calibri"/>
                        </a:rPr>
                        <a:t>Team</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extLst>
                  <a:ext uri="{0D108BD9-81ED-4DB2-BD59-A6C34878D82A}">
                    <a16:rowId xmlns:a16="http://schemas.microsoft.com/office/drawing/2014/main" val="10000"/>
                  </a:ext>
                </a:extLst>
              </a:tr>
              <a:tr h="227837">
                <a:tc>
                  <a:txBody>
                    <a:bodyPr/>
                    <a:lstStyle/>
                    <a:p>
                      <a:pPr marL="42545">
                        <a:lnSpc>
                          <a:spcPct val="100000"/>
                        </a:lnSpc>
                        <a:spcBef>
                          <a:spcPts val="45"/>
                        </a:spcBef>
                      </a:pPr>
                      <a:r>
                        <a:rPr sz="900" spc="-5" dirty="0">
                          <a:latin typeface="Calibri"/>
                          <a:cs typeface="Calibri"/>
                        </a:rPr>
                        <a:t>Strong, clearly </a:t>
                      </a:r>
                      <a:r>
                        <a:rPr sz="900" spc="-10" dirty="0">
                          <a:latin typeface="Calibri"/>
                          <a:cs typeface="Calibri"/>
                        </a:rPr>
                        <a:t>focused</a:t>
                      </a:r>
                      <a:r>
                        <a:rPr sz="900" dirty="0">
                          <a:latin typeface="Calibri"/>
                          <a:cs typeface="Calibri"/>
                        </a:rPr>
                        <a:t> </a:t>
                      </a:r>
                      <a:r>
                        <a:rPr sz="900" spc="-5" dirty="0">
                          <a:latin typeface="Calibri"/>
                          <a:cs typeface="Calibri"/>
                        </a:rPr>
                        <a:t>leader</a:t>
                      </a:r>
                      <a:endParaRPr sz="9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tc>
                  <a:txBody>
                    <a:bodyPr/>
                    <a:lstStyle/>
                    <a:p>
                      <a:pPr marL="43180">
                        <a:lnSpc>
                          <a:spcPct val="100000"/>
                        </a:lnSpc>
                        <a:spcBef>
                          <a:spcPts val="45"/>
                        </a:spcBef>
                      </a:pPr>
                      <a:r>
                        <a:rPr sz="900" spc="-10" dirty="0">
                          <a:latin typeface="Calibri"/>
                          <a:cs typeface="Calibri"/>
                        </a:rPr>
                        <a:t>Shared Leadership</a:t>
                      </a:r>
                      <a:r>
                        <a:rPr sz="900" spc="30" dirty="0">
                          <a:latin typeface="Calibri"/>
                          <a:cs typeface="Calibri"/>
                        </a:rPr>
                        <a:t> </a:t>
                      </a:r>
                      <a:r>
                        <a:rPr sz="900" spc="-10" dirty="0">
                          <a:latin typeface="Calibri"/>
                          <a:cs typeface="Calibri"/>
                        </a:rPr>
                        <a:t>role</a:t>
                      </a:r>
                      <a:endParaRPr sz="9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1"/>
                  </a:ext>
                </a:extLst>
              </a:tr>
              <a:tr h="227965">
                <a:tc>
                  <a:txBody>
                    <a:bodyPr/>
                    <a:lstStyle/>
                    <a:p>
                      <a:pPr marL="42545">
                        <a:lnSpc>
                          <a:spcPct val="100000"/>
                        </a:lnSpc>
                        <a:spcBef>
                          <a:spcPts val="95"/>
                        </a:spcBef>
                      </a:pPr>
                      <a:r>
                        <a:rPr sz="900" spc="-5" dirty="0">
                          <a:latin typeface="Calibri"/>
                          <a:cs typeface="Calibri"/>
                        </a:rPr>
                        <a:t>Individual</a:t>
                      </a:r>
                      <a:r>
                        <a:rPr sz="900" spc="-65" dirty="0">
                          <a:latin typeface="Calibri"/>
                          <a:cs typeface="Calibri"/>
                        </a:rPr>
                        <a:t> </a:t>
                      </a:r>
                      <a:r>
                        <a:rPr sz="900" spc="-5" dirty="0">
                          <a:latin typeface="Calibri"/>
                          <a:cs typeface="Calibri"/>
                        </a:rPr>
                        <a:t>accountability</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a:txBody>
                    <a:bodyPr/>
                    <a:lstStyle/>
                    <a:p>
                      <a:pPr marL="43180">
                        <a:lnSpc>
                          <a:spcPct val="100000"/>
                        </a:lnSpc>
                        <a:spcBef>
                          <a:spcPts val="95"/>
                        </a:spcBef>
                      </a:pPr>
                      <a:r>
                        <a:rPr sz="900" spc="-5" dirty="0">
                          <a:latin typeface="Calibri"/>
                          <a:cs typeface="Calibri"/>
                        </a:rPr>
                        <a:t>Individual and </a:t>
                      </a:r>
                      <a:r>
                        <a:rPr sz="900" spc="-10" dirty="0">
                          <a:latin typeface="Calibri"/>
                          <a:cs typeface="Calibri"/>
                        </a:rPr>
                        <a:t>shared </a:t>
                      </a:r>
                      <a:r>
                        <a:rPr sz="900" spc="-5" dirty="0">
                          <a:latin typeface="Calibri"/>
                          <a:cs typeface="Calibri"/>
                        </a:rPr>
                        <a:t>accountability</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extLst>
                  <a:ext uri="{0D108BD9-81ED-4DB2-BD59-A6C34878D82A}">
                    <a16:rowId xmlns:a16="http://schemas.microsoft.com/office/drawing/2014/main" val="10002"/>
                  </a:ext>
                </a:extLst>
              </a:tr>
              <a:tr h="393445">
                <a:tc>
                  <a:txBody>
                    <a:bodyPr/>
                    <a:lstStyle/>
                    <a:p>
                      <a:pPr marL="42545" marR="211454">
                        <a:lnSpc>
                          <a:spcPct val="100000"/>
                        </a:lnSpc>
                        <a:spcBef>
                          <a:spcPts val="95"/>
                        </a:spcBef>
                      </a:pPr>
                      <a:r>
                        <a:rPr sz="900" spc="-10" dirty="0">
                          <a:latin typeface="Calibri"/>
                          <a:cs typeface="Calibri"/>
                        </a:rPr>
                        <a:t>The </a:t>
                      </a:r>
                      <a:r>
                        <a:rPr sz="900" spc="-5" dirty="0">
                          <a:latin typeface="Calibri"/>
                          <a:cs typeface="Calibri"/>
                        </a:rPr>
                        <a:t>group purpose is the </a:t>
                      </a:r>
                      <a:r>
                        <a:rPr sz="900" spc="-10" dirty="0">
                          <a:latin typeface="Calibri"/>
                          <a:cs typeface="Calibri"/>
                        </a:rPr>
                        <a:t>same </a:t>
                      </a:r>
                      <a:r>
                        <a:rPr sz="900" spc="-5" dirty="0">
                          <a:latin typeface="Calibri"/>
                          <a:cs typeface="Calibri"/>
                        </a:rPr>
                        <a:t>as  the broader </a:t>
                      </a:r>
                      <a:r>
                        <a:rPr sz="900" spc="-10" dirty="0">
                          <a:latin typeface="Calibri"/>
                          <a:cs typeface="Calibri"/>
                        </a:rPr>
                        <a:t>organization</a:t>
                      </a:r>
                      <a:r>
                        <a:rPr sz="900" spc="-25" dirty="0">
                          <a:latin typeface="Calibri"/>
                          <a:cs typeface="Calibri"/>
                        </a:rPr>
                        <a:t> </a:t>
                      </a:r>
                      <a:r>
                        <a:rPr sz="900" spc="-5" dirty="0">
                          <a:latin typeface="Calibri"/>
                          <a:cs typeface="Calibri"/>
                        </a:rPr>
                        <a:t>mission</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a:txBody>
                    <a:bodyPr/>
                    <a:lstStyle/>
                    <a:p>
                      <a:pPr marL="43180" marR="92710">
                        <a:lnSpc>
                          <a:spcPct val="100000"/>
                        </a:lnSpc>
                        <a:spcBef>
                          <a:spcPts val="95"/>
                        </a:spcBef>
                      </a:pPr>
                      <a:r>
                        <a:rPr sz="900" spc="-5" dirty="0">
                          <a:latin typeface="Calibri"/>
                          <a:cs typeface="Calibri"/>
                        </a:rPr>
                        <a:t>Specific </a:t>
                      </a:r>
                      <a:r>
                        <a:rPr sz="900" spc="-30" dirty="0">
                          <a:latin typeface="Calibri"/>
                          <a:cs typeface="Calibri"/>
                        </a:rPr>
                        <a:t>Team </a:t>
                      </a:r>
                      <a:r>
                        <a:rPr sz="900" spc="-5" dirty="0">
                          <a:latin typeface="Calibri"/>
                          <a:cs typeface="Calibri"/>
                        </a:rPr>
                        <a:t>purpose that </a:t>
                      </a:r>
                      <a:r>
                        <a:rPr sz="900" spc="-10" dirty="0">
                          <a:latin typeface="Calibri"/>
                          <a:cs typeface="Calibri"/>
                        </a:rPr>
                        <a:t>team </a:t>
                      </a:r>
                      <a:r>
                        <a:rPr sz="900" spc="-5" dirty="0">
                          <a:latin typeface="Calibri"/>
                          <a:cs typeface="Calibri"/>
                        </a:rPr>
                        <a:t>itself  </a:t>
                      </a:r>
                      <a:r>
                        <a:rPr sz="900" spc="-10" dirty="0">
                          <a:latin typeface="Calibri"/>
                          <a:cs typeface="Calibri"/>
                        </a:rPr>
                        <a:t>delivers</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3"/>
                  </a:ext>
                </a:extLst>
              </a:tr>
              <a:tr h="296544">
                <a:tc>
                  <a:txBody>
                    <a:bodyPr/>
                    <a:lstStyle/>
                    <a:p>
                      <a:pPr marL="42545">
                        <a:lnSpc>
                          <a:spcPct val="100000"/>
                        </a:lnSpc>
                        <a:spcBef>
                          <a:spcPts val="95"/>
                        </a:spcBef>
                      </a:pPr>
                      <a:r>
                        <a:rPr sz="900" spc="-5" dirty="0">
                          <a:latin typeface="Calibri"/>
                          <a:cs typeface="Calibri"/>
                        </a:rPr>
                        <a:t>Individual </a:t>
                      </a:r>
                      <a:r>
                        <a:rPr sz="900" spc="-10" dirty="0">
                          <a:latin typeface="Calibri"/>
                          <a:cs typeface="Calibri"/>
                        </a:rPr>
                        <a:t>work</a:t>
                      </a:r>
                      <a:r>
                        <a:rPr sz="900" spc="-40" dirty="0">
                          <a:latin typeface="Calibri"/>
                          <a:cs typeface="Calibri"/>
                        </a:rPr>
                        <a:t> </a:t>
                      </a:r>
                      <a:r>
                        <a:rPr sz="900" spc="-5" dirty="0">
                          <a:latin typeface="Calibri"/>
                          <a:cs typeface="Calibri"/>
                        </a:rPr>
                        <a:t>products</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a:txBody>
                    <a:bodyPr/>
                    <a:lstStyle/>
                    <a:p>
                      <a:pPr marL="43180">
                        <a:lnSpc>
                          <a:spcPct val="100000"/>
                        </a:lnSpc>
                        <a:spcBef>
                          <a:spcPts val="95"/>
                        </a:spcBef>
                      </a:pPr>
                      <a:r>
                        <a:rPr sz="900" spc="-10" dirty="0">
                          <a:latin typeface="Calibri"/>
                          <a:cs typeface="Calibri"/>
                        </a:rPr>
                        <a:t>Collective work</a:t>
                      </a:r>
                      <a:r>
                        <a:rPr sz="900" spc="5" dirty="0">
                          <a:latin typeface="Calibri"/>
                          <a:cs typeface="Calibri"/>
                        </a:rPr>
                        <a:t> </a:t>
                      </a:r>
                      <a:r>
                        <a:rPr sz="900" spc="-5" dirty="0">
                          <a:latin typeface="Calibri"/>
                          <a:cs typeface="Calibri"/>
                        </a:rPr>
                        <a:t>products</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extLst>
                  <a:ext uri="{0D108BD9-81ED-4DB2-BD59-A6C34878D82A}">
                    <a16:rowId xmlns:a16="http://schemas.microsoft.com/office/drawing/2014/main" val="10004"/>
                  </a:ext>
                </a:extLst>
              </a:tr>
              <a:tr h="561975">
                <a:tc>
                  <a:txBody>
                    <a:bodyPr/>
                    <a:lstStyle/>
                    <a:p>
                      <a:pPr marL="42545">
                        <a:lnSpc>
                          <a:spcPct val="100000"/>
                        </a:lnSpc>
                        <a:spcBef>
                          <a:spcPts val="95"/>
                        </a:spcBef>
                      </a:pPr>
                      <a:r>
                        <a:rPr sz="900" spc="-5" dirty="0">
                          <a:latin typeface="Calibri"/>
                          <a:cs typeface="Calibri"/>
                        </a:rPr>
                        <a:t>Meetings </a:t>
                      </a:r>
                      <a:r>
                        <a:rPr sz="900" spc="-10" dirty="0">
                          <a:latin typeface="Calibri"/>
                          <a:cs typeface="Calibri"/>
                        </a:rPr>
                        <a:t>focus </a:t>
                      </a:r>
                      <a:r>
                        <a:rPr sz="900" spc="-5" dirty="0">
                          <a:latin typeface="Calibri"/>
                          <a:cs typeface="Calibri"/>
                        </a:rPr>
                        <a:t>on </a:t>
                      </a:r>
                      <a:r>
                        <a:rPr sz="900" spc="-10" dirty="0">
                          <a:latin typeface="Calibri"/>
                          <a:cs typeface="Calibri"/>
                        </a:rPr>
                        <a:t>status</a:t>
                      </a:r>
                      <a:r>
                        <a:rPr sz="900" spc="10" dirty="0">
                          <a:latin typeface="Calibri"/>
                          <a:cs typeface="Calibri"/>
                        </a:rPr>
                        <a:t> </a:t>
                      </a:r>
                      <a:r>
                        <a:rPr sz="900" spc="-5" dirty="0">
                          <a:latin typeface="Calibri"/>
                          <a:cs typeface="Calibri"/>
                        </a:rPr>
                        <a:t>check</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a:txBody>
                    <a:bodyPr/>
                    <a:lstStyle/>
                    <a:p>
                      <a:pPr marL="43180" marR="73660">
                        <a:lnSpc>
                          <a:spcPct val="100000"/>
                        </a:lnSpc>
                        <a:spcBef>
                          <a:spcPts val="95"/>
                        </a:spcBef>
                      </a:pPr>
                      <a:r>
                        <a:rPr sz="900" spc="-5" dirty="0">
                          <a:latin typeface="Calibri"/>
                          <a:cs typeface="Calibri"/>
                        </a:rPr>
                        <a:t>Meetings </a:t>
                      </a:r>
                      <a:r>
                        <a:rPr sz="900" spc="-10" dirty="0">
                          <a:latin typeface="Calibri"/>
                          <a:cs typeface="Calibri"/>
                        </a:rPr>
                        <a:t>focus </a:t>
                      </a:r>
                      <a:r>
                        <a:rPr sz="900" spc="-5" dirty="0">
                          <a:latin typeface="Calibri"/>
                          <a:cs typeface="Calibri"/>
                        </a:rPr>
                        <a:t>on open-ended  discussions and active problem</a:t>
                      </a:r>
                      <a:r>
                        <a:rPr sz="900" dirty="0">
                          <a:latin typeface="Calibri"/>
                          <a:cs typeface="Calibri"/>
                        </a:rPr>
                        <a:t> </a:t>
                      </a:r>
                      <a:r>
                        <a:rPr sz="900" spc="-5" dirty="0">
                          <a:latin typeface="Calibri"/>
                          <a:cs typeface="Calibri"/>
                        </a:rPr>
                        <a:t>solving</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5"/>
                  </a:ext>
                </a:extLst>
              </a:tr>
              <a:tr h="393445">
                <a:tc>
                  <a:txBody>
                    <a:bodyPr/>
                    <a:lstStyle/>
                    <a:p>
                      <a:pPr marL="42545" marR="121285">
                        <a:lnSpc>
                          <a:spcPct val="100000"/>
                        </a:lnSpc>
                        <a:spcBef>
                          <a:spcPts val="95"/>
                        </a:spcBef>
                      </a:pPr>
                      <a:r>
                        <a:rPr sz="900" spc="-5" dirty="0">
                          <a:latin typeface="Calibri"/>
                          <a:cs typeface="Calibri"/>
                        </a:rPr>
                        <a:t>Measure its </a:t>
                      </a:r>
                      <a:r>
                        <a:rPr sz="900" spc="-10" dirty="0">
                          <a:latin typeface="Calibri"/>
                          <a:cs typeface="Calibri"/>
                        </a:rPr>
                        <a:t>effectiveness </a:t>
                      </a:r>
                      <a:r>
                        <a:rPr sz="900" spc="-5" dirty="0">
                          <a:latin typeface="Calibri"/>
                          <a:cs typeface="Calibri"/>
                        </a:rPr>
                        <a:t>indirectly  by its influence on</a:t>
                      </a:r>
                      <a:r>
                        <a:rPr sz="900" spc="-40" dirty="0">
                          <a:latin typeface="Calibri"/>
                          <a:cs typeface="Calibri"/>
                        </a:rPr>
                        <a:t> </a:t>
                      </a:r>
                      <a:r>
                        <a:rPr sz="900" spc="-5" dirty="0">
                          <a:latin typeface="Calibri"/>
                          <a:cs typeface="Calibri"/>
                        </a:rPr>
                        <a:t>others</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a:txBody>
                    <a:bodyPr/>
                    <a:lstStyle/>
                    <a:p>
                      <a:pPr marL="43180" marR="293370">
                        <a:lnSpc>
                          <a:spcPct val="100000"/>
                        </a:lnSpc>
                        <a:spcBef>
                          <a:spcPts val="95"/>
                        </a:spcBef>
                      </a:pPr>
                      <a:r>
                        <a:rPr sz="900" spc="-5" dirty="0">
                          <a:latin typeface="Calibri"/>
                          <a:cs typeface="Calibri"/>
                        </a:rPr>
                        <a:t>Measure </a:t>
                      </a:r>
                      <a:r>
                        <a:rPr sz="900" spc="-10" dirty="0">
                          <a:latin typeface="Calibri"/>
                          <a:cs typeface="Calibri"/>
                        </a:rPr>
                        <a:t>performance </a:t>
                      </a:r>
                      <a:r>
                        <a:rPr sz="900" spc="-5" dirty="0">
                          <a:latin typeface="Calibri"/>
                          <a:cs typeface="Calibri"/>
                        </a:rPr>
                        <a:t>directly by  assessing </a:t>
                      </a:r>
                      <a:r>
                        <a:rPr sz="900" spc="-10" dirty="0">
                          <a:latin typeface="Calibri"/>
                          <a:cs typeface="Calibri"/>
                        </a:rPr>
                        <a:t>collective work</a:t>
                      </a:r>
                      <a:r>
                        <a:rPr sz="900" spc="75" dirty="0">
                          <a:latin typeface="Calibri"/>
                          <a:cs typeface="Calibri"/>
                        </a:rPr>
                        <a:t> </a:t>
                      </a:r>
                      <a:r>
                        <a:rPr sz="900" spc="-5" dirty="0">
                          <a:latin typeface="Calibri"/>
                          <a:cs typeface="Calibri"/>
                        </a:rPr>
                        <a:t>products</a:t>
                      </a:r>
                      <a:endParaRPr sz="9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extLst>
                  <a:ext uri="{0D108BD9-81ED-4DB2-BD59-A6C34878D82A}">
                    <a16:rowId xmlns:a16="http://schemas.microsoft.com/office/drawing/2014/main" val="10006"/>
                  </a:ext>
                </a:extLst>
              </a:tr>
            </a:tbl>
          </a:graphicData>
        </a:graphic>
      </p:graphicFrame>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4" name="object 6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5" name="object 6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6" name="object 6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7" name="object 6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8" name="object 6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9" name="object 6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0" name="object 7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1" name="object 7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2" name="object 7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3" name="object 7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4" name="object 7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5" name="object 7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6" name="object 7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7" name="object 7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8" name="object 7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9" name="object 7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0" name="object 8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1" name="object 8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2" name="object 8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3" name="object 8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4" name="object 8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5" name="object 8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6" name="object 8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7" name="object 8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8" name="object 8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9" name="object 8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0" name="object 9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1" name="object 9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2" name="object 9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3" name="object 9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4" name="object 9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5" name="object 9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6" name="object 9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7" name="object 9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8" name="object 9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9" name="object 9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0" name="object 10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1" name="object 10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2" name="object 10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3" name="object 10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4" name="object 10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5" name="object 10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6" name="object 10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7" name="object 10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8" name="object 10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9" name="object 10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0" name="object 11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1" name="object 11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2" name="object 11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3" name="object 11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115"/>
          <p:cNvSpPr txBox="1"/>
          <p:nvPr/>
        </p:nvSpPr>
        <p:spPr>
          <a:xfrm>
            <a:off x="1214424" y="4988944"/>
            <a:ext cx="4354830" cy="1915909"/>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High </a:t>
            </a:r>
            <a:r>
              <a:rPr sz="1500" b="1" spc="-10" dirty="0">
                <a:latin typeface="Calibri"/>
                <a:cs typeface="Calibri"/>
              </a:rPr>
              <a:t>Performance</a:t>
            </a:r>
            <a:r>
              <a:rPr sz="1500" b="1" spc="-60" dirty="0">
                <a:latin typeface="Calibri"/>
                <a:cs typeface="Calibri"/>
              </a:rPr>
              <a:t> </a:t>
            </a:r>
            <a:r>
              <a:rPr sz="1500" b="1" spc="-35" dirty="0">
                <a:latin typeface="Calibri"/>
                <a:cs typeface="Calibri"/>
              </a:rPr>
              <a:t>Team</a:t>
            </a:r>
            <a:endParaRPr sz="1500">
              <a:latin typeface="Calibri"/>
              <a:cs typeface="Calibri"/>
            </a:endParaRPr>
          </a:p>
          <a:p>
            <a:pPr>
              <a:lnSpc>
                <a:spcPct val="100000"/>
              </a:lnSpc>
              <a:spcBef>
                <a:spcPts val="35"/>
              </a:spcBef>
            </a:pPr>
            <a:endParaRPr sz="12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Been </a:t>
            </a:r>
            <a:r>
              <a:rPr sz="1200" dirty="0">
                <a:latin typeface="Calibri"/>
                <a:cs typeface="Calibri"/>
              </a:rPr>
              <a:t>a </a:t>
            </a:r>
            <a:r>
              <a:rPr sz="1200" spc="-5" dirty="0">
                <a:latin typeface="Calibri"/>
                <a:cs typeface="Calibri"/>
              </a:rPr>
              <a:t>real team </a:t>
            </a:r>
            <a:r>
              <a:rPr sz="1200" spc="-10" dirty="0">
                <a:latin typeface="Calibri"/>
                <a:cs typeface="Calibri"/>
              </a:rPr>
              <a:t>for </a:t>
            </a:r>
            <a:r>
              <a:rPr sz="1200" spc="-5" dirty="0">
                <a:latin typeface="Calibri"/>
                <a:cs typeface="Calibri"/>
              </a:rPr>
              <a:t>some</a:t>
            </a:r>
            <a:r>
              <a:rPr sz="1200" spc="-85" dirty="0">
                <a:latin typeface="Calibri"/>
                <a:cs typeface="Calibri"/>
              </a:rPr>
              <a:t> </a:t>
            </a:r>
            <a:r>
              <a:rPr sz="1200" dirty="0">
                <a:latin typeface="Calibri"/>
                <a:cs typeface="Calibri"/>
              </a:rPr>
              <a:t>time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Members are </a:t>
            </a:r>
            <a:r>
              <a:rPr sz="1200" dirty="0">
                <a:latin typeface="Calibri"/>
                <a:cs typeface="Calibri"/>
              </a:rPr>
              <a:t>deeply </a:t>
            </a:r>
            <a:r>
              <a:rPr sz="1200" spc="-5" dirty="0">
                <a:latin typeface="Calibri"/>
                <a:cs typeface="Calibri"/>
              </a:rPr>
              <a:t>committed to team</a:t>
            </a:r>
            <a:r>
              <a:rPr sz="1200" spc="-125" dirty="0">
                <a:latin typeface="Calibri"/>
                <a:cs typeface="Calibri"/>
              </a:rPr>
              <a:t> </a:t>
            </a:r>
            <a:r>
              <a:rPr sz="1200" spc="-5" dirty="0">
                <a:latin typeface="Calibri"/>
                <a:cs typeface="Calibri"/>
              </a:rPr>
              <a:t>goals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Well </a:t>
            </a:r>
            <a:r>
              <a:rPr sz="1200" spc="-5" dirty="0">
                <a:latin typeface="Calibri"/>
                <a:cs typeface="Calibri"/>
              </a:rPr>
              <a:t>established processes </a:t>
            </a:r>
            <a:r>
              <a:rPr sz="1200" dirty="0">
                <a:latin typeface="Calibri"/>
                <a:cs typeface="Calibri"/>
              </a:rPr>
              <a:t>and </a:t>
            </a:r>
            <a:r>
              <a:rPr sz="1200" spc="-10" dirty="0">
                <a:latin typeface="Calibri"/>
                <a:cs typeface="Calibri"/>
              </a:rPr>
              <a:t>strong </a:t>
            </a:r>
            <a:r>
              <a:rPr sz="1200" spc="-5" dirty="0">
                <a:latin typeface="Calibri"/>
                <a:cs typeface="Calibri"/>
              </a:rPr>
              <a:t>work</a:t>
            </a:r>
            <a:r>
              <a:rPr sz="1200" spc="-10" dirty="0">
                <a:latin typeface="Calibri"/>
                <a:cs typeface="Calibri"/>
              </a:rPr>
              <a:t> </a:t>
            </a:r>
            <a:r>
              <a:rPr sz="1200" spc="-5" dirty="0">
                <a:latin typeface="Calibri"/>
                <a:cs typeface="Calibri"/>
              </a:rPr>
              <a:t>discipline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High degree </a:t>
            </a:r>
            <a:r>
              <a:rPr sz="1200" dirty="0">
                <a:latin typeface="Calibri"/>
                <a:cs typeface="Calibri"/>
              </a:rPr>
              <a:t>of</a:t>
            </a:r>
            <a:r>
              <a:rPr sz="1200" spc="-70" dirty="0">
                <a:latin typeface="Calibri"/>
                <a:cs typeface="Calibri"/>
              </a:rPr>
              <a:t> </a:t>
            </a:r>
            <a:r>
              <a:rPr sz="1200" spc="-5" dirty="0">
                <a:latin typeface="Calibri"/>
                <a:cs typeface="Calibri"/>
              </a:rPr>
              <a:t>collaboration</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Significantly outperforms </a:t>
            </a:r>
            <a:r>
              <a:rPr sz="1200" dirty="0">
                <a:latin typeface="Calibri"/>
                <a:cs typeface="Calibri"/>
              </a:rPr>
              <a:t>all </a:t>
            </a:r>
            <a:r>
              <a:rPr sz="1200" spc="-5" dirty="0">
                <a:latin typeface="Calibri"/>
                <a:cs typeface="Calibri"/>
              </a:rPr>
              <a:t>reasonable</a:t>
            </a:r>
            <a:r>
              <a:rPr sz="1200" spc="-75" dirty="0">
                <a:latin typeface="Calibri"/>
                <a:cs typeface="Calibri"/>
              </a:rPr>
              <a:t> </a:t>
            </a:r>
            <a:r>
              <a:rPr sz="1200" spc="-5" dirty="0">
                <a:latin typeface="Calibri"/>
                <a:cs typeface="Calibri"/>
              </a:rPr>
              <a:t>expectations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Members contribute </a:t>
            </a:r>
            <a:r>
              <a:rPr sz="1200" spc="-10" dirty="0">
                <a:latin typeface="Calibri"/>
                <a:cs typeface="Calibri"/>
              </a:rPr>
              <a:t>to </a:t>
            </a:r>
            <a:r>
              <a:rPr sz="1200" spc="-5" dirty="0">
                <a:latin typeface="Calibri"/>
                <a:cs typeface="Calibri"/>
              </a:rPr>
              <a:t>each other’s personal </a:t>
            </a:r>
            <a:r>
              <a:rPr sz="1200" spc="-10" dirty="0">
                <a:latin typeface="Calibri"/>
                <a:cs typeface="Calibri"/>
              </a:rPr>
              <a:t>growth </a:t>
            </a:r>
            <a:r>
              <a:rPr sz="1200" dirty="0">
                <a:latin typeface="Calibri"/>
                <a:cs typeface="Calibri"/>
              </a:rPr>
              <a:t>and</a:t>
            </a:r>
            <a:r>
              <a:rPr sz="1200" spc="-50" dirty="0">
                <a:latin typeface="Calibri"/>
                <a:cs typeface="Calibri"/>
              </a:rPr>
              <a:t> </a:t>
            </a:r>
            <a:r>
              <a:rPr sz="1200" spc="-5" dirty="0">
                <a:latin typeface="Calibri"/>
                <a:cs typeface="Calibri"/>
              </a:rPr>
              <a:t>success</a:t>
            </a:r>
            <a:endParaRPr sz="1200">
              <a:latin typeface="Calibri"/>
              <a:cs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603754" y="2238885"/>
            <a:ext cx="1658620" cy="246221"/>
          </a:xfrm>
          <a:prstGeom prst="rect">
            <a:avLst/>
          </a:prstGeom>
        </p:spPr>
        <p:txBody>
          <a:bodyPr vert="horz" wrap="square" lIns="0" tIns="0" rIns="0" bIns="0" rtlCol="0">
            <a:spAutoFit/>
          </a:bodyPr>
          <a:lstStyle/>
          <a:p>
            <a:pPr marL="12700">
              <a:lnSpc>
                <a:spcPct val="100000"/>
              </a:lnSpc>
            </a:pPr>
            <a:r>
              <a:rPr sz="1600" b="1" spc="-40" dirty="0">
                <a:latin typeface="Calibri"/>
                <a:cs typeface="Calibri"/>
              </a:rPr>
              <a:t>Team</a:t>
            </a:r>
            <a:r>
              <a:rPr sz="1600" b="1" spc="-75" dirty="0">
                <a:latin typeface="Calibri"/>
                <a:cs typeface="Calibri"/>
              </a:rPr>
              <a:t> </a:t>
            </a:r>
            <a:r>
              <a:rPr sz="1600" b="1" spc="-10" dirty="0">
                <a:latin typeface="Calibri"/>
                <a:cs typeface="Calibri"/>
              </a:rPr>
              <a:t>Development</a:t>
            </a:r>
            <a:endParaRPr sz="160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6" y="4971037"/>
            <a:ext cx="4030979" cy="1105431"/>
          </a:xfrm>
          <a:prstGeom prst="rect">
            <a:avLst/>
          </a:prstGeom>
        </p:spPr>
        <p:txBody>
          <a:bodyPr vert="horz" wrap="square" lIns="0" tIns="0" rIns="0" bIns="0" rtlCol="0">
            <a:spAutoFit/>
          </a:bodyPr>
          <a:lstStyle/>
          <a:p>
            <a:pPr marL="12700">
              <a:lnSpc>
                <a:spcPct val="100000"/>
              </a:lnSpc>
            </a:pPr>
            <a:r>
              <a:rPr sz="1500" b="1" spc="-35" dirty="0">
                <a:latin typeface="Calibri"/>
                <a:cs typeface="Calibri"/>
              </a:rPr>
              <a:t>Team </a:t>
            </a:r>
            <a:r>
              <a:rPr sz="1500" b="1" spc="-10" dirty="0">
                <a:latin typeface="Calibri"/>
                <a:cs typeface="Calibri"/>
              </a:rPr>
              <a:t>Development</a:t>
            </a:r>
            <a:r>
              <a:rPr sz="1500" b="1" spc="-15" dirty="0">
                <a:latin typeface="Calibri"/>
                <a:cs typeface="Calibri"/>
              </a:rPr>
              <a:t> </a:t>
            </a:r>
            <a:r>
              <a:rPr sz="1500" b="1" spc="-5" dirty="0">
                <a:latin typeface="Calibri"/>
                <a:cs typeface="Calibri"/>
              </a:rPr>
              <a:t>Objectives</a:t>
            </a:r>
            <a:endParaRPr sz="1500">
              <a:latin typeface="Calibri"/>
              <a:cs typeface="Calibri"/>
            </a:endParaRPr>
          </a:p>
          <a:p>
            <a:pPr marL="299085" indent="-172720">
              <a:lnSpc>
                <a:spcPct val="100000"/>
              </a:lnSpc>
              <a:spcBef>
                <a:spcPts val="1315"/>
              </a:spcBef>
              <a:buClr>
                <a:srgbClr val="FF6600"/>
              </a:buClr>
              <a:buFont typeface="Wingdings"/>
              <a:buChar char=""/>
              <a:tabLst>
                <a:tab pos="299720" algn="l"/>
              </a:tabLst>
            </a:pPr>
            <a:r>
              <a:rPr sz="1200" spc="-5" dirty="0">
                <a:latin typeface="Calibri"/>
                <a:cs typeface="Calibri"/>
              </a:rPr>
              <a:t>Improving knowledge </a:t>
            </a:r>
            <a:r>
              <a:rPr sz="1200" dirty="0">
                <a:latin typeface="Calibri"/>
                <a:cs typeface="Calibri"/>
              </a:rPr>
              <a:t>and </a:t>
            </a:r>
            <a:r>
              <a:rPr sz="1200" spc="-5" dirty="0">
                <a:latin typeface="Calibri"/>
                <a:cs typeface="Calibri"/>
              </a:rPr>
              <a:t>skills </a:t>
            </a:r>
            <a:r>
              <a:rPr sz="1200" dirty="0">
                <a:latin typeface="Calibri"/>
                <a:cs typeface="Calibri"/>
              </a:rPr>
              <a:t>of </a:t>
            </a:r>
            <a:r>
              <a:rPr sz="1200" spc="-5" dirty="0">
                <a:latin typeface="Calibri"/>
                <a:cs typeface="Calibri"/>
              </a:rPr>
              <a:t>team</a:t>
            </a:r>
            <a:r>
              <a:rPr sz="1200" spc="-85" dirty="0">
                <a:latin typeface="Calibri"/>
                <a:cs typeface="Calibri"/>
              </a:rPr>
              <a:t> </a:t>
            </a:r>
            <a:r>
              <a:rPr sz="1200" spc="-5" dirty="0">
                <a:latin typeface="Calibri"/>
                <a:cs typeface="Calibri"/>
              </a:rPr>
              <a:t>members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Improving feelings </a:t>
            </a:r>
            <a:r>
              <a:rPr sz="1200" dirty="0">
                <a:latin typeface="Calibri"/>
                <a:cs typeface="Calibri"/>
              </a:rPr>
              <a:t>of </a:t>
            </a:r>
            <a:r>
              <a:rPr sz="1200" spc="-5" dirty="0">
                <a:latin typeface="Calibri"/>
                <a:cs typeface="Calibri"/>
              </a:rPr>
              <a:t>trust </a:t>
            </a:r>
            <a:r>
              <a:rPr sz="1200" dirty="0">
                <a:latin typeface="Calibri"/>
                <a:cs typeface="Calibri"/>
              </a:rPr>
              <a:t>and</a:t>
            </a:r>
            <a:r>
              <a:rPr sz="1200" spc="-85" dirty="0">
                <a:latin typeface="Calibri"/>
                <a:cs typeface="Calibri"/>
              </a:rPr>
              <a:t> </a:t>
            </a:r>
            <a:r>
              <a:rPr sz="1200" spc="-5" dirty="0">
                <a:latin typeface="Calibri"/>
                <a:cs typeface="Calibri"/>
              </a:rPr>
              <a:t>agreement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Creating </a:t>
            </a:r>
            <a:r>
              <a:rPr sz="1200" dirty="0">
                <a:latin typeface="Calibri"/>
                <a:cs typeface="Calibri"/>
              </a:rPr>
              <a:t>a dynamic, </a:t>
            </a:r>
            <a:r>
              <a:rPr sz="1200" spc="-5" dirty="0">
                <a:latin typeface="Calibri"/>
                <a:cs typeface="Calibri"/>
              </a:rPr>
              <a:t>cohesive </a:t>
            </a:r>
            <a:r>
              <a:rPr sz="1200" dirty="0">
                <a:latin typeface="Calibri"/>
                <a:cs typeface="Calibri"/>
              </a:rPr>
              <a:t>and </a:t>
            </a:r>
            <a:r>
              <a:rPr sz="1200" spc="-10" dirty="0">
                <a:latin typeface="Calibri"/>
                <a:cs typeface="Calibri"/>
              </a:rPr>
              <a:t>collaborative </a:t>
            </a:r>
            <a:r>
              <a:rPr sz="1200" spc="-5" dirty="0">
                <a:latin typeface="Calibri"/>
                <a:cs typeface="Calibri"/>
              </a:rPr>
              <a:t>team</a:t>
            </a:r>
            <a:r>
              <a:rPr sz="1200" spc="-55" dirty="0">
                <a:latin typeface="Calibri"/>
                <a:cs typeface="Calibri"/>
              </a:rPr>
              <a:t> </a:t>
            </a:r>
            <a:r>
              <a:rPr sz="1200" spc="-5" dirty="0">
                <a:latin typeface="Calibri"/>
                <a:cs typeface="Calibri"/>
              </a:rPr>
              <a:t>culture</a:t>
            </a:r>
            <a:endParaRPr sz="1200">
              <a:latin typeface="Calibri"/>
              <a:cs typeface="Calibri"/>
            </a:endParaRPr>
          </a:p>
        </p:txBody>
      </p:sp>
      <p:sp>
        <p:nvSpPr>
          <p:cNvPr id="118" name="object 118"/>
          <p:cNvSpPr/>
          <p:nvPr/>
        </p:nvSpPr>
        <p:spPr>
          <a:xfrm>
            <a:off x="1981201" y="6338063"/>
            <a:ext cx="2613914" cy="17360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57325"/>
            <a:ext cx="3070225" cy="923330"/>
          </a:xfrm>
          <a:prstGeom prst="rect">
            <a:avLst/>
          </a:prstGeom>
        </p:spPr>
        <p:txBody>
          <a:bodyPr vert="horz" wrap="square" lIns="0" tIns="0" rIns="0" bIns="0" rtlCol="0">
            <a:spAutoFit/>
          </a:bodyPr>
          <a:lstStyle/>
          <a:p>
            <a:pPr marL="12700">
              <a:lnSpc>
                <a:spcPct val="100000"/>
              </a:lnSpc>
            </a:pPr>
            <a:r>
              <a:rPr sz="1500" b="1" spc="-35" dirty="0">
                <a:latin typeface="Calibri"/>
                <a:cs typeface="Calibri"/>
              </a:rPr>
              <a:t>Team </a:t>
            </a:r>
            <a:r>
              <a:rPr sz="1500" b="1" spc="-10" dirty="0">
                <a:latin typeface="Calibri"/>
                <a:cs typeface="Calibri"/>
              </a:rPr>
              <a:t>Development</a:t>
            </a:r>
            <a:r>
              <a:rPr sz="1500" b="1" spc="-5" dirty="0">
                <a:latin typeface="Calibri"/>
                <a:cs typeface="Calibri"/>
              </a:rPr>
              <a:t> Timing</a:t>
            </a:r>
            <a:endParaRPr sz="1500">
              <a:latin typeface="Calibri"/>
              <a:cs typeface="Calibri"/>
            </a:endParaRPr>
          </a:p>
          <a:p>
            <a:pPr>
              <a:lnSpc>
                <a:spcPct val="100000"/>
              </a:lnSpc>
              <a:spcBef>
                <a:spcPts val="30"/>
              </a:spcBef>
            </a:pPr>
            <a:endParaRPr sz="16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Essential </a:t>
            </a:r>
            <a:r>
              <a:rPr sz="1200" dirty="0">
                <a:latin typeface="Calibri"/>
                <a:cs typeface="Calibri"/>
              </a:rPr>
              <a:t>during the initial </a:t>
            </a:r>
            <a:r>
              <a:rPr sz="1200" spc="-10" dirty="0">
                <a:latin typeface="Calibri"/>
                <a:cs typeface="Calibri"/>
              </a:rPr>
              <a:t>stages </a:t>
            </a:r>
            <a:r>
              <a:rPr sz="1200" dirty="0">
                <a:latin typeface="Calibri"/>
                <a:cs typeface="Calibri"/>
              </a:rPr>
              <a:t>of a</a:t>
            </a:r>
            <a:r>
              <a:rPr sz="1200" spc="-135" dirty="0">
                <a:latin typeface="Calibri"/>
                <a:cs typeface="Calibri"/>
              </a:rPr>
              <a:t> </a:t>
            </a:r>
            <a:r>
              <a:rPr sz="1200" spc="-5" dirty="0">
                <a:latin typeface="Calibri"/>
                <a:cs typeface="Calibri"/>
              </a:rPr>
              <a:t>project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But, </a:t>
            </a:r>
            <a:r>
              <a:rPr sz="1200" dirty="0">
                <a:latin typeface="Calibri"/>
                <a:cs typeface="Calibri"/>
              </a:rPr>
              <a:t>truly a never-ending</a:t>
            </a:r>
            <a:r>
              <a:rPr sz="1200" spc="-150" dirty="0">
                <a:latin typeface="Calibri"/>
                <a:cs typeface="Calibri"/>
              </a:rPr>
              <a:t> </a:t>
            </a:r>
            <a:r>
              <a:rPr sz="1200" spc="-5" dirty="0">
                <a:latin typeface="Calibri"/>
                <a:cs typeface="Calibri"/>
              </a:rPr>
              <a:t>process</a:t>
            </a:r>
            <a:endParaRPr sz="1200">
              <a:latin typeface="Calibri"/>
              <a:cs typeface="Calibri"/>
            </a:endParaRPr>
          </a:p>
        </p:txBody>
      </p:sp>
      <p:sp>
        <p:nvSpPr>
          <p:cNvPr id="59" name="object 59"/>
          <p:cNvSpPr/>
          <p:nvPr/>
        </p:nvSpPr>
        <p:spPr>
          <a:xfrm>
            <a:off x="2016127" y="2300604"/>
            <a:ext cx="2746375" cy="1830959"/>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4" name="object 6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5" name="object 6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6" name="object 6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7" name="object 6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8" name="object 6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9" name="object 6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0" name="object 7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1" name="object 7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2" name="object 7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3" name="object 7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4" name="object 7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5" name="object 7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6" name="object 7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7" name="object 7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8" name="object 7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9" name="object 7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0" name="object 8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1" name="object 8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2" name="object 8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3" name="object 8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4" name="object 8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5" name="object 8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6" name="object 8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7" name="object 8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8" name="object 8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9" name="object 8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0" name="object 9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1" name="object 9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2" name="object 9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3" name="object 9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4" name="object 9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5" name="object 9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6" name="object 9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7" name="object 9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8" name="object 9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9" name="object 9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0" name="object 10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1" name="object 10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2" name="object 10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3" name="object 10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4" name="object 10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5" name="object 10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6" name="object 10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7" name="object 10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8" name="object 10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9" name="object 10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0" name="object 11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1" name="object 11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2" name="object 11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3" name="object 11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115"/>
          <p:cNvSpPr txBox="1"/>
          <p:nvPr/>
        </p:nvSpPr>
        <p:spPr>
          <a:xfrm>
            <a:off x="1214426" y="4988943"/>
            <a:ext cx="3326765" cy="1705595"/>
          </a:xfrm>
          <a:prstGeom prst="rect">
            <a:avLst/>
          </a:prstGeom>
        </p:spPr>
        <p:txBody>
          <a:bodyPr vert="horz" wrap="square" lIns="0" tIns="0" rIns="0" bIns="0" rtlCol="0">
            <a:spAutoFit/>
          </a:bodyPr>
          <a:lstStyle/>
          <a:p>
            <a:pPr marL="12700">
              <a:lnSpc>
                <a:spcPct val="100000"/>
              </a:lnSpc>
            </a:pPr>
            <a:r>
              <a:rPr sz="1500" b="1" dirty="0">
                <a:latin typeface="Calibri"/>
                <a:cs typeface="Calibri"/>
              </a:rPr>
              <a:t>5 </a:t>
            </a:r>
            <a:r>
              <a:rPr sz="1500" b="1" spc="-10" dirty="0">
                <a:latin typeface="Calibri"/>
                <a:cs typeface="Calibri"/>
              </a:rPr>
              <a:t>Stages </a:t>
            </a:r>
            <a:r>
              <a:rPr sz="1500" b="1" dirty="0">
                <a:latin typeface="Calibri"/>
                <a:cs typeface="Calibri"/>
              </a:rPr>
              <a:t>of </a:t>
            </a:r>
            <a:r>
              <a:rPr sz="1500" b="1" spc="-35" dirty="0">
                <a:latin typeface="Calibri"/>
                <a:cs typeface="Calibri"/>
              </a:rPr>
              <a:t>Team </a:t>
            </a:r>
            <a:r>
              <a:rPr sz="1500" b="1" spc="-10" dirty="0">
                <a:latin typeface="Calibri"/>
                <a:cs typeface="Calibri"/>
              </a:rPr>
              <a:t>Development</a:t>
            </a:r>
            <a:r>
              <a:rPr sz="1500" b="1" spc="-15" dirty="0">
                <a:latin typeface="Calibri"/>
                <a:cs typeface="Calibri"/>
              </a:rPr>
              <a:t> </a:t>
            </a:r>
            <a:r>
              <a:rPr sz="1500" b="1" spc="-10" dirty="0">
                <a:latin typeface="Calibri"/>
                <a:cs typeface="Calibri"/>
              </a:rPr>
              <a:t>(Tuckman)</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Forming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Storming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Norming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Performing</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dirty="0">
                <a:latin typeface="Calibri"/>
                <a:cs typeface="Calibri"/>
              </a:rPr>
              <a:t>Adjourning</a:t>
            </a:r>
            <a:endParaRPr sz="120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39419"/>
            <a:ext cx="2299970" cy="2249334"/>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Vital </a:t>
            </a:r>
            <a:r>
              <a:rPr sz="1500" b="1" dirty="0">
                <a:latin typeface="Calibri"/>
                <a:cs typeface="Calibri"/>
              </a:rPr>
              <a:t>Signs </a:t>
            </a:r>
            <a:r>
              <a:rPr sz="1500" b="1" spc="-10" dirty="0">
                <a:latin typeface="Calibri"/>
                <a:cs typeface="Calibri"/>
              </a:rPr>
              <a:t>for </a:t>
            </a:r>
            <a:r>
              <a:rPr sz="1500" b="1" dirty="0">
                <a:latin typeface="Calibri"/>
                <a:cs typeface="Calibri"/>
              </a:rPr>
              <a:t>a </a:t>
            </a:r>
            <a:r>
              <a:rPr sz="1500" b="1" spc="-40" dirty="0">
                <a:latin typeface="Calibri"/>
                <a:cs typeface="Calibri"/>
              </a:rPr>
              <a:t>Team’s</a:t>
            </a:r>
            <a:r>
              <a:rPr sz="1500" b="1" spc="-80" dirty="0">
                <a:latin typeface="Calibri"/>
                <a:cs typeface="Calibri"/>
              </a:rPr>
              <a:t> </a:t>
            </a:r>
            <a:r>
              <a:rPr sz="1500" b="1" spc="-10" dirty="0">
                <a:latin typeface="Calibri"/>
                <a:cs typeface="Calibri"/>
              </a:rPr>
              <a:t>Stage</a:t>
            </a:r>
            <a:endParaRPr sz="1500">
              <a:latin typeface="Calibri"/>
              <a:cs typeface="Calibri"/>
            </a:endParaRPr>
          </a:p>
          <a:p>
            <a:pPr>
              <a:lnSpc>
                <a:spcPct val="100000"/>
              </a:lnSpc>
              <a:spcBef>
                <a:spcPts val="20"/>
              </a:spcBef>
            </a:pPr>
            <a:endParaRPr sz="1750">
              <a:latin typeface="Times New Roman"/>
              <a:cs typeface="Times New Roman"/>
            </a:endParaRPr>
          </a:p>
          <a:p>
            <a:pPr marL="354965" indent="-228600">
              <a:lnSpc>
                <a:spcPct val="100000"/>
              </a:lnSpc>
              <a:spcBef>
                <a:spcPts val="5"/>
              </a:spcBef>
              <a:buClr>
                <a:srgbClr val="FF6600"/>
              </a:buClr>
              <a:buAutoNum type="arabicPeriod"/>
              <a:tabLst>
                <a:tab pos="355600" algn="l"/>
              </a:tabLst>
            </a:pPr>
            <a:r>
              <a:rPr sz="1200" dirty="0">
                <a:latin typeface="Calibri"/>
                <a:cs typeface="Calibri"/>
              </a:rPr>
              <a:t>Themes and</a:t>
            </a:r>
            <a:r>
              <a:rPr sz="1200" spc="-85" dirty="0">
                <a:latin typeface="Calibri"/>
                <a:cs typeface="Calibri"/>
              </a:rPr>
              <a:t> </a:t>
            </a:r>
            <a:r>
              <a:rPr sz="1200" spc="-5" dirty="0">
                <a:latin typeface="Calibri"/>
                <a:cs typeface="Calibri"/>
              </a:rPr>
              <a:t>Identity</a:t>
            </a:r>
            <a:endParaRPr sz="1200">
              <a:latin typeface="Calibri"/>
              <a:cs typeface="Calibri"/>
            </a:endParaRPr>
          </a:p>
          <a:p>
            <a:pPr marL="354965" indent="-228600">
              <a:lnSpc>
                <a:spcPct val="100000"/>
              </a:lnSpc>
              <a:spcBef>
                <a:spcPts val="1020"/>
              </a:spcBef>
              <a:buClr>
                <a:srgbClr val="FF6600"/>
              </a:buClr>
              <a:buAutoNum type="arabicPeriod"/>
              <a:tabLst>
                <a:tab pos="355600" algn="l"/>
              </a:tabLst>
            </a:pPr>
            <a:r>
              <a:rPr sz="1200" spc="-5" dirty="0">
                <a:latin typeface="Calibri"/>
                <a:cs typeface="Calibri"/>
              </a:rPr>
              <a:t>Enthusiasm </a:t>
            </a:r>
            <a:r>
              <a:rPr sz="1200" dirty="0">
                <a:latin typeface="Calibri"/>
                <a:cs typeface="Calibri"/>
              </a:rPr>
              <a:t>and </a:t>
            </a:r>
            <a:r>
              <a:rPr sz="1200" spc="-5" dirty="0">
                <a:latin typeface="Calibri"/>
                <a:cs typeface="Calibri"/>
              </a:rPr>
              <a:t>energy</a:t>
            </a:r>
            <a:r>
              <a:rPr sz="1200" spc="-95" dirty="0">
                <a:latin typeface="Calibri"/>
                <a:cs typeface="Calibri"/>
              </a:rPr>
              <a:t> </a:t>
            </a:r>
            <a:r>
              <a:rPr sz="1200" spc="-5" dirty="0">
                <a:latin typeface="Calibri"/>
                <a:cs typeface="Calibri"/>
              </a:rPr>
              <a:t>level</a:t>
            </a:r>
            <a:endParaRPr sz="1200">
              <a:latin typeface="Calibri"/>
              <a:cs typeface="Calibri"/>
            </a:endParaRPr>
          </a:p>
          <a:p>
            <a:pPr marL="354965" indent="-228600">
              <a:lnSpc>
                <a:spcPct val="100000"/>
              </a:lnSpc>
              <a:spcBef>
                <a:spcPts val="1019"/>
              </a:spcBef>
              <a:buClr>
                <a:srgbClr val="FF6600"/>
              </a:buClr>
              <a:buAutoNum type="arabicPeriod"/>
              <a:tabLst>
                <a:tab pos="355600" algn="l"/>
              </a:tabLst>
            </a:pPr>
            <a:r>
              <a:rPr sz="1200" spc="-5" dirty="0">
                <a:latin typeface="Calibri"/>
                <a:cs typeface="Calibri"/>
              </a:rPr>
              <a:t>Event-driven</a:t>
            </a:r>
            <a:r>
              <a:rPr sz="1200" spc="-110" dirty="0">
                <a:latin typeface="Calibri"/>
                <a:cs typeface="Calibri"/>
              </a:rPr>
              <a:t> </a:t>
            </a:r>
            <a:r>
              <a:rPr sz="1200" spc="-5" dirty="0">
                <a:latin typeface="Calibri"/>
                <a:cs typeface="Calibri"/>
              </a:rPr>
              <a:t>history</a:t>
            </a:r>
            <a:endParaRPr sz="1200">
              <a:latin typeface="Calibri"/>
              <a:cs typeface="Calibri"/>
            </a:endParaRPr>
          </a:p>
          <a:p>
            <a:pPr marL="354965" indent="-228600">
              <a:lnSpc>
                <a:spcPct val="100000"/>
              </a:lnSpc>
              <a:spcBef>
                <a:spcPts val="1020"/>
              </a:spcBef>
              <a:buClr>
                <a:srgbClr val="FF6600"/>
              </a:buClr>
              <a:buAutoNum type="arabicPeriod"/>
              <a:tabLst>
                <a:tab pos="355600" algn="l"/>
              </a:tabLst>
            </a:pPr>
            <a:r>
              <a:rPr sz="1200" spc="-10" dirty="0">
                <a:latin typeface="Calibri"/>
                <a:cs typeface="Calibri"/>
              </a:rPr>
              <a:t>Personal</a:t>
            </a:r>
            <a:r>
              <a:rPr sz="1200" spc="-50" dirty="0">
                <a:latin typeface="Calibri"/>
                <a:cs typeface="Calibri"/>
              </a:rPr>
              <a:t> </a:t>
            </a:r>
            <a:r>
              <a:rPr sz="1200" spc="-5" dirty="0">
                <a:latin typeface="Calibri"/>
                <a:cs typeface="Calibri"/>
              </a:rPr>
              <a:t>commitment</a:t>
            </a:r>
            <a:endParaRPr sz="1200">
              <a:latin typeface="Calibri"/>
              <a:cs typeface="Calibri"/>
            </a:endParaRPr>
          </a:p>
          <a:p>
            <a:pPr marL="354965" indent="-228600">
              <a:lnSpc>
                <a:spcPct val="100000"/>
              </a:lnSpc>
              <a:spcBef>
                <a:spcPts val="1019"/>
              </a:spcBef>
              <a:buClr>
                <a:srgbClr val="FF6600"/>
              </a:buClr>
              <a:buAutoNum type="arabicPeriod"/>
              <a:tabLst>
                <a:tab pos="355600" algn="l"/>
              </a:tabLst>
            </a:pPr>
            <a:r>
              <a:rPr sz="1200" spc="-5" dirty="0">
                <a:latin typeface="Calibri"/>
                <a:cs typeface="Calibri"/>
              </a:rPr>
              <a:t>Level of</a:t>
            </a:r>
            <a:r>
              <a:rPr sz="1200" spc="-35" dirty="0">
                <a:latin typeface="Calibri"/>
                <a:cs typeface="Calibri"/>
              </a:rPr>
              <a:t> </a:t>
            </a:r>
            <a:r>
              <a:rPr sz="1200" spc="-10" dirty="0">
                <a:latin typeface="Calibri"/>
                <a:cs typeface="Calibri"/>
              </a:rPr>
              <a:t>collaboration</a:t>
            </a:r>
            <a:endParaRPr sz="1200">
              <a:latin typeface="Calibri"/>
              <a:cs typeface="Calibri"/>
            </a:endParaRPr>
          </a:p>
          <a:p>
            <a:pPr marL="354965" indent="-228600">
              <a:lnSpc>
                <a:spcPct val="100000"/>
              </a:lnSpc>
              <a:spcBef>
                <a:spcPts val="1019"/>
              </a:spcBef>
              <a:buClr>
                <a:srgbClr val="FF6600"/>
              </a:buClr>
              <a:buAutoNum type="arabicPeriod"/>
              <a:tabLst>
                <a:tab pos="355600" algn="l"/>
              </a:tabLst>
            </a:pPr>
            <a:r>
              <a:rPr sz="1200" spc="-5" dirty="0">
                <a:latin typeface="Calibri"/>
                <a:cs typeface="Calibri"/>
              </a:rPr>
              <a:t>Performance</a:t>
            </a:r>
            <a:r>
              <a:rPr sz="1200" spc="-95" dirty="0">
                <a:latin typeface="Calibri"/>
                <a:cs typeface="Calibri"/>
              </a:rPr>
              <a:t> </a:t>
            </a:r>
            <a:r>
              <a:rPr sz="1200" spc="-5" dirty="0">
                <a:latin typeface="Calibri"/>
                <a:cs typeface="Calibri"/>
              </a:rPr>
              <a:t>results</a:t>
            </a:r>
            <a:endParaRPr sz="1200">
              <a:latin typeface="Calibri"/>
              <a:cs typeface="Calibri"/>
            </a:endParaRPr>
          </a:p>
        </p:txBody>
      </p:sp>
      <p:sp>
        <p:nvSpPr>
          <p:cNvPr id="59" name="object 59"/>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5" name="object 65"/>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6" name="object 66"/>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67" name="object 67"/>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69" name="object 69"/>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0" name="object 70"/>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3" name="object 73"/>
          <p:cNvSpPr txBox="1"/>
          <p:nvPr/>
        </p:nvSpPr>
        <p:spPr>
          <a:xfrm>
            <a:off x="1143000" y="4911852"/>
            <a:ext cx="4572000" cy="1595950"/>
          </a:xfrm>
          <a:prstGeom prst="rect">
            <a:avLst/>
          </a:prstGeom>
        </p:spPr>
        <p:txBody>
          <a:bodyPr vert="horz" wrap="square" lIns="0" tIns="109855" rIns="0" bIns="0" rtlCol="0">
            <a:spAutoFit/>
          </a:bodyPr>
          <a:lstStyle/>
          <a:p>
            <a:pPr marL="228600">
              <a:lnSpc>
                <a:spcPct val="100000"/>
              </a:lnSpc>
              <a:spcBef>
                <a:spcPts val="865"/>
              </a:spcBef>
            </a:pPr>
            <a:r>
              <a:rPr sz="1300" spc="-5" dirty="0">
                <a:solidFill>
                  <a:srgbClr val="FFFFFF"/>
                </a:solidFill>
                <a:latin typeface="Arial"/>
                <a:cs typeface="Arial"/>
              </a:rPr>
              <a:t>Activity 5.1 : </a:t>
            </a:r>
            <a:r>
              <a:rPr sz="1300" spc="-40" dirty="0">
                <a:solidFill>
                  <a:srgbClr val="FFFFFF"/>
                </a:solidFill>
                <a:latin typeface="Arial"/>
                <a:cs typeface="Arial"/>
              </a:rPr>
              <a:t>Team </a:t>
            </a:r>
            <a:r>
              <a:rPr sz="1300" spc="-5" dirty="0">
                <a:solidFill>
                  <a:srgbClr val="FFFFFF"/>
                </a:solidFill>
                <a:latin typeface="Arial"/>
                <a:cs typeface="Arial"/>
              </a:rPr>
              <a:t>Stage</a:t>
            </a:r>
            <a:r>
              <a:rPr sz="1300" spc="85" dirty="0">
                <a:solidFill>
                  <a:srgbClr val="FFFFFF"/>
                </a:solidFill>
                <a:latin typeface="Arial"/>
                <a:cs typeface="Arial"/>
              </a:rPr>
              <a:t> </a:t>
            </a:r>
            <a:r>
              <a:rPr sz="1300" spc="-5" dirty="0">
                <a:solidFill>
                  <a:srgbClr val="FFFFFF"/>
                </a:solidFill>
                <a:latin typeface="Arial"/>
                <a:cs typeface="Arial"/>
              </a:rPr>
              <a:t>Characteristics</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300">
              <a:latin typeface="Times New Roman"/>
              <a:cs typeface="Times New Roman"/>
            </a:endParaRPr>
          </a:p>
          <a:p>
            <a:pPr marL="410209">
              <a:lnSpc>
                <a:spcPct val="100000"/>
              </a:lnSpc>
            </a:pPr>
            <a:r>
              <a:rPr sz="1200" spc="-5" dirty="0">
                <a:latin typeface="Calibri"/>
                <a:cs typeface="Calibri"/>
              </a:rPr>
              <a:t>Identify </a:t>
            </a:r>
            <a:r>
              <a:rPr sz="1200" spc="-20" dirty="0">
                <a:latin typeface="Calibri"/>
                <a:cs typeface="Calibri"/>
              </a:rPr>
              <a:t>key </a:t>
            </a:r>
            <a:r>
              <a:rPr sz="1200" spc="-5" dirty="0">
                <a:latin typeface="Calibri"/>
                <a:cs typeface="Calibri"/>
              </a:rPr>
              <a:t>characteristics </a:t>
            </a:r>
            <a:r>
              <a:rPr sz="1200" dirty="0">
                <a:latin typeface="Calibri"/>
                <a:cs typeface="Calibri"/>
              </a:rPr>
              <a:t>of </a:t>
            </a:r>
            <a:r>
              <a:rPr sz="1200" spc="-10" dirty="0">
                <a:latin typeface="Calibri"/>
                <a:cs typeface="Calibri"/>
              </a:rPr>
              <a:t>different </a:t>
            </a:r>
            <a:r>
              <a:rPr sz="1200" spc="-5" dirty="0">
                <a:latin typeface="Calibri"/>
                <a:cs typeface="Calibri"/>
              </a:rPr>
              <a:t>team</a:t>
            </a:r>
            <a:r>
              <a:rPr sz="1200" spc="-25" dirty="0">
                <a:latin typeface="Calibri"/>
                <a:cs typeface="Calibri"/>
              </a:rPr>
              <a:t> </a:t>
            </a:r>
            <a:r>
              <a:rPr sz="1200" spc="-10" dirty="0">
                <a:latin typeface="Calibri"/>
                <a:cs typeface="Calibri"/>
              </a:rPr>
              <a:t>stages:</a:t>
            </a:r>
            <a:endParaRPr sz="1200">
              <a:latin typeface="Calibri"/>
              <a:cs typeface="Calibri"/>
            </a:endParaRPr>
          </a:p>
          <a:p>
            <a:pPr marL="410209">
              <a:lnSpc>
                <a:spcPct val="100000"/>
              </a:lnSpc>
              <a:spcBef>
                <a:spcPts val="885"/>
              </a:spcBef>
            </a:pPr>
            <a:r>
              <a:rPr sz="1200" dirty="0">
                <a:latin typeface="Calibri"/>
                <a:cs typeface="Calibri"/>
              </a:rPr>
              <a:t>1.   </a:t>
            </a:r>
            <a:r>
              <a:rPr sz="1200" spc="-5" dirty="0">
                <a:latin typeface="Calibri"/>
                <a:cs typeface="Calibri"/>
              </a:rPr>
              <a:t>Observed team</a:t>
            </a:r>
            <a:r>
              <a:rPr sz="1200" dirty="0">
                <a:latin typeface="Calibri"/>
                <a:cs typeface="Calibri"/>
              </a:rPr>
              <a:t> </a:t>
            </a:r>
            <a:r>
              <a:rPr sz="1200" spc="-5" dirty="0">
                <a:latin typeface="Calibri"/>
                <a:cs typeface="Calibri"/>
              </a:rPr>
              <a:t>behavior</a:t>
            </a:r>
            <a:endParaRPr sz="1200">
              <a:latin typeface="Calibri"/>
              <a:cs typeface="Calibri"/>
            </a:endParaRPr>
          </a:p>
        </p:txBody>
      </p:sp>
      <p:sp>
        <p:nvSpPr>
          <p:cNvPr id="74" name="object 74"/>
          <p:cNvSpPr txBox="1"/>
          <p:nvPr/>
        </p:nvSpPr>
        <p:spPr>
          <a:xfrm>
            <a:off x="1540892" y="6576948"/>
            <a:ext cx="1704339" cy="184666"/>
          </a:xfrm>
          <a:prstGeom prst="rect">
            <a:avLst/>
          </a:prstGeom>
        </p:spPr>
        <p:txBody>
          <a:bodyPr vert="horz" wrap="square" lIns="0" tIns="0" rIns="0" bIns="0" rtlCol="0">
            <a:spAutoFit/>
          </a:bodyPr>
          <a:lstStyle/>
          <a:p>
            <a:pPr marL="12700">
              <a:lnSpc>
                <a:spcPct val="100000"/>
              </a:lnSpc>
            </a:pPr>
            <a:r>
              <a:rPr sz="1200" dirty="0">
                <a:latin typeface="Calibri"/>
                <a:cs typeface="Calibri"/>
              </a:rPr>
              <a:t>2.   </a:t>
            </a:r>
            <a:r>
              <a:rPr sz="1200" spc="-5" dirty="0">
                <a:latin typeface="Calibri"/>
                <a:cs typeface="Calibri"/>
              </a:rPr>
              <a:t>Focus areas </a:t>
            </a:r>
            <a:r>
              <a:rPr sz="1200" spc="-10" dirty="0">
                <a:latin typeface="Calibri"/>
                <a:cs typeface="Calibri"/>
              </a:rPr>
              <a:t>for </a:t>
            </a:r>
            <a:r>
              <a:rPr sz="1200" dirty="0">
                <a:latin typeface="Calibri"/>
                <a:cs typeface="Calibri"/>
              </a:rPr>
              <a:t>a</a:t>
            </a:r>
            <a:r>
              <a:rPr sz="1200" spc="-35" dirty="0">
                <a:latin typeface="Calibri"/>
                <a:cs typeface="Calibri"/>
              </a:rPr>
              <a:t> </a:t>
            </a:r>
            <a:r>
              <a:rPr sz="1200" spc="-5" dirty="0">
                <a:latin typeface="Calibri"/>
                <a:cs typeface="Calibri"/>
              </a:rPr>
              <a:t>Coach</a:t>
            </a:r>
            <a:endParaRPr sz="1200">
              <a:latin typeface="Calibri"/>
              <a:cs typeface="Calibri"/>
            </a:endParaRPr>
          </a:p>
        </p:txBody>
      </p:sp>
      <p:sp>
        <p:nvSpPr>
          <p:cNvPr id="75" name="object 75"/>
          <p:cNvSpPr txBox="1"/>
          <p:nvPr/>
        </p:nvSpPr>
        <p:spPr>
          <a:xfrm>
            <a:off x="1540893" y="6872605"/>
            <a:ext cx="3631565" cy="484748"/>
          </a:xfrm>
          <a:prstGeom prst="rect">
            <a:avLst/>
          </a:prstGeom>
        </p:spPr>
        <p:txBody>
          <a:bodyPr vert="horz" wrap="square" lIns="0" tIns="0" rIns="0" bIns="0" rtlCol="0">
            <a:spAutoFit/>
          </a:bodyPr>
          <a:lstStyle/>
          <a:p>
            <a:pPr marL="241300" indent="-228600">
              <a:lnSpc>
                <a:spcPct val="100000"/>
              </a:lnSpc>
              <a:buAutoNum type="arabicPeriod" startAt="3"/>
              <a:tabLst>
                <a:tab pos="241300" algn="l"/>
              </a:tabLst>
            </a:pPr>
            <a:r>
              <a:rPr sz="1200" spc="-5" dirty="0">
                <a:latin typeface="Calibri"/>
                <a:cs typeface="Calibri"/>
              </a:rPr>
              <a:t>Dominant Style (Coach </a:t>
            </a:r>
            <a:r>
              <a:rPr sz="1200" dirty="0">
                <a:latin typeface="Calibri"/>
                <a:cs typeface="Calibri"/>
              </a:rPr>
              <a:t>/ </a:t>
            </a:r>
            <a:r>
              <a:rPr sz="1200" spc="-15" dirty="0">
                <a:latin typeface="Calibri"/>
                <a:cs typeface="Calibri"/>
              </a:rPr>
              <a:t>Trainer </a:t>
            </a:r>
            <a:r>
              <a:rPr sz="1200" dirty="0">
                <a:latin typeface="Calibri"/>
                <a:cs typeface="Calibri"/>
              </a:rPr>
              <a:t>/ </a:t>
            </a:r>
            <a:r>
              <a:rPr sz="1200" spc="-5" dirty="0">
                <a:latin typeface="Calibri"/>
                <a:cs typeface="Calibri"/>
              </a:rPr>
              <a:t>Mentor </a:t>
            </a:r>
            <a:r>
              <a:rPr sz="1200" dirty="0">
                <a:latin typeface="Calibri"/>
                <a:cs typeface="Calibri"/>
              </a:rPr>
              <a:t>/ </a:t>
            </a:r>
            <a:r>
              <a:rPr sz="1200" spc="-10" dirty="0">
                <a:latin typeface="Calibri"/>
                <a:cs typeface="Calibri"/>
              </a:rPr>
              <a:t>Facilitator</a:t>
            </a:r>
            <a:r>
              <a:rPr sz="1200" spc="-75" dirty="0">
                <a:latin typeface="Calibri"/>
                <a:cs typeface="Calibri"/>
              </a:rPr>
              <a:t> </a:t>
            </a:r>
            <a:r>
              <a:rPr sz="1200" dirty="0">
                <a:latin typeface="Calibri"/>
                <a:cs typeface="Calibri"/>
              </a:rPr>
              <a:t>)</a:t>
            </a:r>
            <a:endParaRPr sz="1200">
              <a:latin typeface="Calibri"/>
              <a:cs typeface="Calibri"/>
            </a:endParaRPr>
          </a:p>
          <a:p>
            <a:pPr marL="241300" indent="-228600">
              <a:lnSpc>
                <a:spcPct val="100000"/>
              </a:lnSpc>
              <a:spcBef>
                <a:spcPts val="885"/>
              </a:spcBef>
              <a:buAutoNum type="arabicPeriod" startAt="3"/>
              <a:tabLst>
                <a:tab pos="241300" algn="l"/>
              </a:tabLst>
            </a:pPr>
            <a:r>
              <a:rPr sz="1200" spc="-10" dirty="0">
                <a:latin typeface="Calibri"/>
                <a:cs typeface="Calibri"/>
              </a:rPr>
              <a:t>Relevant</a:t>
            </a:r>
            <a:r>
              <a:rPr sz="1200" spc="-70" dirty="0">
                <a:latin typeface="Calibri"/>
                <a:cs typeface="Calibri"/>
              </a:rPr>
              <a:t> </a:t>
            </a:r>
            <a:r>
              <a:rPr sz="1200" spc="-5" dirty="0">
                <a:latin typeface="Calibri"/>
                <a:cs typeface="Calibri"/>
              </a:rPr>
              <a:t>Skills</a:t>
            </a:r>
            <a:endParaRPr sz="1200">
              <a:latin typeface="Calibri"/>
              <a:cs typeface="Calibri"/>
            </a:endParaRPr>
          </a:p>
        </p:txBody>
      </p:sp>
      <p:sp>
        <p:nvSpPr>
          <p:cNvPr id="76" name="object 76"/>
          <p:cNvSpPr/>
          <p:nvPr/>
        </p:nvSpPr>
        <p:spPr>
          <a:xfrm>
            <a:off x="4823461" y="7482842"/>
            <a:ext cx="566927" cy="566929"/>
          </a:xfrm>
          <a:prstGeom prst="rect">
            <a:avLst/>
          </a:prstGeom>
          <a:blipFill>
            <a:blip r:embed="rId11" cstate="print"/>
            <a:stretch>
              <a:fillRect/>
            </a:stretch>
          </a:blipFill>
        </p:spPr>
        <p:txBody>
          <a:bodyPr wrap="square" lIns="0" tIns="0" rIns="0" bIns="0" rtlCol="0"/>
          <a:lstStyle/>
          <a:p>
            <a:endParaRPr/>
          </a:p>
        </p:txBody>
      </p:sp>
      <p:sp>
        <p:nvSpPr>
          <p:cNvPr id="77" name="object 77"/>
          <p:cNvSpPr/>
          <p:nvPr/>
        </p:nvSpPr>
        <p:spPr>
          <a:xfrm>
            <a:off x="4843272" y="7502652"/>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7"/>
                </a:lnTo>
                <a:lnTo>
                  <a:pt x="34120" y="376175"/>
                </a:lnTo>
                <a:lnTo>
                  <a:pt x="58777" y="411071"/>
                </a:lnTo>
                <a:lnTo>
                  <a:pt x="88900" y="441202"/>
                </a:lnTo>
                <a:lnTo>
                  <a:pt x="123782" y="465864"/>
                </a:lnTo>
                <a:lnTo>
                  <a:pt x="162719" y="484351"/>
                </a:lnTo>
                <a:lnTo>
                  <a:pt x="205006" y="495960"/>
                </a:lnTo>
                <a:lnTo>
                  <a:pt x="249936" y="499986"/>
                </a:lnTo>
                <a:lnTo>
                  <a:pt x="294870" y="495960"/>
                </a:lnTo>
                <a:lnTo>
                  <a:pt x="337168" y="484351"/>
                </a:lnTo>
                <a:lnTo>
                  <a:pt x="376122" y="465864"/>
                </a:lnTo>
                <a:lnTo>
                  <a:pt x="411024" y="441202"/>
                </a:lnTo>
                <a:lnTo>
                  <a:pt x="441168" y="411071"/>
                </a:lnTo>
                <a:lnTo>
                  <a:pt x="465845" y="376175"/>
                </a:lnTo>
                <a:lnTo>
                  <a:pt x="484347" y="337217"/>
                </a:lnTo>
                <a:lnTo>
                  <a:pt x="495968" y="294903"/>
                </a:lnTo>
                <a:lnTo>
                  <a:pt x="499999" y="249936"/>
                </a:lnTo>
                <a:lnTo>
                  <a:pt x="495968" y="205006"/>
                </a:lnTo>
                <a:lnTo>
                  <a:pt x="484347" y="162719"/>
                </a:lnTo>
                <a:lnTo>
                  <a:pt x="465845" y="123782"/>
                </a:lnTo>
                <a:lnTo>
                  <a:pt x="441168" y="88900"/>
                </a:lnTo>
                <a:lnTo>
                  <a:pt x="411024" y="58777"/>
                </a:lnTo>
                <a:lnTo>
                  <a:pt x="376122" y="34120"/>
                </a:lnTo>
                <a:lnTo>
                  <a:pt x="337168" y="15635"/>
                </a:lnTo>
                <a:lnTo>
                  <a:pt x="294870" y="4026"/>
                </a:lnTo>
                <a:lnTo>
                  <a:pt x="249936" y="0"/>
                </a:lnTo>
                <a:close/>
              </a:path>
            </a:pathLst>
          </a:custGeom>
          <a:solidFill>
            <a:srgbClr val="465063"/>
          </a:solidFill>
        </p:spPr>
        <p:txBody>
          <a:bodyPr wrap="square" lIns="0" tIns="0" rIns="0" bIns="0" rtlCol="0"/>
          <a:lstStyle/>
          <a:p>
            <a:endParaRPr/>
          </a:p>
        </p:txBody>
      </p:sp>
      <p:sp>
        <p:nvSpPr>
          <p:cNvPr id="78" name="object 78"/>
          <p:cNvSpPr/>
          <p:nvPr/>
        </p:nvSpPr>
        <p:spPr>
          <a:xfrm>
            <a:off x="4843272" y="7502652"/>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870" y="4026"/>
                </a:lnTo>
                <a:lnTo>
                  <a:pt x="337168" y="15635"/>
                </a:lnTo>
                <a:lnTo>
                  <a:pt x="376122" y="34120"/>
                </a:lnTo>
                <a:lnTo>
                  <a:pt x="411024" y="58777"/>
                </a:lnTo>
                <a:lnTo>
                  <a:pt x="441168" y="88900"/>
                </a:lnTo>
                <a:lnTo>
                  <a:pt x="465845" y="123782"/>
                </a:lnTo>
                <a:lnTo>
                  <a:pt x="484347" y="162719"/>
                </a:lnTo>
                <a:lnTo>
                  <a:pt x="495968" y="205006"/>
                </a:lnTo>
                <a:lnTo>
                  <a:pt x="499999" y="249936"/>
                </a:lnTo>
                <a:lnTo>
                  <a:pt x="495968" y="294903"/>
                </a:lnTo>
                <a:lnTo>
                  <a:pt x="484347" y="337217"/>
                </a:lnTo>
                <a:lnTo>
                  <a:pt x="465845" y="376175"/>
                </a:lnTo>
                <a:lnTo>
                  <a:pt x="441168" y="411071"/>
                </a:lnTo>
                <a:lnTo>
                  <a:pt x="411024" y="441202"/>
                </a:lnTo>
                <a:lnTo>
                  <a:pt x="376122" y="465864"/>
                </a:lnTo>
                <a:lnTo>
                  <a:pt x="337168" y="484351"/>
                </a:lnTo>
                <a:lnTo>
                  <a:pt x="294870" y="495960"/>
                </a:lnTo>
                <a:lnTo>
                  <a:pt x="249936" y="499986"/>
                </a:lnTo>
                <a:lnTo>
                  <a:pt x="205006" y="495960"/>
                </a:lnTo>
                <a:lnTo>
                  <a:pt x="162719" y="484351"/>
                </a:lnTo>
                <a:lnTo>
                  <a:pt x="123782" y="465864"/>
                </a:lnTo>
                <a:lnTo>
                  <a:pt x="88900" y="441202"/>
                </a:lnTo>
                <a:lnTo>
                  <a:pt x="58777" y="411071"/>
                </a:lnTo>
                <a:lnTo>
                  <a:pt x="34120" y="376175"/>
                </a:lnTo>
                <a:lnTo>
                  <a:pt x="15635" y="337217"/>
                </a:lnTo>
                <a:lnTo>
                  <a:pt x="4026" y="294903"/>
                </a:lnTo>
                <a:lnTo>
                  <a:pt x="0" y="249936"/>
                </a:lnTo>
                <a:close/>
              </a:path>
            </a:pathLst>
          </a:custGeom>
          <a:ln w="12700">
            <a:solidFill>
              <a:srgbClr val="FFFFFF"/>
            </a:solidFill>
          </a:ln>
        </p:spPr>
        <p:txBody>
          <a:bodyPr wrap="square" lIns="0" tIns="0" rIns="0" bIns="0" rtlCol="0"/>
          <a:lstStyle/>
          <a:p>
            <a:endParaRPr/>
          </a:p>
        </p:txBody>
      </p:sp>
      <p:sp>
        <p:nvSpPr>
          <p:cNvPr id="79" name="object 79"/>
          <p:cNvSpPr/>
          <p:nvPr/>
        </p:nvSpPr>
        <p:spPr>
          <a:xfrm>
            <a:off x="4894328" y="7553706"/>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1"/>
                </a:lnTo>
                <a:lnTo>
                  <a:pt x="5251" y="244495"/>
                </a:lnTo>
                <a:lnTo>
                  <a:pt x="20211" y="286377"/>
                </a:lnTo>
                <a:lnTo>
                  <a:pt x="43687" y="323329"/>
                </a:lnTo>
                <a:lnTo>
                  <a:pt x="74484" y="354153"/>
                </a:lnTo>
                <a:lnTo>
                  <a:pt x="111411" y="377653"/>
                </a:lnTo>
                <a:lnTo>
                  <a:pt x="153275" y="392632"/>
                </a:lnTo>
                <a:lnTo>
                  <a:pt x="198882" y="397890"/>
                </a:lnTo>
                <a:lnTo>
                  <a:pt x="244488" y="392632"/>
                </a:lnTo>
                <a:lnTo>
                  <a:pt x="286352" y="377653"/>
                </a:lnTo>
                <a:lnTo>
                  <a:pt x="323279" y="354153"/>
                </a:lnTo>
                <a:lnTo>
                  <a:pt x="354076" y="323329"/>
                </a:lnTo>
                <a:lnTo>
                  <a:pt x="377552" y="286377"/>
                </a:lnTo>
                <a:lnTo>
                  <a:pt x="392512" y="244495"/>
                </a:lnTo>
                <a:lnTo>
                  <a:pt x="397763" y="198881"/>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80" name="object 80"/>
          <p:cNvSpPr/>
          <p:nvPr/>
        </p:nvSpPr>
        <p:spPr>
          <a:xfrm>
            <a:off x="5090540" y="7552944"/>
            <a:ext cx="7620" cy="396240"/>
          </a:xfrm>
          <a:custGeom>
            <a:avLst/>
            <a:gdLst/>
            <a:ahLst/>
            <a:cxnLst/>
            <a:rect l="l" t="t" r="r" b="b"/>
            <a:pathLst>
              <a:path w="7620" h="396240">
                <a:moveTo>
                  <a:pt x="0" y="0"/>
                </a:moveTo>
                <a:lnTo>
                  <a:pt x="7238" y="396113"/>
                </a:lnTo>
              </a:path>
            </a:pathLst>
          </a:custGeom>
          <a:ln w="6350">
            <a:solidFill>
              <a:srgbClr val="A6A6A6"/>
            </a:solidFill>
          </a:ln>
        </p:spPr>
        <p:txBody>
          <a:bodyPr wrap="square" lIns="0" tIns="0" rIns="0" bIns="0" rtlCol="0"/>
          <a:lstStyle/>
          <a:p>
            <a:endParaRPr/>
          </a:p>
        </p:txBody>
      </p:sp>
      <p:sp>
        <p:nvSpPr>
          <p:cNvPr id="81" name="object 81"/>
          <p:cNvSpPr/>
          <p:nvPr/>
        </p:nvSpPr>
        <p:spPr>
          <a:xfrm>
            <a:off x="4896103" y="7746491"/>
            <a:ext cx="396240" cy="7620"/>
          </a:xfrm>
          <a:custGeom>
            <a:avLst/>
            <a:gdLst/>
            <a:ahLst/>
            <a:cxnLst/>
            <a:rect l="l" t="t" r="r" b="b"/>
            <a:pathLst>
              <a:path w="396239" h="7620">
                <a:moveTo>
                  <a:pt x="0" y="7239"/>
                </a:moveTo>
                <a:lnTo>
                  <a:pt x="396113" y="0"/>
                </a:lnTo>
              </a:path>
            </a:pathLst>
          </a:custGeom>
          <a:ln w="6350">
            <a:solidFill>
              <a:srgbClr val="A6A6A6"/>
            </a:solidFill>
          </a:ln>
        </p:spPr>
        <p:txBody>
          <a:bodyPr wrap="square" lIns="0" tIns="0" rIns="0" bIns="0" rtlCol="0"/>
          <a:lstStyle/>
          <a:p>
            <a:endParaRPr/>
          </a:p>
        </p:txBody>
      </p:sp>
      <p:sp>
        <p:nvSpPr>
          <p:cNvPr id="82" name="object 82"/>
          <p:cNvSpPr/>
          <p:nvPr/>
        </p:nvSpPr>
        <p:spPr>
          <a:xfrm>
            <a:off x="4950586" y="7615173"/>
            <a:ext cx="285750" cy="274955"/>
          </a:xfrm>
          <a:custGeom>
            <a:avLst/>
            <a:gdLst/>
            <a:ahLst/>
            <a:cxnLst/>
            <a:rect l="l" t="t" r="r" b="b"/>
            <a:pathLst>
              <a:path w="285750" h="274954">
                <a:moveTo>
                  <a:pt x="0" y="0"/>
                </a:moveTo>
                <a:lnTo>
                  <a:pt x="285241" y="274955"/>
                </a:lnTo>
              </a:path>
            </a:pathLst>
          </a:custGeom>
          <a:ln w="6350">
            <a:solidFill>
              <a:srgbClr val="A6A6A6"/>
            </a:solidFill>
          </a:ln>
        </p:spPr>
        <p:txBody>
          <a:bodyPr wrap="square" lIns="0" tIns="0" rIns="0" bIns="0" rtlCol="0"/>
          <a:lstStyle/>
          <a:p>
            <a:endParaRPr/>
          </a:p>
        </p:txBody>
      </p:sp>
      <p:sp>
        <p:nvSpPr>
          <p:cNvPr id="83" name="object 83"/>
          <p:cNvSpPr/>
          <p:nvPr/>
        </p:nvSpPr>
        <p:spPr>
          <a:xfrm>
            <a:off x="4955161" y="7609459"/>
            <a:ext cx="274955" cy="285750"/>
          </a:xfrm>
          <a:custGeom>
            <a:avLst/>
            <a:gdLst/>
            <a:ahLst/>
            <a:cxnLst/>
            <a:rect l="l" t="t" r="r" b="b"/>
            <a:pathLst>
              <a:path w="274954" h="285750">
                <a:moveTo>
                  <a:pt x="0" y="285241"/>
                </a:moveTo>
                <a:lnTo>
                  <a:pt x="274954" y="0"/>
                </a:lnTo>
              </a:path>
            </a:pathLst>
          </a:custGeom>
          <a:ln w="6350">
            <a:solidFill>
              <a:srgbClr val="A6A6A6"/>
            </a:solidFill>
          </a:ln>
        </p:spPr>
        <p:txBody>
          <a:bodyPr wrap="square" lIns="0" tIns="0" rIns="0" bIns="0" rtlCol="0"/>
          <a:lstStyle/>
          <a:p>
            <a:endParaRPr/>
          </a:p>
        </p:txBody>
      </p:sp>
      <p:sp>
        <p:nvSpPr>
          <p:cNvPr id="84" name="object 84"/>
          <p:cNvSpPr/>
          <p:nvPr/>
        </p:nvSpPr>
        <p:spPr>
          <a:xfrm>
            <a:off x="4928871" y="7588251"/>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8"/>
                </a:lnTo>
                <a:lnTo>
                  <a:pt x="5867" y="208050"/>
                </a:lnTo>
                <a:lnTo>
                  <a:pt x="22427" y="247334"/>
                </a:lnTo>
                <a:lnTo>
                  <a:pt x="48117" y="280622"/>
                </a:lnTo>
                <a:lnTo>
                  <a:pt x="81374" y="306342"/>
                </a:lnTo>
                <a:lnTo>
                  <a:pt x="120635" y="322926"/>
                </a:lnTo>
                <a:lnTo>
                  <a:pt x="164337" y="328803"/>
                </a:lnTo>
                <a:lnTo>
                  <a:pt x="208050" y="322926"/>
                </a:lnTo>
                <a:lnTo>
                  <a:pt x="247334" y="306342"/>
                </a:lnTo>
                <a:lnTo>
                  <a:pt x="280622" y="280622"/>
                </a:lnTo>
                <a:lnTo>
                  <a:pt x="306342" y="247334"/>
                </a:lnTo>
                <a:lnTo>
                  <a:pt x="322926" y="208050"/>
                </a:lnTo>
                <a:lnTo>
                  <a:pt x="328802" y="164338"/>
                </a:lnTo>
                <a:lnTo>
                  <a:pt x="322926" y="120679"/>
                </a:lnTo>
                <a:lnTo>
                  <a:pt x="306342" y="81430"/>
                </a:lnTo>
                <a:lnTo>
                  <a:pt x="280622" y="48164"/>
                </a:lnTo>
                <a:lnTo>
                  <a:pt x="247334" y="22455"/>
                </a:lnTo>
                <a:lnTo>
                  <a:pt x="208050" y="5876"/>
                </a:lnTo>
                <a:lnTo>
                  <a:pt x="164337" y="0"/>
                </a:lnTo>
                <a:close/>
              </a:path>
            </a:pathLst>
          </a:custGeom>
          <a:solidFill>
            <a:srgbClr val="D9D9D9"/>
          </a:solidFill>
        </p:spPr>
        <p:txBody>
          <a:bodyPr wrap="square" lIns="0" tIns="0" rIns="0" bIns="0" rtlCol="0"/>
          <a:lstStyle/>
          <a:p>
            <a:endParaRPr/>
          </a:p>
        </p:txBody>
      </p:sp>
      <p:sp>
        <p:nvSpPr>
          <p:cNvPr id="85" name="object 85"/>
          <p:cNvSpPr/>
          <p:nvPr/>
        </p:nvSpPr>
        <p:spPr>
          <a:xfrm>
            <a:off x="4949191" y="7608571"/>
            <a:ext cx="288290" cy="288289"/>
          </a:xfrm>
          <a:custGeom>
            <a:avLst/>
            <a:gdLst/>
            <a:ahLst/>
            <a:cxnLst/>
            <a:rect l="l" t="t" r="r" b="b"/>
            <a:pathLst>
              <a:path w="288289" h="288290">
                <a:moveTo>
                  <a:pt x="144018" y="0"/>
                </a:moveTo>
                <a:lnTo>
                  <a:pt x="98511" y="7345"/>
                </a:lnTo>
                <a:lnTo>
                  <a:pt x="58978" y="27797"/>
                </a:lnTo>
                <a:lnTo>
                  <a:pt x="27797" y="58978"/>
                </a:lnTo>
                <a:lnTo>
                  <a:pt x="7345" y="98511"/>
                </a:lnTo>
                <a:lnTo>
                  <a:pt x="0" y="144018"/>
                </a:lnTo>
                <a:lnTo>
                  <a:pt x="7345" y="189586"/>
                </a:lnTo>
                <a:lnTo>
                  <a:pt x="27797" y="229156"/>
                </a:lnTo>
                <a:lnTo>
                  <a:pt x="58978" y="260357"/>
                </a:lnTo>
                <a:lnTo>
                  <a:pt x="98511" y="280816"/>
                </a:lnTo>
                <a:lnTo>
                  <a:pt x="144018" y="288163"/>
                </a:lnTo>
                <a:lnTo>
                  <a:pt x="189586" y="280816"/>
                </a:lnTo>
                <a:lnTo>
                  <a:pt x="229156" y="260357"/>
                </a:lnTo>
                <a:lnTo>
                  <a:pt x="260357" y="229156"/>
                </a:lnTo>
                <a:lnTo>
                  <a:pt x="280816" y="189586"/>
                </a:lnTo>
                <a:lnTo>
                  <a:pt x="288163" y="144018"/>
                </a:lnTo>
                <a:lnTo>
                  <a:pt x="280816" y="98511"/>
                </a:lnTo>
                <a:lnTo>
                  <a:pt x="260357" y="58978"/>
                </a:lnTo>
                <a:lnTo>
                  <a:pt x="229156" y="27797"/>
                </a:lnTo>
                <a:lnTo>
                  <a:pt x="189586" y="7345"/>
                </a:lnTo>
                <a:lnTo>
                  <a:pt x="144018" y="0"/>
                </a:lnTo>
                <a:close/>
              </a:path>
            </a:pathLst>
          </a:custGeom>
          <a:solidFill>
            <a:srgbClr val="E68421"/>
          </a:solidFill>
        </p:spPr>
        <p:txBody>
          <a:bodyPr wrap="square" lIns="0" tIns="0" rIns="0" bIns="0" rtlCol="0"/>
          <a:lstStyle/>
          <a:p>
            <a:endParaRPr/>
          </a:p>
        </p:txBody>
      </p:sp>
      <p:sp>
        <p:nvSpPr>
          <p:cNvPr id="86" name="object 86"/>
          <p:cNvSpPr txBox="1"/>
          <p:nvPr/>
        </p:nvSpPr>
        <p:spPr>
          <a:xfrm>
            <a:off x="4996942" y="7626222"/>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266" name="Picture 2" descr="activity-5-1">
            <a:extLst>
              <a:ext uri="{FF2B5EF4-FFF2-40B4-BE49-F238E27FC236}">
                <a16:creationId xmlns:a16="http://schemas.microsoft.com/office/drawing/2014/main" id="{12223D3E-E0C1-41CD-8D4F-D91EE77D3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898396"/>
            <a:ext cx="5791200" cy="700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648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498598" y="2238885"/>
            <a:ext cx="1868170" cy="246221"/>
          </a:xfrm>
          <a:prstGeom prst="rect">
            <a:avLst/>
          </a:prstGeom>
        </p:spPr>
        <p:txBody>
          <a:bodyPr vert="horz" wrap="square" lIns="0" tIns="0" rIns="0" bIns="0" rtlCol="0">
            <a:spAutoFit/>
          </a:bodyPr>
          <a:lstStyle/>
          <a:p>
            <a:pPr marL="12700">
              <a:lnSpc>
                <a:spcPct val="100000"/>
              </a:lnSpc>
            </a:pPr>
            <a:r>
              <a:rPr sz="1600" b="1" spc="-40" dirty="0">
                <a:latin typeface="Calibri"/>
                <a:cs typeface="Calibri"/>
              </a:rPr>
              <a:t>Team </a:t>
            </a:r>
            <a:r>
              <a:rPr sz="1600" b="1" spc="-10" dirty="0">
                <a:latin typeface="Calibri"/>
                <a:cs typeface="Calibri"/>
              </a:rPr>
              <a:t>Stage </a:t>
            </a:r>
            <a:r>
              <a:rPr sz="1600" b="1" spc="-5" dirty="0">
                <a:latin typeface="Calibri"/>
                <a:cs typeface="Calibri"/>
              </a:rPr>
              <a:t>– </a:t>
            </a:r>
            <a:r>
              <a:rPr sz="1600" b="1" spc="-10" dirty="0">
                <a:latin typeface="Calibri"/>
                <a:cs typeface="Calibri"/>
              </a:rPr>
              <a:t>Forming</a:t>
            </a:r>
            <a:endParaRPr sz="160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6" y="4959097"/>
            <a:ext cx="3728085" cy="1700466"/>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Forming Stage Characteristics</a:t>
            </a:r>
            <a:endParaRPr sz="1500">
              <a:latin typeface="Calibri"/>
              <a:cs typeface="Calibri"/>
            </a:endParaRPr>
          </a:p>
          <a:p>
            <a:pPr>
              <a:lnSpc>
                <a:spcPct val="100000"/>
              </a:lnSpc>
              <a:spcBef>
                <a:spcPts val="45"/>
              </a:spcBef>
            </a:pPr>
            <a:endParaRPr sz="13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Uncertainty </a:t>
            </a:r>
            <a:r>
              <a:rPr sz="1200" dirty="0">
                <a:latin typeface="Calibri"/>
                <a:cs typeface="Calibri"/>
              </a:rPr>
              <a:t>about </a:t>
            </a:r>
            <a:r>
              <a:rPr sz="1200" spc="-5" dirty="0">
                <a:latin typeface="Calibri"/>
                <a:cs typeface="Calibri"/>
              </a:rPr>
              <a:t>roles </a:t>
            </a:r>
            <a:r>
              <a:rPr sz="1200" dirty="0">
                <a:latin typeface="Calibri"/>
                <a:cs typeface="Calibri"/>
              </a:rPr>
              <a:t>and</a:t>
            </a:r>
            <a:r>
              <a:rPr sz="1200" spc="-35" dirty="0">
                <a:latin typeface="Calibri"/>
                <a:cs typeface="Calibri"/>
              </a:rPr>
              <a:t> </a:t>
            </a:r>
            <a:r>
              <a:rPr sz="1200" spc="-5" dirty="0">
                <a:latin typeface="Calibri"/>
                <a:cs typeface="Calibri"/>
              </a:rPr>
              <a:t>responsibilities</a:t>
            </a:r>
            <a:endParaRPr sz="1200">
              <a:latin typeface="Calibri"/>
              <a:cs typeface="Calibri"/>
            </a:endParaRPr>
          </a:p>
          <a:p>
            <a:pPr marL="498475" lvl="1" indent="-143510">
              <a:lnSpc>
                <a:spcPct val="100000"/>
              </a:lnSpc>
              <a:spcBef>
                <a:spcPts val="305"/>
              </a:spcBef>
              <a:buClr>
                <a:srgbClr val="FF6600"/>
              </a:buClr>
              <a:buFont typeface="Arial"/>
              <a:buChar char="•"/>
              <a:tabLst>
                <a:tab pos="499109" algn="l"/>
              </a:tabLst>
            </a:pPr>
            <a:r>
              <a:rPr sz="1000" spc="-10" dirty="0">
                <a:latin typeface="Calibri"/>
                <a:cs typeface="Calibri"/>
              </a:rPr>
              <a:t>Possible </a:t>
            </a:r>
            <a:r>
              <a:rPr sz="1000" spc="-5" dirty="0">
                <a:latin typeface="Calibri"/>
                <a:cs typeface="Calibri"/>
              </a:rPr>
              <a:t>lack of</a:t>
            </a:r>
            <a:r>
              <a:rPr sz="1000" spc="25" dirty="0">
                <a:latin typeface="Calibri"/>
                <a:cs typeface="Calibri"/>
              </a:rPr>
              <a:t> </a:t>
            </a:r>
            <a:r>
              <a:rPr sz="1000" spc="-10" dirty="0">
                <a:latin typeface="Calibri"/>
                <a:cs typeface="Calibri"/>
              </a:rPr>
              <a:t>commitment</a:t>
            </a:r>
            <a:endParaRPr sz="1000">
              <a:latin typeface="Calibri"/>
              <a:cs typeface="Calibri"/>
            </a:endParaRPr>
          </a:p>
          <a:p>
            <a:pPr marL="299085" indent="-172720">
              <a:lnSpc>
                <a:spcPct val="100000"/>
              </a:lnSpc>
              <a:spcBef>
                <a:spcPts val="290"/>
              </a:spcBef>
              <a:buClr>
                <a:srgbClr val="FF6600"/>
              </a:buClr>
              <a:buFont typeface="Wingdings"/>
              <a:buChar char=""/>
              <a:tabLst>
                <a:tab pos="299720" algn="l"/>
              </a:tabLst>
            </a:pPr>
            <a:r>
              <a:rPr sz="1200" spc="-5" dirty="0">
                <a:latin typeface="Calibri"/>
                <a:cs typeface="Calibri"/>
              </a:rPr>
              <a:t>High curiosity </a:t>
            </a:r>
            <a:r>
              <a:rPr sz="1200" dirty="0">
                <a:latin typeface="Calibri"/>
                <a:cs typeface="Calibri"/>
              </a:rPr>
              <a:t>and</a:t>
            </a:r>
            <a:r>
              <a:rPr sz="1200" spc="-40" dirty="0">
                <a:latin typeface="Calibri"/>
                <a:cs typeface="Calibri"/>
              </a:rPr>
              <a:t> </a:t>
            </a:r>
            <a:r>
              <a:rPr sz="1200" spc="-10" dirty="0">
                <a:latin typeface="Calibri"/>
                <a:cs typeface="Calibri"/>
              </a:rPr>
              <a:t>excitement</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Limited information</a:t>
            </a:r>
            <a:r>
              <a:rPr sz="1200" spc="-110" dirty="0">
                <a:latin typeface="Calibri"/>
                <a:cs typeface="Calibri"/>
              </a:rPr>
              <a:t> </a:t>
            </a:r>
            <a:r>
              <a:rPr sz="1200" dirty="0">
                <a:latin typeface="Calibri"/>
                <a:cs typeface="Calibri"/>
              </a:rPr>
              <a:t>sharing</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10" dirty="0">
                <a:latin typeface="Calibri"/>
                <a:cs typeface="Calibri"/>
              </a:rPr>
              <a:t>Outspoken </a:t>
            </a:r>
            <a:r>
              <a:rPr sz="1200" spc="-5" dirty="0">
                <a:latin typeface="Calibri"/>
                <a:cs typeface="Calibri"/>
              </a:rPr>
              <a:t>members </a:t>
            </a:r>
            <a:r>
              <a:rPr sz="1200" spc="-10" dirty="0">
                <a:latin typeface="Calibri"/>
                <a:cs typeface="Calibri"/>
              </a:rPr>
              <a:t>may </a:t>
            </a:r>
            <a:r>
              <a:rPr sz="1200" dirty="0">
                <a:latin typeface="Calibri"/>
                <a:cs typeface="Calibri"/>
              </a:rPr>
              <a:t>assume </a:t>
            </a:r>
            <a:r>
              <a:rPr sz="1200" spc="-5" dirty="0">
                <a:latin typeface="Calibri"/>
                <a:cs typeface="Calibri"/>
              </a:rPr>
              <a:t>some leadership</a:t>
            </a:r>
            <a:r>
              <a:rPr sz="1200" spc="-40" dirty="0">
                <a:latin typeface="Calibri"/>
                <a:cs typeface="Calibri"/>
              </a:rPr>
              <a:t> </a:t>
            </a:r>
            <a:r>
              <a:rPr sz="1200" spc="-10" dirty="0">
                <a:latin typeface="Calibri"/>
                <a:cs typeface="Calibri"/>
              </a:rPr>
              <a:t>role</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Members </a:t>
            </a:r>
            <a:r>
              <a:rPr sz="1200" spc="-10" dirty="0">
                <a:latin typeface="Calibri"/>
                <a:cs typeface="Calibri"/>
              </a:rPr>
              <a:t>prefer </a:t>
            </a:r>
            <a:r>
              <a:rPr sz="1200" dirty="0">
                <a:latin typeface="Calibri"/>
                <a:cs typeface="Calibri"/>
              </a:rPr>
              <a:t>independent</a:t>
            </a:r>
            <a:r>
              <a:rPr sz="1200" spc="-105" dirty="0">
                <a:latin typeface="Calibri"/>
                <a:cs typeface="Calibri"/>
              </a:rPr>
              <a:t> </a:t>
            </a:r>
            <a:r>
              <a:rPr sz="1200" spc="-10" dirty="0">
                <a:latin typeface="Calibri"/>
                <a:cs typeface="Calibri"/>
              </a:rPr>
              <a:t>tasks</a:t>
            </a:r>
            <a:endParaRPr sz="1200">
              <a:latin typeface="Calibri"/>
              <a:cs typeface="Calibri"/>
            </a:endParaRPr>
          </a:p>
        </p:txBody>
      </p:sp>
      <p:sp>
        <p:nvSpPr>
          <p:cNvPr id="118" name="object 118"/>
          <p:cNvSpPr/>
          <p:nvPr/>
        </p:nvSpPr>
        <p:spPr>
          <a:xfrm>
            <a:off x="2561465" y="6744334"/>
            <a:ext cx="1837055" cy="136791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74090"/>
            <a:ext cx="3485515" cy="2136482"/>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Forming Stage </a:t>
            </a:r>
            <a:r>
              <a:rPr sz="1500" b="1" dirty="0">
                <a:latin typeface="Calibri"/>
                <a:cs typeface="Calibri"/>
              </a:rPr>
              <a:t>– </a:t>
            </a:r>
            <a:r>
              <a:rPr sz="1500" b="1" spc="-5" dirty="0">
                <a:latin typeface="Calibri"/>
                <a:cs typeface="Calibri"/>
              </a:rPr>
              <a:t>Feelings </a:t>
            </a:r>
            <a:r>
              <a:rPr sz="1500" b="1" dirty="0">
                <a:latin typeface="Calibri"/>
                <a:cs typeface="Calibri"/>
              </a:rPr>
              <a:t>and</a:t>
            </a:r>
            <a:r>
              <a:rPr sz="1500" b="1" spc="-5" dirty="0">
                <a:latin typeface="Calibri"/>
                <a:cs typeface="Calibri"/>
              </a:rPr>
              <a:t> </a:t>
            </a:r>
            <a:r>
              <a:rPr sz="1500" b="1" spc="-10" dirty="0">
                <a:latin typeface="Calibri"/>
                <a:cs typeface="Calibri"/>
              </a:rPr>
              <a:t>Behaviours</a:t>
            </a:r>
            <a:endParaRPr sz="1500">
              <a:latin typeface="Calibri"/>
              <a:cs typeface="Calibri"/>
            </a:endParaRPr>
          </a:p>
          <a:p>
            <a:pPr>
              <a:lnSpc>
                <a:spcPct val="100000"/>
              </a:lnSpc>
              <a:spcBef>
                <a:spcPts val="35"/>
              </a:spcBef>
            </a:pPr>
            <a:endParaRPr sz="1500">
              <a:latin typeface="Times New Roman"/>
              <a:cs typeface="Times New Roman"/>
            </a:endParaRPr>
          </a:p>
          <a:p>
            <a:pPr marL="299085" indent="-172720">
              <a:lnSpc>
                <a:spcPct val="100000"/>
              </a:lnSpc>
              <a:spcBef>
                <a:spcPts val="5"/>
              </a:spcBef>
              <a:buClr>
                <a:srgbClr val="FF6600"/>
              </a:buClr>
              <a:buFont typeface="Wingdings"/>
              <a:buChar char=""/>
              <a:tabLst>
                <a:tab pos="299720" algn="l"/>
              </a:tabLst>
            </a:pPr>
            <a:r>
              <a:rPr sz="1200" spc="-5" dirty="0">
                <a:latin typeface="Calibri"/>
                <a:cs typeface="Calibri"/>
              </a:rPr>
              <a:t>Members are usually </a:t>
            </a:r>
            <a:r>
              <a:rPr sz="1200" spc="-10" dirty="0">
                <a:latin typeface="Calibri"/>
                <a:cs typeface="Calibri"/>
              </a:rPr>
              <a:t>excited </a:t>
            </a:r>
            <a:r>
              <a:rPr sz="1200" spc="-5" dirty="0">
                <a:latin typeface="Calibri"/>
                <a:cs typeface="Calibri"/>
              </a:rPr>
              <a:t>to </a:t>
            </a:r>
            <a:r>
              <a:rPr sz="1200" dirty="0">
                <a:latin typeface="Calibri"/>
                <a:cs typeface="Calibri"/>
              </a:rPr>
              <a:t>be part of the</a:t>
            </a:r>
            <a:r>
              <a:rPr sz="1200" spc="-95" dirty="0">
                <a:latin typeface="Calibri"/>
                <a:cs typeface="Calibri"/>
              </a:rPr>
              <a:t> </a:t>
            </a:r>
            <a:r>
              <a:rPr sz="1200" spc="-5" dirty="0">
                <a:latin typeface="Calibri"/>
                <a:cs typeface="Calibri"/>
              </a:rPr>
              <a:t>team</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Eagerness </a:t>
            </a:r>
            <a:r>
              <a:rPr sz="1200" dirty="0">
                <a:latin typeface="Calibri"/>
                <a:cs typeface="Calibri"/>
              </a:rPr>
              <a:t>and </a:t>
            </a:r>
            <a:r>
              <a:rPr sz="1200" spc="-5" dirty="0">
                <a:latin typeface="Calibri"/>
                <a:cs typeface="Calibri"/>
              </a:rPr>
              <a:t>anxiety </a:t>
            </a:r>
            <a:r>
              <a:rPr sz="1200" dirty="0">
                <a:latin typeface="Calibri"/>
                <a:cs typeface="Calibri"/>
              </a:rPr>
              <a:t>about the </a:t>
            </a:r>
            <a:r>
              <a:rPr sz="1200" spc="-5" dirty="0">
                <a:latin typeface="Calibri"/>
                <a:cs typeface="Calibri"/>
              </a:rPr>
              <a:t>work</a:t>
            </a:r>
            <a:r>
              <a:rPr sz="1200" spc="-114" dirty="0">
                <a:latin typeface="Calibri"/>
                <a:cs typeface="Calibri"/>
              </a:rPr>
              <a:t> </a:t>
            </a:r>
            <a:r>
              <a:rPr sz="1200" dirty="0">
                <a:latin typeface="Calibri"/>
                <a:cs typeface="Calibri"/>
              </a:rPr>
              <a:t>ahead</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High positive expectations </a:t>
            </a:r>
            <a:r>
              <a:rPr sz="1200" dirty="0">
                <a:latin typeface="Calibri"/>
                <a:cs typeface="Calibri"/>
              </a:rPr>
              <a:t>about </a:t>
            </a:r>
            <a:r>
              <a:rPr sz="1200" spc="-5" dirty="0">
                <a:latin typeface="Calibri"/>
                <a:cs typeface="Calibri"/>
              </a:rPr>
              <a:t>team</a:t>
            </a:r>
            <a:r>
              <a:rPr sz="1200" spc="-90" dirty="0">
                <a:latin typeface="Calibri"/>
                <a:cs typeface="Calibri"/>
              </a:rPr>
              <a:t> </a:t>
            </a:r>
            <a:r>
              <a:rPr sz="1200" spc="-5" dirty="0">
                <a:latin typeface="Calibri"/>
                <a:cs typeface="Calibri"/>
              </a:rPr>
              <a:t>experience</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Often accompanied with some</a:t>
            </a:r>
            <a:r>
              <a:rPr sz="1200" spc="-55" dirty="0">
                <a:latin typeface="Calibri"/>
                <a:cs typeface="Calibri"/>
              </a:rPr>
              <a:t> </a:t>
            </a:r>
            <a:r>
              <a:rPr sz="1200" spc="-5" dirty="0">
                <a:latin typeface="Calibri"/>
                <a:cs typeface="Calibri"/>
              </a:rPr>
              <a:t>anxiety</a:t>
            </a:r>
            <a:endParaRPr sz="1200">
              <a:latin typeface="Calibri"/>
              <a:cs typeface="Calibri"/>
            </a:endParaRPr>
          </a:p>
          <a:p>
            <a:pPr marL="498475" lvl="1" indent="-143510">
              <a:lnSpc>
                <a:spcPct val="100000"/>
              </a:lnSpc>
              <a:spcBef>
                <a:spcPts val="955"/>
              </a:spcBef>
              <a:buClr>
                <a:srgbClr val="FF6600"/>
              </a:buClr>
              <a:buFont typeface="Arial"/>
              <a:buChar char="•"/>
              <a:tabLst>
                <a:tab pos="499109" algn="l"/>
              </a:tabLst>
            </a:pPr>
            <a:r>
              <a:rPr sz="1000" i="1" spc="-5" dirty="0">
                <a:latin typeface="Calibri"/>
                <a:cs typeface="Calibri"/>
              </a:rPr>
              <a:t>How will I fit in with other</a:t>
            </a:r>
            <a:r>
              <a:rPr sz="1000" i="1" dirty="0">
                <a:latin typeface="Calibri"/>
                <a:cs typeface="Calibri"/>
              </a:rPr>
              <a:t> </a:t>
            </a:r>
            <a:r>
              <a:rPr sz="1000" i="1" spc="-5" dirty="0">
                <a:latin typeface="Calibri"/>
                <a:cs typeface="Calibri"/>
              </a:rPr>
              <a:t>members?</a:t>
            </a:r>
            <a:endParaRPr sz="1000">
              <a:latin typeface="Calibri"/>
              <a:cs typeface="Calibri"/>
            </a:endParaRPr>
          </a:p>
          <a:p>
            <a:pPr marL="498475" lvl="1" indent="-143510">
              <a:lnSpc>
                <a:spcPct val="100000"/>
              </a:lnSpc>
              <a:spcBef>
                <a:spcPts val="900"/>
              </a:spcBef>
              <a:buClr>
                <a:srgbClr val="FF6600"/>
              </a:buClr>
              <a:buFont typeface="Arial"/>
              <a:buChar char="•"/>
              <a:tabLst>
                <a:tab pos="499109" algn="l"/>
              </a:tabLst>
            </a:pPr>
            <a:r>
              <a:rPr sz="1000" i="1" spc="-10" dirty="0">
                <a:latin typeface="Calibri"/>
                <a:cs typeface="Calibri"/>
              </a:rPr>
              <a:t>Will </a:t>
            </a:r>
            <a:r>
              <a:rPr sz="1000" i="1" spc="-5" dirty="0">
                <a:latin typeface="Calibri"/>
                <a:cs typeface="Calibri"/>
              </a:rPr>
              <a:t>I be able </a:t>
            </a:r>
            <a:r>
              <a:rPr sz="1000" i="1" spc="-10" dirty="0">
                <a:latin typeface="Calibri"/>
                <a:cs typeface="Calibri"/>
              </a:rPr>
              <a:t>to perform </a:t>
            </a:r>
            <a:r>
              <a:rPr sz="1000" i="1" spc="-5" dirty="0">
                <a:latin typeface="Calibri"/>
                <a:cs typeface="Calibri"/>
              </a:rPr>
              <a:t>per</a:t>
            </a:r>
            <a:r>
              <a:rPr sz="1000" i="1" spc="10" dirty="0">
                <a:latin typeface="Calibri"/>
                <a:cs typeface="Calibri"/>
              </a:rPr>
              <a:t> </a:t>
            </a:r>
            <a:r>
              <a:rPr sz="1000" i="1" spc="-5" dirty="0">
                <a:latin typeface="Calibri"/>
                <a:cs typeface="Calibri"/>
              </a:rPr>
              <a:t>expectations?</a:t>
            </a:r>
            <a:endParaRPr sz="10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59098"/>
            <a:ext cx="4050665" cy="1585049"/>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Forming Stage </a:t>
            </a:r>
            <a:r>
              <a:rPr sz="1500" b="1" dirty="0">
                <a:latin typeface="Calibri"/>
                <a:cs typeface="Calibri"/>
              </a:rPr>
              <a:t>– </a:t>
            </a:r>
            <a:r>
              <a:rPr sz="1500" b="1" spc="-10" dirty="0">
                <a:latin typeface="Calibri"/>
                <a:cs typeface="Calibri"/>
              </a:rPr>
              <a:t>Focus</a:t>
            </a:r>
            <a:r>
              <a:rPr sz="1500" b="1" spc="-15" dirty="0">
                <a:latin typeface="Calibri"/>
                <a:cs typeface="Calibri"/>
              </a:rPr>
              <a:t> </a:t>
            </a:r>
            <a:r>
              <a:rPr sz="1500" b="1" spc="-5" dirty="0">
                <a:latin typeface="Calibri"/>
                <a:cs typeface="Calibri"/>
              </a:rPr>
              <a:t>Areas</a:t>
            </a:r>
            <a:endParaRPr sz="1500">
              <a:latin typeface="Calibri"/>
              <a:cs typeface="Calibri"/>
            </a:endParaRPr>
          </a:p>
          <a:p>
            <a:pPr>
              <a:lnSpc>
                <a:spcPct val="100000"/>
              </a:lnSpc>
              <a:spcBef>
                <a:spcPts val="1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Select suitable members </a:t>
            </a:r>
            <a:r>
              <a:rPr sz="1200" dirty="0">
                <a:latin typeface="Calibri"/>
                <a:cs typeface="Calibri"/>
              </a:rPr>
              <a:t>– </a:t>
            </a:r>
            <a:r>
              <a:rPr sz="1200" spc="-10" dirty="0">
                <a:latin typeface="Calibri"/>
                <a:cs typeface="Calibri"/>
              </a:rPr>
              <a:t>Attitude </a:t>
            </a:r>
            <a:r>
              <a:rPr sz="1200" dirty="0">
                <a:latin typeface="Calibri"/>
                <a:cs typeface="Calibri"/>
              </a:rPr>
              <a:t>and</a:t>
            </a:r>
            <a:r>
              <a:rPr sz="1200" spc="-30" dirty="0">
                <a:latin typeface="Calibri"/>
                <a:cs typeface="Calibri"/>
              </a:rPr>
              <a:t> </a:t>
            </a:r>
            <a:r>
              <a:rPr sz="1200" spc="-5" dirty="0">
                <a:latin typeface="Calibri"/>
                <a:cs typeface="Calibri"/>
              </a:rPr>
              <a:t>Skills</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Provide </a:t>
            </a:r>
            <a:r>
              <a:rPr sz="1200" dirty="0">
                <a:latin typeface="Calibri"/>
                <a:cs typeface="Calibri"/>
              </a:rPr>
              <a:t>clarity on </a:t>
            </a:r>
            <a:r>
              <a:rPr sz="1200" spc="-10" dirty="0">
                <a:latin typeface="Calibri"/>
                <a:cs typeface="Calibri"/>
              </a:rPr>
              <a:t>role </a:t>
            </a:r>
            <a:r>
              <a:rPr sz="1200" dirty="0">
                <a:latin typeface="Calibri"/>
                <a:cs typeface="Calibri"/>
              </a:rPr>
              <a:t>and</a:t>
            </a:r>
            <a:r>
              <a:rPr sz="1200" spc="-55" dirty="0">
                <a:latin typeface="Calibri"/>
                <a:cs typeface="Calibri"/>
              </a:rPr>
              <a:t> </a:t>
            </a:r>
            <a:r>
              <a:rPr sz="1200" spc="-5" dirty="0">
                <a:latin typeface="Calibri"/>
                <a:cs typeface="Calibri"/>
              </a:rPr>
              <a:t>responsibilities</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10" dirty="0">
                <a:latin typeface="Calibri"/>
                <a:cs typeface="Calibri"/>
              </a:rPr>
              <a:t>Educate </a:t>
            </a:r>
            <a:r>
              <a:rPr sz="1200" spc="-5" dirty="0">
                <a:latin typeface="Calibri"/>
                <a:cs typeface="Calibri"/>
              </a:rPr>
              <a:t>members </a:t>
            </a:r>
            <a:r>
              <a:rPr sz="1200" dirty="0">
                <a:latin typeface="Calibri"/>
                <a:cs typeface="Calibri"/>
              </a:rPr>
              <a:t>about the </a:t>
            </a:r>
            <a:r>
              <a:rPr sz="1200" spc="-5" dirty="0">
                <a:latin typeface="Calibri"/>
                <a:cs typeface="Calibri"/>
              </a:rPr>
              <a:t>project, team goals </a:t>
            </a:r>
            <a:r>
              <a:rPr sz="1200" dirty="0">
                <a:latin typeface="Calibri"/>
                <a:cs typeface="Calibri"/>
              </a:rPr>
              <a:t>and</a:t>
            </a:r>
            <a:r>
              <a:rPr sz="1200" spc="-135" dirty="0">
                <a:latin typeface="Calibri"/>
                <a:cs typeface="Calibri"/>
              </a:rPr>
              <a:t> </a:t>
            </a:r>
            <a:r>
              <a:rPr sz="1200" spc="-5" dirty="0">
                <a:latin typeface="Calibri"/>
                <a:cs typeface="Calibri"/>
              </a:rPr>
              <a:t>process</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10" dirty="0">
                <a:latin typeface="Calibri"/>
                <a:cs typeface="Calibri"/>
              </a:rPr>
              <a:t>Facilitate </a:t>
            </a:r>
            <a:r>
              <a:rPr sz="1200" spc="-5" dirty="0">
                <a:latin typeface="Calibri"/>
                <a:cs typeface="Calibri"/>
              </a:rPr>
              <a:t>forming of ground</a:t>
            </a:r>
            <a:r>
              <a:rPr sz="1200" spc="-105" dirty="0">
                <a:latin typeface="Calibri"/>
                <a:cs typeface="Calibri"/>
              </a:rPr>
              <a:t> </a:t>
            </a:r>
            <a:r>
              <a:rPr sz="1200" dirty="0">
                <a:latin typeface="Calibri"/>
                <a:cs typeface="Calibri"/>
              </a:rPr>
              <a:t>rules</a:t>
            </a:r>
            <a:endParaRPr sz="1200">
              <a:latin typeface="Calibri"/>
              <a:cs typeface="Calibri"/>
            </a:endParaRPr>
          </a:p>
        </p:txBody>
      </p:sp>
      <p:sp>
        <p:nvSpPr>
          <p:cNvPr id="115" name="object 115"/>
          <p:cNvSpPr/>
          <p:nvPr/>
        </p:nvSpPr>
        <p:spPr>
          <a:xfrm>
            <a:off x="2324102" y="6642736"/>
            <a:ext cx="2204339" cy="146951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481835" y="2238885"/>
            <a:ext cx="1901825" cy="246221"/>
          </a:xfrm>
          <a:prstGeom prst="rect">
            <a:avLst/>
          </a:prstGeom>
        </p:spPr>
        <p:txBody>
          <a:bodyPr vert="horz" wrap="square" lIns="0" tIns="0" rIns="0" bIns="0" rtlCol="0">
            <a:spAutoFit/>
          </a:bodyPr>
          <a:lstStyle/>
          <a:p>
            <a:pPr marL="12700">
              <a:lnSpc>
                <a:spcPct val="100000"/>
              </a:lnSpc>
            </a:pPr>
            <a:r>
              <a:rPr sz="1600" b="1" spc="-40" dirty="0">
                <a:latin typeface="Calibri"/>
                <a:cs typeface="Calibri"/>
              </a:rPr>
              <a:t>Team </a:t>
            </a:r>
            <a:r>
              <a:rPr sz="1600" b="1" spc="-10" dirty="0">
                <a:latin typeface="Calibri"/>
                <a:cs typeface="Calibri"/>
              </a:rPr>
              <a:t>Stage </a:t>
            </a:r>
            <a:r>
              <a:rPr sz="1600" b="1" spc="-5" dirty="0">
                <a:latin typeface="Calibri"/>
                <a:cs typeface="Calibri"/>
              </a:rPr>
              <a:t>- </a:t>
            </a:r>
            <a:r>
              <a:rPr sz="1600" b="1" spc="-10" dirty="0">
                <a:latin typeface="Calibri"/>
                <a:cs typeface="Calibri"/>
              </a:rPr>
              <a:t>Storming</a:t>
            </a:r>
            <a:endParaRPr sz="160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6" y="4959097"/>
            <a:ext cx="3383915" cy="1461939"/>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Storming </a:t>
            </a:r>
            <a:r>
              <a:rPr sz="1500" b="1" spc="-10" dirty="0">
                <a:latin typeface="Calibri"/>
                <a:cs typeface="Calibri"/>
              </a:rPr>
              <a:t>Stage</a:t>
            </a:r>
            <a:r>
              <a:rPr sz="1500" b="1" spc="-45" dirty="0">
                <a:latin typeface="Calibri"/>
                <a:cs typeface="Calibri"/>
              </a:rPr>
              <a:t> </a:t>
            </a:r>
            <a:r>
              <a:rPr sz="1500" b="1" spc="-10" dirty="0">
                <a:latin typeface="Calibri"/>
                <a:cs typeface="Calibri"/>
              </a:rPr>
              <a:t>Characteristics</a:t>
            </a:r>
            <a:endParaRPr sz="1500">
              <a:latin typeface="Calibri"/>
              <a:cs typeface="Calibri"/>
            </a:endParaRPr>
          </a:p>
          <a:p>
            <a:pPr marL="126364">
              <a:lnSpc>
                <a:spcPct val="100000"/>
              </a:lnSpc>
              <a:spcBef>
                <a:spcPts val="1240"/>
              </a:spcBef>
            </a:pPr>
            <a:r>
              <a:rPr sz="1200" dirty="0">
                <a:latin typeface="Calibri"/>
                <a:cs typeface="Calibri"/>
              </a:rPr>
              <a:t>An </a:t>
            </a:r>
            <a:r>
              <a:rPr sz="1200" spc="-5" dirty="0">
                <a:latin typeface="Calibri"/>
                <a:cs typeface="Calibri"/>
              </a:rPr>
              <a:t>uncomfortable </a:t>
            </a:r>
            <a:r>
              <a:rPr sz="1200" spc="-10" dirty="0">
                <a:latin typeface="Calibri"/>
                <a:cs typeface="Calibri"/>
              </a:rPr>
              <a:t>stage for </a:t>
            </a:r>
            <a:r>
              <a:rPr sz="1200" dirty="0">
                <a:latin typeface="Calibri"/>
                <a:cs typeface="Calibri"/>
              </a:rPr>
              <a:t>the</a:t>
            </a:r>
            <a:r>
              <a:rPr sz="1200" spc="-114" dirty="0">
                <a:latin typeface="Calibri"/>
                <a:cs typeface="Calibri"/>
              </a:rPr>
              <a:t> </a:t>
            </a:r>
            <a:r>
              <a:rPr sz="1200" spc="-5" dirty="0">
                <a:latin typeface="Calibri"/>
                <a:cs typeface="Calibri"/>
              </a:rPr>
              <a:t>team:</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Increase </a:t>
            </a:r>
            <a:r>
              <a:rPr sz="1200" dirty="0">
                <a:latin typeface="Calibri"/>
                <a:cs typeface="Calibri"/>
              </a:rPr>
              <a:t>in </a:t>
            </a:r>
            <a:r>
              <a:rPr sz="1200" spc="-5" dirty="0">
                <a:latin typeface="Calibri"/>
                <a:cs typeface="Calibri"/>
              </a:rPr>
              <a:t>disagreements </a:t>
            </a:r>
            <a:r>
              <a:rPr sz="1200" dirty="0">
                <a:latin typeface="Calibri"/>
                <a:cs typeface="Calibri"/>
              </a:rPr>
              <a:t>and</a:t>
            </a:r>
            <a:r>
              <a:rPr sz="1200" spc="-75" dirty="0">
                <a:latin typeface="Calibri"/>
                <a:cs typeface="Calibri"/>
              </a:rPr>
              <a:t> </a:t>
            </a:r>
            <a:r>
              <a:rPr sz="1200" spc="-5" dirty="0">
                <a:latin typeface="Calibri"/>
                <a:cs typeface="Calibri"/>
              </a:rPr>
              <a:t>conflicts</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Competition </a:t>
            </a:r>
            <a:r>
              <a:rPr sz="1200" spc="-10" dirty="0">
                <a:latin typeface="Calibri"/>
                <a:cs typeface="Calibri"/>
              </a:rPr>
              <a:t>for Control, </a:t>
            </a:r>
            <a:r>
              <a:rPr sz="1200" spc="-5" dirty="0">
                <a:latin typeface="Calibri"/>
                <a:cs typeface="Calibri"/>
              </a:rPr>
              <a:t>Influence </a:t>
            </a:r>
            <a:r>
              <a:rPr sz="1200" dirty="0">
                <a:latin typeface="Calibri"/>
                <a:cs typeface="Calibri"/>
              </a:rPr>
              <a:t>and</a:t>
            </a:r>
            <a:r>
              <a:rPr sz="1200" spc="-10" dirty="0">
                <a:latin typeface="Calibri"/>
                <a:cs typeface="Calibri"/>
              </a:rPr>
              <a:t> </a:t>
            </a:r>
            <a:r>
              <a:rPr sz="1200" dirty="0">
                <a:latin typeface="Calibri"/>
                <a:cs typeface="Calibri"/>
              </a:rPr>
              <a:t>Authority</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Defensiveness </a:t>
            </a:r>
            <a:r>
              <a:rPr sz="1200" spc="-10" dirty="0">
                <a:latin typeface="Calibri"/>
                <a:cs typeface="Calibri"/>
              </a:rPr>
              <a:t>may </a:t>
            </a:r>
            <a:r>
              <a:rPr sz="1200" dirty="0">
                <a:latin typeface="Calibri"/>
                <a:cs typeface="Calibri"/>
              </a:rPr>
              <a:t>lead </a:t>
            </a:r>
            <a:r>
              <a:rPr sz="1200" spc="-5" dirty="0">
                <a:latin typeface="Calibri"/>
                <a:cs typeface="Calibri"/>
              </a:rPr>
              <a:t>to impolite</a:t>
            </a:r>
            <a:r>
              <a:rPr sz="1200" spc="-60" dirty="0">
                <a:latin typeface="Calibri"/>
                <a:cs typeface="Calibri"/>
              </a:rPr>
              <a:t> </a:t>
            </a:r>
            <a:r>
              <a:rPr sz="1200" spc="-10" dirty="0">
                <a:latin typeface="Calibri"/>
                <a:cs typeface="Calibri"/>
              </a:rPr>
              <a:t>conversations</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dirty="0">
                <a:latin typeface="Calibri"/>
                <a:cs typeface="Calibri"/>
              </a:rPr>
              <a:t>Blaming, back-biting, and </a:t>
            </a:r>
            <a:r>
              <a:rPr sz="1200" spc="-5" dirty="0">
                <a:latin typeface="Calibri"/>
                <a:cs typeface="Calibri"/>
              </a:rPr>
              <a:t>groupism </a:t>
            </a:r>
            <a:r>
              <a:rPr sz="1200" dirty="0">
                <a:latin typeface="Calibri"/>
                <a:cs typeface="Calibri"/>
              </a:rPr>
              <a:t>on the</a:t>
            </a:r>
            <a:r>
              <a:rPr sz="1200" spc="-140" dirty="0">
                <a:latin typeface="Calibri"/>
                <a:cs typeface="Calibri"/>
              </a:rPr>
              <a:t> </a:t>
            </a:r>
            <a:r>
              <a:rPr sz="1200" dirty="0">
                <a:latin typeface="Calibri"/>
                <a:cs typeface="Calibri"/>
              </a:rPr>
              <a:t>rise</a:t>
            </a:r>
            <a:endParaRPr sz="1200">
              <a:latin typeface="Calibri"/>
              <a:cs typeface="Calibri"/>
            </a:endParaRPr>
          </a:p>
        </p:txBody>
      </p:sp>
      <p:sp>
        <p:nvSpPr>
          <p:cNvPr id="118" name="object 118"/>
          <p:cNvSpPr/>
          <p:nvPr/>
        </p:nvSpPr>
        <p:spPr>
          <a:xfrm>
            <a:off x="2128903" y="6512052"/>
            <a:ext cx="2519299" cy="16764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51612"/>
            <a:ext cx="4296410" cy="1574790"/>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Storming </a:t>
            </a:r>
            <a:r>
              <a:rPr sz="1500" b="1" spc="-10" dirty="0">
                <a:latin typeface="Calibri"/>
                <a:cs typeface="Calibri"/>
              </a:rPr>
              <a:t>Stage </a:t>
            </a:r>
            <a:r>
              <a:rPr sz="1500" b="1" dirty="0">
                <a:latin typeface="Calibri"/>
                <a:cs typeface="Calibri"/>
              </a:rPr>
              <a:t>– </a:t>
            </a:r>
            <a:r>
              <a:rPr sz="1500" b="1" spc="-5" dirty="0">
                <a:latin typeface="Calibri"/>
                <a:cs typeface="Calibri"/>
              </a:rPr>
              <a:t>Feelings </a:t>
            </a:r>
            <a:r>
              <a:rPr sz="1500" b="1" dirty="0">
                <a:latin typeface="Calibri"/>
                <a:cs typeface="Calibri"/>
              </a:rPr>
              <a:t>and</a:t>
            </a:r>
            <a:r>
              <a:rPr sz="1500" b="1" spc="-40" dirty="0">
                <a:latin typeface="Calibri"/>
                <a:cs typeface="Calibri"/>
              </a:rPr>
              <a:t> </a:t>
            </a:r>
            <a:r>
              <a:rPr sz="1500" b="1" spc="-10" dirty="0">
                <a:latin typeface="Calibri"/>
                <a:cs typeface="Calibri"/>
              </a:rPr>
              <a:t>Behaviours</a:t>
            </a:r>
            <a:endParaRPr sz="1500">
              <a:latin typeface="Calibri"/>
              <a:cs typeface="Calibri"/>
            </a:endParaRPr>
          </a:p>
          <a:p>
            <a:pPr>
              <a:lnSpc>
                <a:spcPct val="100000"/>
              </a:lnSpc>
              <a:spcBef>
                <a:spcPts val="40"/>
              </a:spcBef>
            </a:pPr>
            <a:endParaRPr sz="16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Reality check </a:t>
            </a:r>
            <a:r>
              <a:rPr sz="1200" dirty="0">
                <a:latin typeface="Calibri"/>
                <a:cs typeface="Calibri"/>
              </a:rPr>
              <a:t>is</a:t>
            </a:r>
            <a:r>
              <a:rPr sz="1200" spc="-80" dirty="0">
                <a:latin typeface="Calibri"/>
                <a:cs typeface="Calibri"/>
              </a:rPr>
              <a:t> </a:t>
            </a:r>
            <a:r>
              <a:rPr sz="1200" spc="-5" dirty="0">
                <a:latin typeface="Calibri"/>
                <a:cs typeface="Calibri"/>
              </a:rPr>
              <a:t>discomforting</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Defensiveness </a:t>
            </a:r>
            <a:r>
              <a:rPr sz="1200" dirty="0">
                <a:latin typeface="Calibri"/>
                <a:cs typeface="Calibri"/>
              </a:rPr>
              <a:t>about individual</a:t>
            </a:r>
            <a:r>
              <a:rPr sz="1200" spc="-110" dirty="0">
                <a:latin typeface="Calibri"/>
                <a:cs typeface="Calibri"/>
              </a:rPr>
              <a:t> </a:t>
            </a:r>
            <a:r>
              <a:rPr sz="1200" spc="-5" dirty="0">
                <a:latin typeface="Calibri"/>
                <a:cs typeface="Calibri"/>
              </a:rPr>
              <a:t>performance</a:t>
            </a:r>
            <a:endParaRPr sz="1200">
              <a:latin typeface="Calibri"/>
              <a:cs typeface="Calibri"/>
            </a:endParaRPr>
          </a:p>
          <a:p>
            <a:pPr marL="299085" marR="5080" indent="-172720">
              <a:lnSpc>
                <a:spcPct val="150000"/>
              </a:lnSpc>
              <a:spcBef>
                <a:spcPts val="300"/>
              </a:spcBef>
              <a:buClr>
                <a:srgbClr val="FF6600"/>
              </a:buClr>
              <a:buFont typeface="Wingdings"/>
              <a:buChar char=""/>
              <a:tabLst>
                <a:tab pos="299720" algn="l"/>
              </a:tabLst>
            </a:pPr>
            <a:r>
              <a:rPr sz="1200" dirty="0">
                <a:latin typeface="Calibri"/>
                <a:cs typeface="Calibri"/>
              </a:rPr>
              <a:t>A </a:t>
            </a:r>
            <a:r>
              <a:rPr sz="1200" spc="-10" dirty="0">
                <a:latin typeface="Calibri"/>
                <a:cs typeface="Calibri"/>
              </a:rPr>
              <a:t>strong </a:t>
            </a:r>
            <a:r>
              <a:rPr sz="1200" spc="-5" dirty="0">
                <a:latin typeface="Calibri"/>
                <a:cs typeface="Calibri"/>
              </a:rPr>
              <a:t>sense </a:t>
            </a:r>
            <a:r>
              <a:rPr sz="1200" dirty="0">
                <a:latin typeface="Calibri"/>
                <a:cs typeface="Calibri"/>
              </a:rPr>
              <a:t>of </a:t>
            </a:r>
            <a:r>
              <a:rPr sz="1200" spc="-5" dirty="0">
                <a:latin typeface="Calibri"/>
                <a:cs typeface="Calibri"/>
              </a:rPr>
              <a:t>competition </a:t>
            </a:r>
            <a:r>
              <a:rPr sz="1200" spc="-10" dirty="0">
                <a:latin typeface="Calibri"/>
                <a:cs typeface="Calibri"/>
              </a:rPr>
              <a:t>may </a:t>
            </a:r>
            <a:r>
              <a:rPr sz="1200" dirty="0">
                <a:latin typeface="Calibri"/>
                <a:cs typeface="Calibri"/>
              </a:rPr>
              <a:t>lead </a:t>
            </a:r>
            <a:r>
              <a:rPr sz="1200" spc="-5" dirty="0">
                <a:latin typeface="Calibri"/>
                <a:cs typeface="Calibri"/>
              </a:rPr>
              <a:t>to frustration, anger </a:t>
            </a:r>
            <a:r>
              <a:rPr sz="1200" dirty="0">
                <a:latin typeface="Calibri"/>
                <a:cs typeface="Calibri"/>
              </a:rPr>
              <a:t>and  </a:t>
            </a:r>
            <a:r>
              <a:rPr sz="1200" spc="-5" dirty="0">
                <a:latin typeface="Calibri"/>
                <a:cs typeface="Calibri"/>
              </a:rPr>
              <a:t>envy</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59095"/>
            <a:ext cx="3634104" cy="2133918"/>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Storming </a:t>
            </a:r>
            <a:r>
              <a:rPr sz="1500" b="1" spc="-10" dirty="0">
                <a:latin typeface="Calibri"/>
                <a:cs typeface="Calibri"/>
              </a:rPr>
              <a:t>Stage </a:t>
            </a:r>
            <a:r>
              <a:rPr sz="1500" b="1" dirty="0">
                <a:latin typeface="Calibri"/>
                <a:cs typeface="Calibri"/>
              </a:rPr>
              <a:t>– </a:t>
            </a:r>
            <a:r>
              <a:rPr sz="1500" b="1" spc="-10" dirty="0">
                <a:latin typeface="Calibri"/>
                <a:cs typeface="Calibri"/>
              </a:rPr>
              <a:t>Focus</a:t>
            </a:r>
            <a:r>
              <a:rPr sz="1500" b="1" spc="-50" dirty="0">
                <a:latin typeface="Calibri"/>
                <a:cs typeface="Calibri"/>
              </a:rPr>
              <a:t> </a:t>
            </a:r>
            <a:r>
              <a:rPr sz="1500" b="1" spc="-5" dirty="0">
                <a:latin typeface="Calibri"/>
                <a:cs typeface="Calibri"/>
              </a:rPr>
              <a:t>Areas</a:t>
            </a:r>
            <a:endParaRPr sz="1500">
              <a:latin typeface="Calibri"/>
              <a:cs typeface="Calibri"/>
            </a:endParaRPr>
          </a:p>
          <a:p>
            <a:pPr>
              <a:lnSpc>
                <a:spcPct val="100000"/>
              </a:lnSpc>
              <a:spcBef>
                <a:spcPts val="40"/>
              </a:spcBef>
            </a:pPr>
            <a:endParaRPr sz="14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Re-emphasize project </a:t>
            </a:r>
            <a:r>
              <a:rPr sz="1200" dirty="0">
                <a:latin typeface="Calibri"/>
                <a:cs typeface="Calibri"/>
              </a:rPr>
              <a:t>purpose and </a:t>
            </a:r>
            <a:r>
              <a:rPr sz="1200" spc="-5" dirty="0">
                <a:latin typeface="Calibri"/>
                <a:cs typeface="Calibri"/>
              </a:rPr>
              <a:t>team</a:t>
            </a:r>
            <a:r>
              <a:rPr sz="1200" spc="-120" dirty="0">
                <a:latin typeface="Calibri"/>
                <a:cs typeface="Calibri"/>
              </a:rPr>
              <a:t> </a:t>
            </a:r>
            <a:r>
              <a:rPr sz="1200" spc="-5" dirty="0">
                <a:latin typeface="Calibri"/>
                <a:cs typeface="Calibri"/>
              </a:rPr>
              <a:t>goal</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Train/mentor </a:t>
            </a:r>
            <a:r>
              <a:rPr sz="1200" dirty="0">
                <a:latin typeface="Calibri"/>
                <a:cs typeface="Calibri"/>
              </a:rPr>
              <a:t>on </a:t>
            </a:r>
            <a:r>
              <a:rPr sz="1200" spc="-5" dirty="0">
                <a:latin typeface="Calibri"/>
                <a:cs typeface="Calibri"/>
              </a:rPr>
              <a:t>task-related</a:t>
            </a:r>
            <a:r>
              <a:rPr sz="1200" spc="-114" dirty="0">
                <a:latin typeface="Calibri"/>
                <a:cs typeface="Calibri"/>
              </a:rPr>
              <a:t> </a:t>
            </a:r>
            <a:r>
              <a:rPr sz="1200" spc="-5" dirty="0">
                <a:latin typeface="Calibri"/>
                <a:cs typeface="Calibri"/>
              </a:rPr>
              <a:t>skills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Coach </a:t>
            </a:r>
            <a:r>
              <a:rPr sz="1200" dirty="0">
                <a:latin typeface="Calibri"/>
                <a:cs typeface="Calibri"/>
              </a:rPr>
              <a:t>on </a:t>
            </a:r>
            <a:r>
              <a:rPr sz="1200" spc="-5" dirty="0">
                <a:latin typeface="Calibri"/>
                <a:cs typeface="Calibri"/>
              </a:rPr>
              <a:t>soft</a:t>
            </a:r>
            <a:r>
              <a:rPr sz="1200" spc="-85" dirty="0">
                <a:latin typeface="Calibri"/>
                <a:cs typeface="Calibri"/>
              </a:rPr>
              <a:t> </a:t>
            </a:r>
            <a:r>
              <a:rPr sz="1200" spc="-5" dirty="0">
                <a:latin typeface="Calibri"/>
                <a:cs typeface="Calibri"/>
              </a:rPr>
              <a:t>skills</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Collaboration</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Conflict</a:t>
            </a:r>
            <a:r>
              <a:rPr sz="1000" spc="-35" dirty="0">
                <a:latin typeface="Calibri"/>
                <a:cs typeface="Calibri"/>
              </a:rPr>
              <a:t> </a:t>
            </a:r>
            <a:r>
              <a:rPr sz="1000" spc="-10" dirty="0">
                <a:latin typeface="Calibri"/>
                <a:cs typeface="Calibri"/>
              </a:rPr>
              <a:t>management</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10" dirty="0">
                <a:latin typeface="Calibri"/>
                <a:cs typeface="Calibri"/>
              </a:rPr>
              <a:t>Refine </a:t>
            </a:r>
            <a:r>
              <a:rPr sz="1200" spc="-5" dirty="0">
                <a:latin typeface="Calibri"/>
                <a:cs typeface="Calibri"/>
              </a:rPr>
              <a:t>roles </a:t>
            </a:r>
            <a:r>
              <a:rPr sz="1200" dirty="0">
                <a:latin typeface="Calibri"/>
                <a:cs typeface="Calibri"/>
              </a:rPr>
              <a:t>and </a:t>
            </a:r>
            <a:r>
              <a:rPr sz="1200" spc="-5" dirty="0">
                <a:latin typeface="Calibri"/>
                <a:cs typeface="Calibri"/>
              </a:rPr>
              <a:t>responsibilities, </a:t>
            </a:r>
            <a:r>
              <a:rPr sz="1200" dirty="0">
                <a:latin typeface="Calibri"/>
                <a:cs typeface="Calibri"/>
              </a:rPr>
              <a:t>if</a:t>
            </a:r>
            <a:r>
              <a:rPr sz="1200" spc="-55" dirty="0">
                <a:latin typeface="Calibri"/>
                <a:cs typeface="Calibri"/>
              </a:rPr>
              <a:t> </a:t>
            </a:r>
            <a:r>
              <a:rPr sz="1200" dirty="0">
                <a:latin typeface="Calibri"/>
                <a:cs typeface="Calibri"/>
              </a:rPr>
              <a:t>needed</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Break larger goals down into </a:t>
            </a:r>
            <a:r>
              <a:rPr sz="1200" spc="-20" dirty="0">
                <a:latin typeface="Calibri"/>
                <a:cs typeface="Calibri"/>
              </a:rPr>
              <a:t>smaller, </a:t>
            </a:r>
            <a:r>
              <a:rPr sz="1200" spc="-5" dirty="0">
                <a:latin typeface="Calibri"/>
                <a:cs typeface="Calibri"/>
              </a:rPr>
              <a:t>achievable</a:t>
            </a:r>
            <a:r>
              <a:rPr sz="1200" spc="-35" dirty="0">
                <a:latin typeface="Calibri"/>
                <a:cs typeface="Calibri"/>
              </a:rPr>
              <a:t> </a:t>
            </a:r>
            <a:r>
              <a:rPr sz="1200" spc="-5" dirty="0">
                <a:latin typeface="Calibri"/>
                <a:cs typeface="Calibri"/>
              </a:rPr>
              <a:t>steps</a:t>
            </a:r>
            <a:endParaRPr sz="12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19"/>
            <a:ext cx="157607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a:t>
            </a:r>
            <a:r>
              <a:rPr sz="1500" b="1" spc="-55" dirty="0">
                <a:latin typeface="Calibri"/>
                <a:cs typeface="Calibri"/>
              </a:rPr>
              <a:t> </a:t>
            </a:r>
            <a:r>
              <a:rPr sz="1500" b="1" spc="-5" dirty="0">
                <a:latin typeface="Calibri"/>
                <a:cs typeface="Calibri"/>
              </a:rPr>
              <a:t>Definition</a:t>
            </a:r>
            <a:endParaRPr sz="1500">
              <a:latin typeface="Calibri"/>
              <a:cs typeface="Calibri"/>
            </a:endParaRPr>
          </a:p>
        </p:txBody>
      </p:sp>
      <p:sp>
        <p:nvSpPr>
          <p:cNvPr id="59" name="object 59"/>
          <p:cNvSpPr/>
          <p:nvPr/>
        </p:nvSpPr>
        <p:spPr>
          <a:xfrm>
            <a:off x="1917192" y="1487425"/>
            <a:ext cx="3092196" cy="1193293"/>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2048257" y="1650495"/>
            <a:ext cx="2930651" cy="899159"/>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1943102" y="1574038"/>
            <a:ext cx="3041015" cy="1071626"/>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2014475" y="1502665"/>
            <a:ext cx="2969641" cy="285750"/>
          </a:xfrm>
          <a:prstGeom prst="rect">
            <a:avLst/>
          </a:prstGeom>
          <a:blipFill>
            <a:blip r:embed="rId5" cstate="print"/>
            <a:stretch>
              <a:fillRect/>
            </a:stretch>
          </a:blipFill>
        </p:spPr>
        <p:txBody>
          <a:bodyPr wrap="square" lIns="0" tIns="0" rIns="0" bIns="0" rtlCol="0"/>
          <a:lstStyle/>
          <a:p>
            <a:endParaRPr/>
          </a:p>
        </p:txBody>
      </p:sp>
      <p:sp>
        <p:nvSpPr>
          <p:cNvPr id="63" name="object 63"/>
          <p:cNvSpPr/>
          <p:nvPr/>
        </p:nvSpPr>
        <p:spPr>
          <a:xfrm>
            <a:off x="1943102" y="1502664"/>
            <a:ext cx="3041015" cy="1143000"/>
          </a:xfrm>
          <a:custGeom>
            <a:avLst/>
            <a:gdLst/>
            <a:ahLst/>
            <a:cxnLst/>
            <a:rect l="l" t="t" r="r" b="b"/>
            <a:pathLst>
              <a:path w="3041015" h="1143000">
                <a:moveTo>
                  <a:pt x="0" y="214249"/>
                </a:moveTo>
                <a:lnTo>
                  <a:pt x="5615" y="186487"/>
                </a:lnTo>
                <a:lnTo>
                  <a:pt x="20923" y="163798"/>
                </a:lnTo>
                <a:lnTo>
                  <a:pt x="43612" y="148490"/>
                </a:lnTo>
                <a:lnTo>
                  <a:pt x="71374" y="142875"/>
                </a:lnTo>
                <a:lnTo>
                  <a:pt x="2898140" y="142875"/>
                </a:lnTo>
                <a:lnTo>
                  <a:pt x="2898140" y="71374"/>
                </a:lnTo>
                <a:lnTo>
                  <a:pt x="2903757" y="43612"/>
                </a:lnTo>
                <a:lnTo>
                  <a:pt x="2919079" y="20923"/>
                </a:lnTo>
                <a:lnTo>
                  <a:pt x="2941806" y="5615"/>
                </a:lnTo>
                <a:lnTo>
                  <a:pt x="2969641" y="0"/>
                </a:lnTo>
                <a:lnTo>
                  <a:pt x="2997455" y="5615"/>
                </a:lnTo>
                <a:lnTo>
                  <a:pt x="3020139" y="20923"/>
                </a:lnTo>
                <a:lnTo>
                  <a:pt x="3035417" y="43612"/>
                </a:lnTo>
                <a:lnTo>
                  <a:pt x="3041015" y="71374"/>
                </a:lnTo>
                <a:lnTo>
                  <a:pt x="3041015" y="928624"/>
                </a:lnTo>
                <a:lnTo>
                  <a:pt x="3035417" y="956458"/>
                </a:lnTo>
                <a:lnTo>
                  <a:pt x="3020139" y="979185"/>
                </a:lnTo>
                <a:lnTo>
                  <a:pt x="2997455" y="994507"/>
                </a:lnTo>
                <a:lnTo>
                  <a:pt x="2969641" y="1000125"/>
                </a:lnTo>
                <a:lnTo>
                  <a:pt x="142875" y="1000125"/>
                </a:lnTo>
                <a:lnTo>
                  <a:pt x="142875" y="1071499"/>
                </a:lnTo>
                <a:lnTo>
                  <a:pt x="137257" y="1099333"/>
                </a:lnTo>
                <a:lnTo>
                  <a:pt x="121935" y="1122060"/>
                </a:lnTo>
                <a:lnTo>
                  <a:pt x="99208" y="1137382"/>
                </a:lnTo>
                <a:lnTo>
                  <a:pt x="71374" y="1143000"/>
                </a:lnTo>
                <a:lnTo>
                  <a:pt x="43612" y="1137382"/>
                </a:lnTo>
                <a:lnTo>
                  <a:pt x="20923" y="1122060"/>
                </a:lnTo>
                <a:lnTo>
                  <a:pt x="5615" y="1099333"/>
                </a:lnTo>
                <a:lnTo>
                  <a:pt x="0" y="1071499"/>
                </a:lnTo>
                <a:lnTo>
                  <a:pt x="0" y="214249"/>
                </a:lnTo>
                <a:close/>
              </a:path>
            </a:pathLst>
          </a:custGeom>
          <a:ln w="4762">
            <a:solidFill>
              <a:srgbClr val="5C71B1"/>
            </a:solidFill>
          </a:ln>
        </p:spPr>
        <p:txBody>
          <a:bodyPr wrap="square" lIns="0" tIns="0" rIns="0" bIns="0" rtlCol="0"/>
          <a:lstStyle/>
          <a:p>
            <a:endParaRPr/>
          </a:p>
        </p:txBody>
      </p:sp>
      <p:sp>
        <p:nvSpPr>
          <p:cNvPr id="64" name="object 64"/>
          <p:cNvSpPr/>
          <p:nvPr/>
        </p:nvSpPr>
        <p:spPr>
          <a:xfrm>
            <a:off x="4841240" y="1574040"/>
            <a:ext cx="142875" cy="71754"/>
          </a:xfrm>
          <a:custGeom>
            <a:avLst/>
            <a:gdLst/>
            <a:ahLst/>
            <a:cxnLst/>
            <a:rect l="l" t="t" r="r" b="b"/>
            <a:pathLst>
              <a:path w="142875" h="71755">
                <a:moveTo>
                  <a:pt x="0" y="71500"/>
                </a:moveTo>
                <a:lnTo>
                  <a:pt x="71500" y="71500"/>
                </a:lnTo>
                <a:lnTo>
                  <a:pt x="99315" y="65883"/>
                </a:lnTo>
                <a:lnTo>
                  <a:pt x="121999" y="50561"/>
                </a:lnTo>
                <a:lnTo>
                  <a:pt x="137277" y="27834"/>
                </a:lnTo>
                <a:lnTo>
                  <a:pt x="142875" y="0"/>
                </a:lnTo>
              </a:path>
            </a:pathLst>
          </a:custGeom>
          <a:ln w="4762">
            <a:solidFill>
              <a:srgbClr val="5C71B1"/>
            </a:solidFill>
          </a:ln>
        </p:spPr>
        <p:txBody>
          <a:bodyPr wrap="square" lIns="0" tIns="0" rIns="0" bIns="0" rtlCol="0"/>
          <a:lstStyle/>
          <a:p>
            <a:endParaRPr/>
          </a:p>
        </p:txBody>
      </p:sp>
      <p:sp>
        <p:nvSpPr>
          <p:cNvPr id="65" name="object 65"/>
          <p:cNvSpPr/>
          <p:nvPr/>
        </p:nvSpPr>
        <p:spPr>
          <a:xfrm>
            <a:off x="4841242" y="1574040"/>
            <a:ext cx="71755" cy="71754"/>
          </a:xfrm>
          <a:custGeom>
            <a:avLst/>
            <a:gdLst/>
            <a:ahLst/>
            <a:cxnLst/>
            <a:rect l="l" t="t" r="r" b="b"/>
            <a:pathLst>
              <a:path w="71754" h="71755">
                <a:moveTo>
                  <a:pt x="71500" y="71500"/>
                </a:moveTo>
                <a:lnTo>
                  <a:pt x="71500" y="0"/>
                </a:lnTo>
                <a:lnTo>
                  <a:pt x="68693" y="13954"/>
                </a:lnTo>
                <a:lnTo>
                  <a:pt x="61039" y="25336"/>
                </a:lnTo>
                <a:lnTo>
                  <a:pt x="49694" y="33004"/>
                </a:lnTo>
                <a:lnTo>
                  <a:pt x="35813" y="35813"/>
                </a:lnTo>
                <a:lnTo>
                  <a:pt x="21859" y="33004"/>
                </a:lnTo>
                <a:lnTo>
                  <a:pt x="10477" y="25336"/>
                </a:lnTo>
                <a:lnTo>
                  <a:pt x="2809" y="13954"/>
                </a:lnTo>
                <a:lnTo>
                  <a:pt x="0" y="0"/>
                </a:lnTo>
              </a:path>
            </a:pathLst>
          </a:custGeom>
          <a:ln w="4762">
            <a:solidFill>
              <a:srgbClr val="5C71B1"/>
            </a:solidFill>
          </a:ln>
        </p:spPr>
        <p:txBody>
          <a:bodyPr wrap="square" lIns="0" tIns="0" rIns="0" bIns="0" rtlCol="0"/>
          <a:lstStyle/>
          <a:p>
            <a:endParaRPr/>
          </a:p>
        </p:txBody>
      </p:sp>
      <p:sp>
        <p:nvSpPr>
          <p:cNvPr id="66" name="object 66"/>
          <p:cNvSpPr/>
          <p:nvPr/>
        </p:nvSpPr>
        <p:spPr>
          <a:xfrm>
            <a:off x="1943102" y="1681226"/>
            <a:ext cx="142875" cy="107314"/>
          </a:xfrm>
          <a:custGeom>
            <a:avLst/>
            <a:gdLst/>
            <a:ahLst/>
            <a:cxnLst/>
            <a:rect l="l" t="t" r="r" b="b"/>
            <a:pathLst>
              <a:path w="142875" h="107314">
                <a:moveTo>
                  <a:pt x="71374" y="107188"/>
                </a:moveTo>
                <a:lnTo>
                  <a:pt x="71374" y="35687"/>
                </a:lnTo>
                <a:lnTo>
                  <a:pt x="93233" y="2807"/>
                </a:lnTo>
                <a:lnTo>
                  <a:pt x="107187" y="0"/>
                </a:lnTo>
                <a:lnTo>
                  <a:pt x="121068" y="2807"/>
                </a:lnTo>
                <a:lnTo>
                  <a:pt x="132413" y="10461"/>
                </a:lnTo>
                <a:lnTo>
                  <a:pt x="140067" y="21806"/>
                </a:lnTo>
                <a:lnTo>
                  <a:pt x="142875" y="35687"/>
                </a:lnTo>
                <a:lnTo>
                  <a:pt x="137259" y="63521"/>
                </a:lnTo>
                <a:lnTo>
                  <a:pt x="121951" y="86248"/>
                </a:lnTo>
                <a:lnTo>
                  <a:pt x="99262" y="101570"/>
                </a:lnTo>
                <a:lnTo>
                  <a:pt x="71500" y="107188"/>
                </a:lnTo>
                <a:lnTo>
                  <a:pt x="43666" y="101570"/>
                </a:lnTo>
                <a:lnTo>
                  <a:pt x="20939" y="86248"/>
                </a:lnTo>
                <a:lnTo>
                  <a:pt x="5617" y="63521"/>
                </a:lnTo>
                <a:lnTo>
                  <a:pt x="0" y="35687"/>
                </a:lnTo>
              </a:path>
            </a:pathLst>
          </a:custGeom>
          <a:ln w="4762">
            <a:solidFill>
              <a:srgbClr val="5C71B1"/>
            </a:solidFill>
          </a:ln>
        </p:spPr>
        <p:txBody>
          <a:bodyPr wrap="square" lIns="0" tIns="0" rIns="0" bIns="0" rtlCol="0"/>
          <a:lstStyle/>
          <a:p>
            <a:endParaRPr/>
          </a:p>
        </p:txBody>
      </p:sp>
      <p:sp>
        <p:nvSpPr>
          <p:cNvPr id="67" name="object 67"/>
          <p:cNvSpPr/>
          <p:nvPr/>
        </p:nvSpPr>
        <p:spPr>
          <a:xfrm>
            <a:off x="2085975" y="1716914"/>
            <a:ext cx="0" cy="786130"/>
          </a:xfrm>
          <a:custGeom>
            <a:avLst/>
            <a:gdLst/>
            <a:ahLst/>
            <a:cxnLst/>
            <a:rect l="l" t="t" r="r" b="b"/>
            <a:pathLst>
              <a:path h="786130">
                <a:moveTo>
                  <a:pt x="0" y="0"/>
                </a:moveTo>
                <a:lnTo>
                  <a:pt x="0" y="785876"/>
                </a:lnTo>
              </a:path>
            </a:pathLst>
          </a:custGeom>
          <a:ln w="4762">
            <a:solidFill>
              <a:srgbClr val="5C71B1"/>
            </a:solidFill>
          </a:ln>
        </p:spPr>
        <p:txBody>
          <a:bodyPr wrap="square" lIns="0" tIns="0" rIns="0" bIns="0" rtlCol="0"/>
          <a:lstStyle/>
          <a:p>
            <a:endParaRPr/>
          </a:p>
        </p:txBody>
      </p:sp>
      <p:sp>
        <p:nvSpPr>
          <p:cNvPr id="68" name="object 68"/>
          <p:cNvSpPr txBox="1"/>
          <p:nvPr/>
        </p:nvSpPr>
        <p:spPr>
          <a:xfrm>
            <a:off x="2134870" y="1692911"/>
            <a:ext cx="2727960" cy="766877"/>
          </a:xfrm>
          <a:prstGeom prst="rect">
            <a:avLst/>
          </a:prstGeom>
        </p:spPr>
        <p:txBody>
          <a:bodyPr vert="horz" wrap="square" lIns="0" tIns="0" rIns="0" bIns="0" rtlCol="0">
            <a:spAutoFit/>
          </a:bodyPr>
          <a:lstStyle/>
          <a:p>
            <a:pPr marL="12065" marR="5080" indent="3175" algn="ctr">
              <a:lnSpc>
                <a:spcPct val="100000"/>
              </a:lnSpc>
            </a:pPr>
            <a:r>
              <a:rPr sz="1000" spc="-5" dirty="0">
                <a:latin typeface="Calibri"/>
                <a:cs typeface="Calibri"/>
              </a:rPr>
              <a:t>Coaching is partnering with clients in a thought-  </a:t>
            </a:r>
            <a:r>
              <a:rPr sz="1000" spc="-10" dirty="0">
                <a:latin typeface="Calibri"/>
                <a:cs typeface="Calibri"/>
              </a:rPr>
              <a:t>provoking </a:t>
            </a:r>
            <a:r>
              <a:rPr sz="1000" spc="-5" dirty="0">
                <a:latin typeface="Calibri"/>
                <a:cs typeface="Calibri"/>
              </a:rPr>
              <a:t>and </a:t>
            </a:r>
            <a:r>
              <a:rPr sz="1000" spc="-10" dirty="0">
                <a:latin typeface="Calibri"/>
                <a:cs typeface="Calibri"/>
              </a:rPr>
              <a:t>creative process </a:t>
            </a:r>
            <a:r>
              <a:rPr sz="1000" spc="-5" dirty="0">
                <a:latin typeface="Calibri"/>
                <a:cs typeface="Calibri"/>
              </a:rPr>
              <a:t>that inspires them </a:t>
            </a:r>
            <a:r>
              <a:rPr sz="1000" spc="-10" dirty="0">
                <a:latin typeface="Calibri"/>
                <a:cs typeface="Calibri"/>
              </a:rPr>
              <a:t>to  maximize </a:t>
            </a:r>
            <a:r>
              <a:rPr sz="1000" spc="-5" dirty="0">
                <a:latin typeface="Calibri"/>
                <a:cs typeface="Calibri"/>
              </a:rPr>
              <a:t>their personal and </a:t>
            </a:r>
            <a:r>
              <a:rPr sz="1000" spc="-10" dirty="0">
                <a:latin typeface="Calibri"/>
                <a:cs typeface="Calibri"/>
              </a:rPr>
              <a:t>professional</a:t>
            </a:r>
            <a:r>
              <a:rPr sz="1000" spc="95" dirty="0">
                <a:latin typeface="Calibri"/>
                <a:cs typeface="Calibri"/>
              </a:rPr>
              <a:t> </a:t>
            </a:r>
            <a:r>
              <a:rPr sz="1000" spc="-5" dirty="0">
                <a:latin typeface="Calibri"/>
                <a:cs typeface="Calibri"/>
              </a:rPr>
              <a:t>potential.</a:t>
            </a:r>
            <a:endParaRPr sz="1000">
              <a:latin typeface="Calibri"/>
              <a:cs typeface="Calibri"/>
            </a:endParaRPr>
          </a:p>
          <a:p>
            <a:pPr>
              <a:lnSpc>
                <a:spcPct val="100000"/>
              </a:lnSpc>
              <a:spcBef>
                <a:spcPts val="50"/>
              </a:spcBef>
            </a:pPr>
            <a:endParaRPr sz="1000">
              <a:latin typeface="Times New Roman"/>
              <a:cs typeface="Times New Roman"/>
            </a:endParaRPr>
          </a:p>
          <a:p>
            <a:pPr algn="ctr">
              <a:lnSpc>
                <a:spcPct val="100000"/>
              </a:lnSpc>
              <a:spcBef>
                <a:spcPts val="5"/>
              </a:spcBef>
            </a:pPr>
            <a:r>
              <a:rPr sz="900" i="1" spc="-5" dirty="0">
                <a:latin typeface="Calibri"/>
                <a:cs typeface="Calibri"/>
              </a:rPr>
              <a:t>Source </a:t>
            </a:r>
            <a:r>
              <a:rPr sz="900" i="1" dirty="0">
                <a:latin typeface="Calibri"/>
                <a:cs typeface="Calibri"/>
              </a:rPr>
              <a:t>:</a:t>
            </a:r>
            <a:r>
              <a:rPr sz="900" i="1" spc="-45" dirty="0">
                <a:latin typeface="Calibri"/>
                <a:cs typeface="Calibri"/>
              </a:rPr>
              <a:t> </a:t>
            </a:r>
            <a:r>
              <a:rPr sz="900" i="1" spc="-5" dirty="0">
                <a:latin typeface="Calibri"/>
                <a:cs typeface="Calibri"/>
              </a:rPr>
              <a:t>coachfederation.org</a:t>
            </a:r>
            <a:endParaRPr sz="900">
              <a:latin typeface="Calibri"/>
              <a:cs typeface="Calibri"/>
            </a:endParaRPr>
          </a:p>
        </p:txBody>
      </p:sp>
      <p:sp>
        <p:nvSpPr>
          <p:cNvPr id="69" name="object 69"/>
          <p:cNvSpPr/>
          <p:nvPr/>
        </p:nvSpPr>
        <p:spPr>
          <a:xfrm>
            <a:off x="1917192" y="2630424"/>
            <a:ext cx="3092196" cy="1345692"/>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2075688" y="2869693"/>
            <a:ext cx="2884932" cy="899160"/>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1943102" y="2726565"/>
            <a:ext cx="3041015" cy="1214501"/>
          </a:xfrm>
          <a:prstGeom prst="rect">
            <a:avLst/>
          </a:prstGeom>
          <a:blipFill>
            <a:blip r:embed="rId8" cstate="print"/>
            <a:stretch>
              <a:fillRect/>
            </a:stretch>
          </a:blipFill>
        </p:spPr>
        <p:txBody>
          <a:bodyPr wrap="square" lIns="0" tIns="0" rIns="0" bIns="0" rtlCol="0"/>
          <a:lstStyle/>
          <a:p>
            <a:endParaRPr/>
          </a:p>
        </p:txBody>
      </p:sp>
      <p:sp>
        <p:nvSpPr>
          <p:cNvPr id="72" name="object 72"/>
          <p:cNvSpPr/>
          <p:nvPr/>
        </p:nvSpPr>
        <p:spPr>
          <a:xfrm>
            <a:off x="2023998" y="2645664"/>
            <a:ext cx="2960116" cy="323851"/>
          </a:xfrm>
          <a:prstGeom prst="rect">
            <a:avLst/>
          </a:prstGeom>
          <a:blipFill>
            <a:blip r:embed="rId9" cstate="print"/>
            <a:stretch>
              <a:fillRect/>
            </a:stretch>
          </a:blipFill>
        </p:spPr>
        <p:txBody>
          <a:bodyPr wrap="square" lIns="0" tIns="0" rIns="0" bIns="0" rtlCol="0"/>
          <a:lstStyle/>
          <a:p>
            <a:endParaRPr/>
          </a:p>
        </p:txBody>
      </p:sp>
      <p:sp>
        <p:nvSpPr>
          <p:cNvPr id="73" name="object 73"/>
          <p:cNvSpPr/>
          <p:nvPr/>
        </p:nvSpPr>
        <p:spPr>
          <a:xfrm>
            <a:off x="1943102" y="2645664"/>
            <a:ext cx="3041015" cy="1295400"/>
          </a:xfrm>
          <a:custGeom>
            <a:avLst/>
            <a:gdLst/>
            <a:ahLst/>
            <a:cxnLst/>
            <a:rect l="l" t="t" r="r" b="b"/>
            <a:pathLst>
              <a:path w="3041015" h="1295400">
                <a:moveTo>
                  <a:pt x="0" y="242824"/>
                </a:moveTo>
                <a:lnTo>
                  <a:pt x="6353" y="211324"/>
                </a:lnTo>
                <a:lnTo>
                  <a:pt x="23685" y="185610"/>
                </a:lnTo>
                <a:lnTo>
                  <a:pt x="49399" y="168278"/>
                </a:lnTo>
                <a:lnTo>
                  <a:pt x="80899" y="161925"/>
                </a:lnTo>
                <a:lnTo>
                  <a:pt x="2879090" y="161925"/>
                </a:lnTo>
                <a:lnTo>
                  <a:pt x="2879090" y="80899"/>
                </a:lnTo>
                <a:lnTo>
                  <a:pt x="2885463" y="49399"/>
                </a:lnTo>
                <a:lnTo>
                  <a:pt x="2902839" y="23685"/>
                </a:lnTo>
                <a:lnTo>
                  <a:pt x="2928596" y="6353"/>
                </a:lnTo>
                <a:lnTo>
                  <a:pt x="2960116" y="0"/>
                </a:lnTo>
                <a:lnTo>
                  <a:pt x="2991615" y="6353"/>
                </a:lnTo>
                <a:lnTo>
                  <a:pt x="3017329" y="23685"/>
                </a:lnTo>
                <a:lnTo>
                  <a:pt x="3034661" y="49399"/>
                </a:lnTo>
                <a:lnTo>
                  <a:pt x="3041015" y="80899"/>
                </a:lnTo>
                <a:lnTo>
                  <a:pt x="3041015" y="1052449"/>
                </a:lnTo>
                <a:lnTo>
                  <a:pt x="3034661" y="1084022"/>
                </a:lnTo>
                <a:lnTo>
                  <a:pt x="3017329" y="1109773"/>
                </a:lnTo>
                <a:lnTo>
                  <a:pt x="2991615" y="1127119"/>
                </a:lnTo>
                <a:lnTo>
                  <a:pt x="2960116" y="1133475"/>
                </a:lnTo>
                <a:lnTo>
                  <a:pt x="161925" y="1133475"/>
                </a:lnTo>
                <a:lnTo>
                  <a:pt x="161925" y="1214374"/>
                </a:lnTo>
                <a:lnTo>
                  <a:pt x="155569" y="1245947"/>
                </a:lnTo>
                <a:lnTo>
                  <a:pt x="138223" y="1271698"/>
                </a:lnTo>
                <a:lnTo>
                  <a:pt x="112472" y="1289044"/>
                </a:lnTo>
                <a:lnTo>
                  <a:pt x="80899" y="1295400"/>
                </a:lnTo>
                <a:lnTo>
                  <a:pt x="49399" y="1289044"/>
                </a:lnTo>
                <a:lnTo>
                  <a:pt x="23685" y="1271698"/>
                </a:lnTo>
                <a:lnTo>
                  <a:pt x="6353" y="1245947"/>
                </a:lnTo>
                <a:lnTo>
                  <a:pt x="0" y="1214374"/>
                </a:lnTo>
                <a:lnTo>
                  <a:pt x="0" y="242824"/>
                </a:lnTo>
                <a:close/>
              </a:path>
            </a:pathLst>
          </a:custGeom>
          <a:ln w="4762">
            <a:solidFill>
              <a:srgbClr val="5C71B1"/>
            </a:solidFill>
          </a:ln>
        </p:spPr>
        <p:txBody>
          <a:bodyPr wrap="square" lIns="0" tIns="0" rIns="0" bIns="0" rtlCol="0"/>
          <a:lstStyle/>
          <a:p>
            <a:endParaRPr/>
          </a:p>
        </p:txBody>
      </p:sp>
      <p:sp>
        <p:nvSpPr>
          <p:cNvPr id="74" name="object 74"/>
          <p:cNvSpPr/>
          <p:nvPr/>
        </p:nvSpPr>
        <p:spPr>
          <a:xfrm>
            <a:off x="4822190" y="2726562"/>
            <a:ext cx="161925" cy="81281"/>
          </a:xfrm>
          <a:custGeom>
            <a:avLst/>
            <a:gdLst/>
            <a:ahLst/>
            <a:cxnLst/>
            <a:rect l="l" t="t" r="r" b="b"/>
            <a:pathLst>
              <a:path w="161925" h="81280">
                <a:moveTo>
                  <a:pt x="0" y="81025"/>
                </a:moveTo>
                <a:lnTo>
                  <a:pt x="81025" y="81025"/>
                </a:lnTo>
                <a:lnTo>
                  <a:pt x="112525" y="74670"/>
                </a:lnTo>
                <a:lnTo>
                  <a:pt x="138239" y="57324"/>
                </a:lnTo>
                <a:lnTo>
                  <a:pt x="155571" y="31573"/>
                </a:lnTo>
                <a:lnTo>
                  <a:pt x="161925" y="0"/>
                </a:lnTo>
              </a:path>
            </a:pathLst>
          </a:custGeom>
          <a:ln w="4762">
            <a:solidFill>
              <a:srgbClr val="5C71B1"/>
            </a:solidFill>
          </a:ln>
        </p:spPr>
        <p:txBody>
          <a:bodyPr wrap="square" lIns="0" tIns="0" rIns="0" bIns="0" rtlCol="0"/>
          <a:lstStyle/>
          <a:p>
            <a:endParaRPr/>
          </a:p>
        </p:txBody>
      </p:sp>
      <p:sp>
        <p:nvSpPr>
          <p:cNvPr id="75" name="object 75"/>
          <p:cNvSpPr/>
          <p:nvPr/>
        </p:nvSpPr>
        <p:spPr>
          <a:xfrm>
            <a:off x="4822191" y="2726562"/>
            <a:ext cx="81280" cy="81281"/>
          </a:xfrm>
          <a:custGeom>
            <a:avLst/>
            <a:gdLst/>
            <a:ahLst/>
            <a:cxnLst/>
            <a:rect l="l" t="t" r="r" b="b"/>
            <a:pathLst>
              <a:path w="81279" h="81280">
                <a:moveTo>
                  <a:pt x="81025" y="81025"/>
                </a:moveTo>
                <a:lnTo>
                  <a:pt x="81025" y="0"/>
                </a:lnTo>
                <a:lnTo>
                  <a:pt x="77839" y="15813"/>
                </a:lnTo>
                <a:lnTo>
                  <a:pt x="69151" y="28686"/>
                </a:lnTo>
                <a:lnTo>
                  <a:pt x="56272" y="37343"/>
                </a:lnTo>
                <a:lnTo>
                  <a:pt x="40512" y="40512"/>
                </a:lnTo>
                <a:lnTo>
                  <a:pt x="24753" y="37343"/>
                </a:lnTo>
                <a:lnTo>
                  <a:pt x="11874" y="28686"/>
                </a:lnTo>
                <a:lnTo>
                  <a:pt x="3186" y="15813"/>
                </a:lnTo>
                <a:lnTo>
                  <a:pt x="0" y="0"/>
                </a:lnTo>
              </a:path>
            </a:pathLst>
          </a:custGeom>
          <a:ln w="4762">
            <a:solidFill>
              <a:srgbClr val="5C71B1"/>
            </a:solidFill>
          </a:ln>
        </p:spPr>
        <p:txBody>
          <a:bodyPr wrap="square" lIns="0" tIns="0" rIns="0" bIns="0" rtlCol="0"/>
          <a:lstStyle/>
          <a:p>
            <a:endParaRPr/>
          </a:p>
        </p:txBody>
      </p:sp>
      <p:sp>
        <p:nvSpPr>
          <p:cNvPr id="76" name="object 76"/>
          <p:cNvSpPr/>
          <p:nvPr/>
        </p:nvSpPr>
        <p:spPr>
          <a:xfrm>
            <a:off x="1943102" y="2848102"/>
            <a:ext cx="161925" cy="121920"/>
          </a:xfrm>
          <a:custGeom>
            <a:avLst/>
            <a:gdLst/>
            <a:ahLst/>
            <a:cxnLst/>
            <a:rect l="l" t="t" r="r" b="b"/>
            <a:pathLst>
              <a:path w="161925" h="121919">
                <a:moveTo>
                  <a:pt x="80899" y="121412"/>
                </a:moveTo>
                <a:lnTo>
                  <a:pt x="80899" y="40386"/>
                </a:lnTo>
                <a:lnTo>
                  <a:pt x="105652" y="3167"/>
                </a:lnTo>
                <a:lnTo>
                  <a:pt x="121412" y="0"/>
                </a:lnTo>
                <a:lnTo>
                  <a:pt x="137171" y="3167"/>
                </a:lnTo>
                <a:lnTo>
                  <a:pt x="150050" y="11811"/>
                </a:lnTo>
                <a:lnTo>
                  <a:pt x="158738" y="24645"/>
                </a:lnTo>
                <a:lnTo>
                  <a:pt x="161925" y="40386"/>
                </a:lnTo>
                <a:lnTo>
                  <a:pt x="155571" y="71959"/>
                </a:lnTo>
                <a:lnTo>
                  <a:pt x="138239" y="97710"/>
                </a:lnTo>
                <a:lnTo>
                  <a:pt x="112525" y="115056"/>
                </a:lnTo>
                <a:lnTo>
                  <a:pt x="81025" y="121412"/>
                </a:lnTo>
                <a:lnTo>
                  <a:pt x="49452" y="115056"/>
                </a:lnTo>
                <a:lnTo>
                  <a:pt x="23701" y="97710"/>
                </a:lnTo>
                <a:lnTo>
                  <a:pt x="6355" y="71959"/>
                </a:lnTo>
                <a:lnTo>
                  <a:pt x="0" y="40386"/>
                </a:lnTo>
              </a:path>
            </a:pathLst>
          </a:custGeom>
          <a:ln w="4762">
            <a:solidFill>
              <a:srgbClr val="5C71B1"/>
            </a:solidFill>
          </a:ln>
        </p:spPr>
        <p:txBody>
          <a:bodyPr wrap="square" lIns="0" tIns="0" rIns="0" bIns="0" rtlCol="0"/>
          <a:lstStyle/>
          <a:p>
            <a:endParaRPr/>
          </a:p>
        </p:txBody>
      </p:sp>
      <p:sp>
        <p:nvSpPr>
          <p:cNvPr id="77" name="object 77"/>
          <p:cNvSpPr/>
          <p:nvPr/>
        </p:nvSpPr>
        <p:spPr>
          <a:xfrm>
            <a:off x="2105025" y="2888490"/>
            <a:ext cx="0" cy="890905"/>
          </a:xfrm>
          <a:custGeom>
            <a:avLst/>
            <a:gdLst/>
            <a:ahLst/>
            <a:cxnLst/>
            <a:rect l="l" t="t" r="r" b="b"/>
            <a:pathLst>
              <a:path h="890904">
                <a:moveTo>
                  <a:pt x="0" y="0"/>
                </a:moveTo>
                <a:lnTo>
                  <a:pt x="0" y="890651"/>
                </a:lnTo>
              </a:path>
            </a:pathLst>
          </a:custGeom>
          <a:ln w="4762">
            <a:solidFill>
              <a:srgbClr val="5C71B1"/>
            </a:solidFill>
          </a:ln>
        </p:spPr>
        <p:txBody>
          <a:bodyPr wrap="square" lIns="0" tIns="0" rIns="0" bIns="0" rtlCol="0"/>
          <a:lstStyle/>
          <a:p>
            <a:endParaRPr/>
          </a:p>
        </p:txBody>
      </p:sp>
      <p:sp>
        <p:nvSpPr>
          <p:cNvPr id="78" name="object 78"/>
          <p:cNvSpPr txBox="1"/>
          <p:nvPr/>
        </p:nvSpPr>
        <p:spPr>
          <a:xfrm>
            <a:off x="2162938" y="2912493"/>
            <a:ext cx="2680970" cy="766877"/>
          </a:xfrm>
          <a:prstGeom prst="rect">
            <a:avLst/>
          </a:prstGeom>
        </p:spPr>
        <p:txBody>
          <a:bodyPr vert="horz" wrap="square" lIns="0" tIns="0" rIns="0" bIns="0" rtlCol="0">
            <a:spAutoFit/>
          </a:bodyPr>
          <a:lstStyle/>
          <a:p>
            <a:pPr marL="12700" marR="5080" indent="1270" algn="ctr">
              <a:lnSpc>
                <a:spcPct val="100000"/>
              </a:lnSpc>
            </a:pPr>
            <a:r>
              <a:rPr sz="1000" spc="-5" dirty="0">
                <a:latin typeface="Calibri"/>
                <a:cs typeface="Calibri"/>
              </a:rPr>
              <a:t>Coaching is a </a:t>
            </a:r>
            <a:r>
              <a:rPr sz="1000" spc="-10" dirty="0">
                <a:latin typeface="Calibri"/>
                <a:cs typeface="Calibri"/>
              </a:rPr>
              <a:t>form </a:t>
            </a:r>
            <a:r>
              <a:rPr sz="1000" spc="-5" dirty="0">
                <a:latin typeface="Calibri"/>
                <a:cs typeface="Calibri"/>
              </a:rPr>
              <a:t>of </a:t>
            </a:r>
            <a:r>
              <a:rPr sz="1000" spc="-10" dirty="0">
                <a:latin typeface="Calibri"/>
                <a:cs typeface="Calibri"/>
              </a:rPr>
              <a:t>development </a:t>
            </a:r>
            <a:r>
              <a:rPr sz="1000" spc="-5" dirty="0">
                <a:latin typeface="Calibri"/>
                <a:cs typeface="Calibri"/>
              </a:rPr>
              <a:t>in which a  </a:t>
            </a:r>
            <a:r>
              <a:rPr sz="1000" spc="-10" dirty="0">
                <a:latin typeface="Calibri"/>
                <a:cs typeface="Calibri"/>
              </a:rPr>
              <a:t>person </a:t>
            </a:r>
            <a:r>
              <a:rPr sz="1000" spc="-5" dirty="0">
                <a:latin typeface="Calibri"/>
                <a:cs typeface="Calibri"/>
              </a:rPr>
              <a:t>called a coach supports a learner or client in  achieving a specific personal or </a:t>
            </a:r>
            <a:r>
              <a:rPr sz="1000" spc="-10" dirty="0">
                <a:latin typeface="Calibri"/>
                <a:cs typeface="Calibri"/>
              </a:rPr>
              <a:t>professional</a:t>
            </a:r>
            <a:r>
              <a:rPr sz="1000" spc="70" dirty="0">
                <a:latin typeface="Calibri"/>
                <a:cs typeface="Calibri"/>
              </a:rPr>
              <a:t> </a:t>
            </a:r>
            <a:r>
              <a:rPr sz="1000" spc="-5" dirty="0">
                <a:latin typeface="Calibri"/>
                <a:cs typeface="Calibri"/>
              </a:rPr>
              <a:t>goal.</a:t>
            </a:r>
            <a:endParaRPr sz="1000">
              <a:latin typeface="Calibri"/>
              <a:cs typeface="Calibri"/>
            </a:endParaRPr>
          </a:p>
          <a:p>
            <a:pPr>
              <a:lnSpc>
                <a:spcPct val="100000"/>
              </a:lnSpc>
              <a:spcBef>
                <a:spcPts val="50"/>
              </a:spcBef>
            </a:pPr>
            <a:endParaRPr sz="1000">
              <a:latin typeface="Times New Roman"/>
              <a:cs typeface="Times New Roman"/>
            </a:endParaRPr>
          </a:p>
          <a:p>
            <a:pPr marL="1270" algn="ctr">
              <a:lnSpc>
                <a:spcPct val="100000"/>
              </a:lnSpc>
              <a:spcBef>
                <a:spcPts val="5"/>
              </a:spcBef>
            </a:pPr>
            <a:r>
              <a:rPr sz="900" i="1" spc="-5" dirty="0">
                <a:latin typeface="Calibri"/>
                <a:cs typeface="Calibri"/>
              </a:rPr>
              <a:t>Source </a:t>
            </a:r>
            <a:r>
              <a:rPr sz="900" i="1" dirty="0">
                <a:latin typeface="Calibri"/>
                <a:cs typeface="Calibri"/>
              </a:rPr>
              <a:t>:</a:t>
            </a:r>
            <a:r>
              <a:rPr sz="900" i="1" spc="-25" dirty="0">
                <a:latin typeface="Calibri"/>
                <a:cs typeface="Calibri"/>
              </a:rPr>
              <a:t> </a:t>
            </a:r>
            <a:r>
              <a:rPr sz="900" i="1" spc="-5" dirty="0">
                <a:latin typeface="Calibri"/>
                <a:cs typeface="Calibri"/>
              </a:rPr>
              <a:t>https://en.wikipedia.org/wiki/Coaching</a:t>
            </a:r>
            <a:endParaRPr sz="900">
              <a:latin typeface="Calibri"/>
              <a:cs typeface="Calibri"/>
            </a:endParaRPr>
          </a:p>
        </p:txBody>
      </p:sp>
      <p:sp>
        <p:nvSpPr>
          <p:cNvPr id="80" name="object 80"/>
          <p:cNvSpPr/>
          <p:nvPr/>
        </p:nvSpPr>
        <p:spPr>
          <a:xfrm>
            <a:off x="4875657" y="8069581"/>
            <a:ext cx="565150" cy="271273"/>
          </a:xfrm>
          <a:prstGeom prst="rect">
            <a:avLst/>
          </a:prstGeom>
          <a:blipFill>
            <a:blip r:embed="rId10" cstate="print"/>
            <a:stretch>
              <a:fillRect/>
            </a:stretch>
          </a:blipFill>
        </p:spPr>
        <p:txBody>
          <a:bodyPr wrap="square" lIns="0" tIns="0" rIns="0" bIns="0" rtlCol="0"/>
          <a:lstStyle/>
          <a:p>
            <a:endParaRPr/>
          </a:p>
        </p:txBody>
      </p:sp>
      <p:sp>
        <p:nvSpPr>
          <p:cNvPr id="82" name="object 8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83" name="object 8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4" name="object 8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85" name="object 8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86" name="object 8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87" name="object 8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88" name="object 8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89" name="object 8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90" name="object 9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91" name="object 9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92" name="object 9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93" name="object 9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94" name="object 9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95" name="object 9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96" name="object 9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97" name="object 9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98" name="object 9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99" name="object 9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100" name="object 10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101" name="object 10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102" name="object 10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103" name="object 10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104" name="object 10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105" name="object 10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106" name="object 10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107" name="object 10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108" name="object 10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109" name="object 10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10" name="object 11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11" name="object 11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12" name="object 11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13" name="object 11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14" name="object 11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15" name="object 11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16" name="object 11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17" name="object 11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18" name="object 11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19" name="object 11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20" name="object 12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21" name="object 12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22" name="object 12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23" name="object 12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24" name="object 12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25" name="object 12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26" name="object 12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27" name="object 12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28" name="object 12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29" name="object 12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30" name="object 13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31" name="object 13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32" name="object 13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34" name="object 134"/>
          <p:cNvSpPr txBox="1"/>
          <p:nvPr/>
        </p:nvSpPr>
        <p:spPr>
          <a:xfrm>
            <a:off x="1214426" y="4988942"/>
            <a:ext cx="3521075" cy="1782539"/>
          </a:xfrm>
          <a:prstGeom prst="rect">
            <a:avLst/>
          </a:prstGeom>
        </p:spPr>
        <p:txBody>
          <a:bodyPr vert="horz" wrap="square" lIns="0" tIns="0" rIns="0" bIns="0" rtlCol="0">
            <a:spAutoFit/>
          </a:bodyPr>
          <a:lstStyle/>
          <a:p>
            <a:pPr marL="12700">
              <a:lnSpc>
                <a:spcPct val="100000"/>
              </a:lnSpc>
            </a:pPr>
            <a:r>
              <a:rPr sz="1500" b="1" dirty="0">
                <a:latin typeface="Calibri"/>
                <a:cs typeface="Calibri"/>
              </a:rPr>
              <a:t>How </a:t>
            </a:r>
            <a:r>
              <a:rPr sz="1500" b="1" spc="-5" dirty="0">
                <a:latin typeface="Calibri"/>
                <a:cs typeface="Calibri"/>
              </a:rPr>
              <a:t>does Coaching enhance</a:t>
            </a:r>
            <a:r>
              <a:rPr sz="1500" b="1" spc="-30" dirty="0">
                <a:latin typeface="Calibri"/>
                <a:cs typeface="Calibri"/>
              </a:rPr>
              <a:t> </a:t>
            </a:r>
            <a:r>
              <a:rPr sz="1500" b="1" spc="-10" dirty="0">
                <a:latin typeface="Calibri"/>
                <a:cs typeface="Calibri"/>
              </a:rPr>
              <a:t>Potential?</a:t>
            </a:r>
            <a:endParaRPr sz="1500" dirty="0">
              <a:latin typeface="Calibri"/>
              <a:cs typeface="Calibri"/>
            </a:endParaRPr>
          </a:p>
          <a:p>
            <a:pPr>
              <a:lnSpc>
                <a:spcPct val="100000"/>
              </a:lnSpc>
              <a:spcBef>
                <a:spcPts val="50"/>
              </a:spcBef>
            </a:pPr>
            <a:endParaRPr sz="1500" dirty="0">
              <a:latin typeface="Times New Roman"/>
              <a:cs typeface="Times New Roman"/>
            </a:endParaRPr>
          </a:p>
          <a:p>
            <a:pPr marL="126364">
              <a:lnSpc>
                <a:spcPct val="100000"/>
              </a:lnSpc>
            </a:pPr>
            <a:r>
              <a:rPr sz="1200" spc="-5" dirty="0">
                <a:latin typeface="Calibri"/>
                <a:cs typeface="Calibri"/>
              </a:rPr>
              <a:t>Coach</a:t>
            </a:r>
            <a:r>
              <a:rPr sz="1200" spc="-90" dirty="0">
                <a:latin typeface="Calibri"/>
                <a:cs typeface="Calibri"/>
              </a:rPr>
              <a:t> </a:t>
            </a:r>
            <a:r>
              <a:rPr sz="1200" dirty="0">
                <a:latin typeface="Calibri"/>
                <a:cs typeface="Calibri"/>
              </a:rPr>
              <a:t>enables:</a:t>
            </a: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Self-learning</a:t>
            </a: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Self-growth</a:t>
            </a:r>
            <a:endParaRPr sz="1200" dirty="0">
              <a:latin typeface="Calibri"/>
              <a:cs typeface="Calibri"/>
            </a:endParaRPr>
          </a:p>
          <a:p>
            <a:pPr>
              <a:lnSpc>
                <a:spcPct val="100000"/>
              </a:lnSpc>
            </a:pPr>
            <a:endParaRPr sz="1200" dirty="0">
              <a:latin typeface="Times New Roman"/>
              <a:cs typeface="Times New Roman"/>
            </a:endParaRPr>
          </a:p>
          <a:p>
            <a:pPr>
              <a:lnSpc>
                <a:spcPct val="100000"/>
              </a:lnSpc>
              <a:spcBef>
                <a:spcPts val="5"/>
              </a:spcBef>
            </a:pPr>
            <a:endParaRPr sz="1100" dirty="0">
              <a:latin typeface="Times New Roman"/>
              <a:cs typeface="Times New Roman"/>
            </a:endParaRPr>
          </a:p>
          <a:p>
            <a:pPr marL="995680">
              <a:lnSpc>
                <a:spcPct val="100000"/>
              </a:lnSpc>
            </a:pPr>
            <a:r>
              <a:rPr sz="1600" b="1" i="1" spc="-5" dirty="0">
                <a:latin typeface="Calibri"/>
                <a:cs typeface="Calibri"/>
              </a:rPr>
              <a:t>Coachee is the primary</a:t>
            </a:r>
            <a:r>
              <a:rPr sz="1600" b="1" i="1" spc="5" dirty="0">
                <a:latin typeface="Calibri"/>
                <a:cs typeface="Calibri"/>
              </a:rPr>
              <a:t> </a:t>
            </a:r>
            <a:r>
              <a:rPr sz="1600" b="1" i="1" spc="-5" dirty="0">
                <a:latin typeface="Calibri"/>
                <a:cs typeface="Calibri"/>
              </a:rPr>
              <a:t>DOER!</a:t>
            </a:r>
            <a:endParaRPr sz="1600" dirty="0">
              <a:latin typeface="Calibri"/>
              <a:cs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477261" y="2238885"/>
            <a:ext cx="1912620" cy="246221"/>
          </a:xfrm>
          <a:prstGeom prst="rect">
            <a:avLst/>
          </a:prstGeom>
        </p:spPr>
        <p:txBody>
          <a:bodyPr vert="horz" wrap="square" lIns="0" tIns="0" rIns="0" bIns="0" rtlCol="0">
            <a:spAutoFit/>
          </a:bodyPr>
          <a:lstStyle/>
          <a:p>
            <a:pPr marL="12700">
              <a:lnSpc>
                <a:spcPct val="100000"/>
              </a:lnSpc>
            </a:pPr>
            <a:r>
              <a:rPr sz="1600" b="1" spc="-40" dirty="0">
                <a:latin typeface="Calibri"/>
                <a:cs typeface="Calibri"/>
              </a:rPr>
              <a:t>Team </a:t>
            </a:r>
            <a:r>
              <a:rPr sz="1600" b="1" spc="-10" dirty="0">
                <a:latin typeface="Calibri"/>
                <a:cs typeface="Calibri"/>
              </a:rPr>
              <a:t>Stage </a:t>
            </a:r>
            <a:r>
              <a:rPr sz="1600" b="1" spc="-5" dirty="0">
                <a:latin typeface="Calibri"/>
                <a:cs typeface="Calibri"/>
              </a:rPr>
              <a:t>–</a:t>
            </a:r>
            <a:r>
              <a:rPr sz="1600" b="1" spc="-10" dirty="0">
                <a:latin typeface="Calibri"/>
                <a:cs typeface="Calibri"/>
              </a:rPr>
              <a:t> </a:t>
            </a:r>
            <a:r>
              <a:rPr sz="1600" b="1" spc="-5" dirty="0">
                <a:latin typeface="Calibri"/>
                <a:cs typeface="Calibri"/>
              </a:rPr>
              <a:t>Norming</a:t>
            </a:r>
            <a:endParaRPr sz="160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5" y="4976749"/>
            <a:ext cx="3027680" cy="1492716"/>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Norming </a:t>
            </a:r>
            <a:r>
              <a:rPr sz="1500" b="1" spc="-10" dirty="0">
                <a:latin typeface="Calibri"/>
                <a:cs typeface="Calibri"/>
              </a:rPr>
              <a:t>Stage</a:t>
            </a:r>
            <a:r>
              <a:rPr sz="1500" b="1" spc="-45" dirty="0">
                <a:latin typeface="Calibri"/>
                <a:cs typeface="Calibri"/>
              </a:rPr>
              <a:t> </a:t>
            </a:r>
            <a:r>
              <a:rPr sz="1500" b="1" spc="-10" dirty="0">
                <a:latin typeface="Calibri"/>
                <a:cs typeface="Calibri"/>
              </a:rPr>
              <a:t>Characteristics</a:t>
            </a:r>
            <a:endParaRPr sz="1500">
              <a:latin typeface="Calibri"/>
              <a:cs typeface="Calibri"/>
            </a:endParaRPr>
          </a:p>
          <a:p>
            <a:pPr>
              <a:lnSpc>
                <a:spcPct val="100000"/>
              </a:lnSpc>
              <a:spcBef>
                <a:spcPts val="20"/>
              </a:spcBef>
            </a:pPr>
            <a:endParaRPr sz="1200">
              <a:latin typeface="Times New Roman"/>
              <a:cs typeface="Times New Roman"/>
            </a:endParaRPr>
          </a:p>
          <a:p>
            <a:pPr marL="299085" indent="-172720">
              <a:lnSpc>
                <a:spcPct val="100000"/>
              </a:lnSpc>
              <a:spcBef>
                <a:spcPts val="5"/>
              </a:spcBef>
              <a:buClr>
                <a:srgbClr val="FF6600"/>
              </a:buClr>
              <a:buFont typeface="Wingdings"/>
              <a:buChar char=""/>
              <a:tabLst>
                <a:tab pos="299720" algn="l"/>
              </a:tabLst>
            </a:pPr>
            <a:r>
              <a:rPr sz="1200" spc="-5" dirty="0">
                <a:latin typeface="Calibri"/>
                <a:cs typeface="Calibri"/>
              </a:rPr>
              <a:t>Normalization </a:t>
            </a:r>
            <a:r>
              <a:rPr sz="1200" dirty="0">
                <a:latin typeface="Calibri"/>
                <a:cs typeface="Calibri"/>
              </a:rPr>
              <a:t>of  </a:t>
            </a:r>
            <a:r>
              <a:rPr sz="1200" spc="-5" dirty="0">
                <a:latin typeface="Calibri"/>
                <a:cs typeface="Calibri"/>
              </a:rPr>
              <a:t>behavior </a:t>
            </a:r>
            <a:r>
              <a:rPr sz="1200" dirty="0">
                <a:latin typeface="Calibri"/>
                <a:cs typeface="Calibri"/>
              </a:rPr>
              <a:t>and</a:t>
            </a:r>
            <a:r>
              <a:rPr sz="1200" spc="-75" dirty="0">
                <a:latin typeface="Calibri"/>
                <a:cs typeface="Calibri"/>
              </a:rPr>
              <a:t> </a:t>
            </a:r>
            <a:r>
              <a:rPr sz="1200" spc="-5" dirty="0">
                <a:latin typeface="Calibri"/>
                <a:cs typeface="Calibri"/>
              </a:rPr>
              <a:t>contribution</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Group </a:t>
            </a:r>
            <a:r>
              <a:rPr sz="1200" dirty="0">
                <a:latin typeface="Calibri"/>
                <a:cs typeface="Calibri"/>
              </a:rPr>
              <a:t>norms </a:t>
            </a:r>
            <a:r>
              <a:rPr sz="1200" spc="-5" dirty="0">
                <a:latin typeface="Calibri"/>
                <a:cs typeface="Calibri"/>
              </a:rPr>
              <a:t>are</a:t>
            </a:r>
            <a:r>
              <a:rPr sz="1200" spc="-85" dirty="0">
                <a:latin typeface="Calibri"/>
                <a:cs typeface="Calibri"/>
              </a:rPr>
              <a:t> </a:t>
            </a:r>
            <a:r>
              <a:rPr sz="1200" spc="-5" dirty="0">
                <a:latin typeface="Calibri"/>
                <a:cs typeface="Calibri"/>
              </a:rPr>
              <a:t>established</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Members </a:t>
            </a:r>
            <a:r>
              <a:rPr sz="1200" dirty="0">
                <a:latin typeface="Calibri"/>
                <a:cs typeface="Calibri"/>
              </a:rPr>
              <a:t>learn </a:t>
            </a:r>
            <a:r>
              <a:rPr sz="1200" spc="-5" dirty="0">
                <a:latin typeface="Calibri"/>
                <a:cs typeface="Calibri"/>
              </a:rPr>
              <a:t>to trust each</a:t>
            </a:r>
            <a:r>
              <a:rPr sz="1200" spc="-110" dirty="0">
                <a:latin typeface="Calibri"/>
                <a:cs typeface="Calibri"/>
              </a:rPr>
              <a:t> </a:t>
            </a:r>
            <a:r>
              <a:rPr sz="1200" dirty="0">
                <a:latin typeface="Calibri"/>
                <a:cs typeface="Calibri"/>
              </a:rPr>
              <a:t>other</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10" dirty="0">
                <a:latin typeface="Calibri"/>
                <a:cs typeface="Calibri"/>
              </a:rPr>
              <a:t>Overall </a:t>
            </a:r>
            <a:r>
              <a:rPr sz="1200" spc="-5" dirty="0">
                <a:latin typeface="Calibri"/>
                <a:cs typeface="Calibri"/>
              </a:rPr>
              <a:t>improved</a:t>
            </a:r>
            <a:r>
              <a:rPr sz="1200" spc="-80" dirty="0">
                <a:latin typeface="Calibri"/>
                <a:cs typeface="Calibri"/>
              </a:rPr>
              <a:t> </a:t>
            </a:r>
            <a:r>
              <a:rPr sz="1200" spc="-5" dirty="0">
                <a:latin typeface="Calibri"/>
                <a:cs typeface="Calibri"/>
              </a:rPr>
              <a:t>cooperation</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Significant scope of</a:t>
            </a:r>
            <a:r>
              <a:rPr sz="1200" spc="-90" dirty="0">
                <a:latin typeface="Calibri"/>
                <a:cs typeface="Calibri"/>
              </a:rPr>
              <a:t> </a:t>
            </a:r>
            <a:r>
              <a:rPr sz="1200" spc="-5" dirty="0">
                <a:latin typeface="Calibri"/>
                <a:cs typeface="Calibri"/>
              </a:rPr>
              <a:t>improvement</a:t>
            </a:r>
            <a:endParaRPr sz="1200">
              <a:latin typeface="Calibri"/>
              <a:cs typeface="Calibri"/>
            </a:endParaRPr>
          </a:p>
        </p:txBody>
      </p:sp>
      <p:sp>
        <p:nvSpPr>
          <p:cNvPr id="118" name="object 118"/>
          <p:cNvSpPr/>
          <p:nvPr/>
        </p:nvSpPr>
        <p:spPr>
          <a:xfrm>
            <a:off x="2028444" y="6473888"/>
            <a:ext cx="2543556" cy="16976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13513"/>
            <a:ext cx="3465195" cy="2285241"/>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Norming </a:t>
            </a:r>
            <a:r>
              <a:rPr sz="1500" b="1" spc="-10" dirty="0">
                <a:latin typeface="Calibri"/>
                <a:cs typeface="Calibri"/>
              </a:rPr>
              <a:t>Stage </a:t>
            </a:r>
            <a:r>
              <a:rPr sz="1500" b="1" dirty="0">
                <a:latin typeface="Calibri"/>
                <a:cs typeface="Calibri"/>
              </a:rPr>
              <a:t>– </a:t>
            </a:r>
            <a:r>
              <a:rPr sz="1500" b="1" spc="-5" dirty="0">
                <a:latin typeface="Calibri"/>
                <a:cs typeface="Calibri"/>
              </a:rPr>
              <a:t>Feelings </a:t>
            </a:r>
            <a:r>
              <a:rPr sz="1500" b="1" dirty="0">
                <a:latin typeface="Calibri"/>
                <a:cs typeface="Calibri"/>
              </a:rPr>
              <a:t>and</a:t>
            </a:r>
            <a:r>
              <a:rPr sz="1500" b="1" spc="-40" dirty="0">
                <a:latin typeface="Calibri"/>
                <a:cs typeface="Calibri"/>
              </a:rPr>
              <a:t> </a:t>
            </a:r>
            <a:r>
              <a:rPr sz="1500" b="1" spc="-10" dirty="0">
                <a:latin typeface="Calibri"/>
                <a:cs typeface="Calibri"/>
              </a:rPr>
              <a:t>Behaviours</a:t>
            </a:r>
            <a:endParaRPr sz="1500">
              <a:latin typeface="Calibri"/>
              <a:cs typeface="Calibri"/>
            </a:endParaRPr>
          </a:p>
          <a:p>
            <a:pPr>
              <a:lnSpc>
                <a:spcPct val="100000"/>
              </a:lnSpc>
              <a:spcBef>
                <a:spcPts val="55"/>
              </a:spcBef>
            </a:pPr>
            <a:endParaRPr sz="190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An </a:t>
            </a:r>
            <a:r>
              <a:rPr sz="1200" spc="-5" dirty="0">
                <a:latin typeface="Calibri"/>
                <a:cs typeface="Calibri"/>
              </a:rPr>
              <a:t>increased sense </a:t>
            </a:r>
            <a:r>
              <a:rPr sz="1200" dirty="0">
                <a:latin typeface="Calibri"/>
                <a:cs typeface="Calibri"/>
              </a:rPr>
              <a:t>of </a:t>
            </a:r>
            <a:r>
              <a:rPr sz="1200" spc="-5" dirty="0">
                <a:latin typeface="Calibri"/>
                <a:cs typeface="Calibri"/>
              </a:rPr>
              <a:t>overall</a:t>
            </a:r>
            <a:r>
              <a:rPr sz="1200" spc="-90" dirty="0">
                <a:latin typeface="Calibri"/>
                <a:cs typeface="Calibri"/>
              </a:rPr>
              <a:t> </a:t>
            </a:r>
            <a:r>
              <a:rPr sz="1200" spc="-10" dirty="0">
                <a:latin typeface="Calibri"/>
                <a:cs typeface="Calibri"/>
              </a:rPr>
              <a:t>comfort</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Less reluctance to interact with</a:t>
            </a:r>
            <a:r>
              <a:rPr sz="1200" spc="-100" dirty="0">
                <a:latin typeface="Calibri"/>
                <a:cs typeface="Calibri"/>
              </a:rPr>
              <a:t> </a:t>
            </a:r>
            <a:r>
              <a:rPr sz="1200" spc="-5" dirty="0">
                <a:latin typeface="Calibri"/>
                <a:cs typeface="Calibri"/>
              </a:rPr>
              <a:t>others</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dirty="0">
                <a:latin typeface="Calibri"/>
                <a:cs typeface="Calibri"/>
              </a:rPr>
              <a:t>Openness </a:t>
            </a:r>
            <a:r>
              <a:rPr sz="1200" spc="-5" dirty="0">
                <a:latin typeface="Calibri"/>
                <a:cs typeface="Calibri"/>
              </a:rPr>
              <a:t>while expressing</a:t>
            </a:r>
            <a:r>
              <a:rPr sz="1200" spc="-120" dirty="0">
                <a:latin typeface="Calibri"/>
                <a:cs typeface="Calibri"/>
              </a:rPr>
              <a:t> </a:t>
            </a:r>
            <a:r>
              <a:rPr sz="1200" dirty="0">
                <a:latin typeface="Calibri"/>
                <a:cs typeface="Calibri"/>
              </a:rPr>
              <a:t>ideas</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10" dirty="0">
                <a:latin typeface="Calibri"/>
                <a:cs typeface="Calibri"/>
              </a:rPr>
              <a:t>Better </a:t>
            </a:r>
            <a:r>
              <a:rPr sz="1200" spc="-5" dirty="0">
                <a:latin typeface="Calibri"/>
                <a:cs typeface="Calibri"/>
              </a:rPr>
              <a:t>rapport </a:t>
            </a:r>
            <a:r>
              <a:rPr sz="1200" dirty="0">
                <a:latin typeface="Calibri"/>
                <a:cs typeface="Calibri"/>
              </a:rPr>
              <a:t>among </a:t>
            </a:r>
            <a:r>
              <a:rPr sz="1200" spc="-5" dirty="0">
                <a:latin typeface="Calibri"/>
                <a:cs typeface="Calibri"/>
              </a:rPr>
              <a:t>team</a:t>
            </a:r>
            <a:r>
              <a:rPr sz="1200" spc="-105" dirty="0">
                <a:latin typeface="Calibri"/>
                <a:cs typeface="Calibri"/>
              </a:rPr>
              <a:t> </a:t>
            </a:r>
            <a:r>
              <a:rPr sz="1200" spc="-5" dirty="0">
                <a:latin typeface="Calibri"/>
                <a:cs typeface="Calibri"/>
              </a:rPr>
              <a:t>members</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Increased confidence </a:t>
            </a:r>
            <a:r>
              <a:rPr sz="1200" dirty="0">
                <a:latin typeface="Calibri"/>
                <a:cs typeface="Calibri"/>
              </a:rPr>
              <a:t>about individual</a:t>
            </a:r>
            <a:r>
              <a:rPr sz="1200" spc="-60" dirty="0">
                <a:latin typeface="Calibri"/>
                <a:cs typeface="Calibri"/>
              </a:rPr>
              <a:t> </a:t>
            </a:r>
            <a:r>
              <a:rPr sz="1200" spc="-5" dirty="0">
                <a:latin typeface="Calibri"/>
                <a:cs typeface="Calibri"/>
              </a:rPr>
              <a:t>contribution</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Conscious </a:t>
            </a:r>
            <a:r>
              <a:rPr sz="1200" spc="-10" dirty="0">
                <a:latin typeface="Calibri"/>
                <a:cs typeface="Calibri"/>
              </a:rPr>
              <a:t>effort </a:t>
            </a:r>
            <a:r>
              <a:rPr sz="1200" spc="-5" dirty="0">
                <a:latin typeface="Calibri"/>
                <a:cs typeface="Calibri"/>
              </a:rPr>
              <a:t>to </a:t>
            </a:r>
            <a:r>
              <a:rPr sz="1200" dirty="0">
                <a:latin typeface="Calibri"/>
                <a:cs typeface="Calibri"/>
              </a:rPr>
              <a:t>align </a:t>
            </a:r>
            <a:r>
              <a:rPr sz="1200" spc="-5" dirty="0">
                <a:latin typeface="Calibri"/>
                <a:cs typeface="Calibri"/>
              </a:rPr>
              <a:t>with</a:t>
            </a:r>
            <a:r>
              <a:rPr sz="1200" spc="-90" dirty="0">
                <a:latin typeface="Calibri"/>
                <a:cs typeface="Calibri"/>
              </a:rPr>
              <a:t> </a:t>
            </a:r>
            <a:r>
              <a:rPr sz="1200" spc="-5" dirty="0">
                <a:latin typeface="Calibri"/>
                <a:cs typeface="Calibri"/>
              </a:rPr>
              <a:t>others</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59097"/>
            <a:ext cx="3664585" cy="1900520"/>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Norming </a:t>
            </a:r>
            <a:r>
              <a:rPr sz="1500" b="1" spc="-10" dirty="0">
                <a:latin typeface="Calibri"/>
                <a:cs typeface="Calibri"/>
              </a:rPr>
              <a:t>Stage </a:t>
            </a:r>
            <a:r>
              <a:rPr sz="1500" b="1" dirty="0">
                <a:latin typeface="Calibri"/>
                <a:cs typeface="Calibri"/>
              </a:rPr>
              <a:t>– </a:t>
            </a:r>
            <a:r>
              <a:rPr sz="1500" b="1" spc="-10" dirty="0">
                <a:latin typeface="Calibri"/>
                <a:cs typeface="Calibri"/>
              </a:rPr>
              <a:t>Focus</a:t>
            </a:r>
            <a:r>
              <a:rPr sz="1500" b="1" spc="-45" dirty="0">
                <a:latin typeface="Calibri"/>
                <a:cs typeface="Calibri"/>
              </a:rPr>
              <a:t> </a:t>
            </a:r>
            <a:r>
              <a:rPr sz="1500" b="1" spc="-5" dirty="0">
                <a:latin typeface="Calibri"/>
                <a:cs typeface="Calibri"/>
              </a:rPr>
              <a:t>Areas</a:t>
            </a:r>
            <a:endParaRPr sz="1500">
              <a:latin typeface="Calibri"/>
              <a:cs typeface="Calibri"/>
            </a:endParaRPr>
          </a:p>
          <a:p>
            <a:pPr>
              <a:lnSpc>
                <a:spcPct val="100000"/>
              </a:lnSpc>
              <a:spcBef>
                <a:spcPts val="20"/>
              </a:spcBef>
            </a:pPr>
            <a:endParaRPr sz="175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Support the</a:t>
            </a:r>
            <a:r>
              <a:rPr sz="1200" spc="-140" dirty="0">
                <a:latin typeface="Calibri"/>
                <a:cs typeface="Calibri"/>
              </a:rPr>
              <a:t> </a:t>
            </a:r>
            <a:r>
              <a:rPr sz="1200" spc="-5" dirty="0">
                <a:latin typeface="Calibri"/>
                <a:cs typeface="Calibri"/>
              </a:rPr>
              <a:t>team</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Ensure </a:t>
            </a:r>
            <a:r>
              <a:rPr sz="1200" dirty="0">
                <a:latin typeface="Calibri"/>
                <a:cs typeface="Calibri"/>
              </a:rPr>
              <a:t>individuals </a:t>
            </a:r>
            <a:r>
              <a:rPr sz="1200" spc="-5" dirty="0">
                <a:latin typeface="Calibri"/>
                <a:cs typeface="Calibri"/>
              </a:rPr>
              <a:t>don’t </a:t>
            </a:r>
            <a:r>
              <a:rPr sz="1200" dirty="0">
                <a:latin typeface="Calibri"/>
                <a:cs typeface="Calibri"/>
              </a:rPr>
              <a:t>slip back </a:t>
            </a:r>
            <a:r>
              <a:rPr sz="1200" spc="-10" dirty="0">
                <a:latin typeface="Calibri"/>
                <a:cs typeface="Calibri"/>
              </a:rPr>
              <a:t>to </a:t>
            </a:r>
            <a:r>
              <a:rPr sz="1200" dirty="0">
                <a:latin typeface="Calibri"/>
                <a:cs typeface="Calibri"/>
              </a:rPr>
              <a:t>Storming</a:t>
            </a:r>
            <a:r>
              <a:rPr sz="1200" spc="-150" dirty="0">
                <a:latin typeface="Calibri"/>
                <a:cs typeface="Calibri"/>
              </a:rPr>
              <a:t> </a:t>
            </a:r>
            <a:r>
              <a:rPr sz="1200" spc="-10" dirty="0">
                <a:latin typeface="Calibri"/>
                <a:cs typeface="Calibri"/>
              </a:rPr>
              <a:t>stage</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Focus </a:t>
            </a:r>
            <a:r>
              <a:rPr sz="1200" dirty="0">
                <a:latin typeface="Calibri"/>
                <a:cs typeface="Calibri"/>
              </a:rPr>
              <a:t>on </a:t>
            </a:r>
            <a:r>
              <a:rPr sz="1200" spc="-5" dirty="0">
                <a:latin typeface="Calibri"/>
                <a:cs typeface="Calibri"/>
              </a:rPr>
              <a:t>motivation </a:t>
            </a:r>
            <a:r>
              <a:rPr sz="1200" dirty="0">
                <a:latin typeface="Calibri"/>
                <a:cs typeface="Calibri"/>
              </a:rPr>
              <a:t>and</a:t>
            </a:r>
            <a:r>
              <a:rPr sz="1200" spc="-100" dirty="0">
                <a:latin typeface="Calibri"/>
                <a:cs typeface="Calibri"/>
              </a:rPr>
              <a:t> </a:t>
            </a:r>
            <a:r>
              <a:rPr sz="1200" spc="-10" dirty="0">
                <a:latin typeface="Calibri"/>
                <a:cs typeface="Calibri"/>
              </a:rPr>
              <a:t>rewards</a:t>
            </a:r>
            <a:endParaRPr sz="1200">
              <a:latin typeface="Calibri"/>
              <a:cs typeface="Calibri"/>
            </a:endParaRPr>
          </a:p>
          <a:p>
            <a:pPr marL="498475" lvl="1" indent="-143510">
              <a:lnSpc>
                <a:spcPct val="100000"/>
              </a:lnSpc>
              <a:spcBef>
                <a:spcPts val="960"/>
              </a:spcBef>
              <a:buClr>
                <a:srgbClr val="FF6600"/>
              </a:buClr>
              <a:buFont typeface="Arial"/>
              <a:buChar char="•"/>
              <a:tabLst>
                <a:tab pos="499109" algn="l"/>
              </a:tabLst>
            </a:pPr>
            <a:r>
              <a:rPr sz="1000" spc="-35" dirty="0">
                <a:latin typeface="Calibri"/>
                <a:cs typeface="Calibri"/>
              </a:rPr>
              <a:t>Tap </a:t>
            </a:r>
            <a:r>
              <a:rPr sz="1000" spc="-5" dirty="0">
                <a:latin typeface="Calibri"/>
                <a:cs typeface="Calibri"/>
              </a:rPr>
              <a:t>the </a:t>
            </a:r>
            <a:r>
              <a:rPr sz="1000" spc="-10" dirty="0">
                <a:latin typeface="Calibri"/>
                <a:cs typeface="Calibri"/>
              </a:rPr>
              <a:t>positive</a:t>
            </a:r>
            <a:r>
              <a:rPr sz="1000" spc="25" dirty="0">
                <a:latin typeface="Calibri"/>
                <a:cs typeface="Calibri"/>
              </a:rPr>
              <a:t> </a:t>
            </a:r>
            <a:r>
              <a:rPr sz="1000" spc="-5" dirty="0">
                <a:latin typeface="Calibri"/>
                <a:cs typeface="Calibri"/>
              </a:rPr>
              <a:t>energy</a:t>
            </a:r>
            <a:endParaRPr sz="1000">
              <a:latin typeface="Calibri"/>
              <a:cs typeface="Calibri"/>
            </a:endParaRPr>
          </a:p>
          <a:p>
            <a:pPr lvl="1">
              <a:lnSpc>
                <a:spcPct val="100000"/>
              </a:lnSpc>
              <a:spcBef>
                <a:spcPts val="40"/>
              </a:spcBef>
              <a:buClr>
                <a:srgbClr val="FF6600"/>
              </a:buClr>
              <a:buFont typeface="Arial"/>
              <a:buChar char="•"/>
            </a:pPr>
            <a:endParaRPr sz="800">
              <a:latin typeface="Times New Roman"/>
              <a:cs typeface="Times New Roman"/>
            </a:endParaRPr>
          </a:p>
          <a:p>
            <a:pPr marL="299085" indent="-172720">
              <a:lnSpc>
                <a:spcPct val="100000"/>
              </a:lnSpc>
              <a:spcBef>
                <a:spcPts val="5"/>
              </a:spcBef>
              <a:buClr>
                <a:srgbClr val="FF6600"/>
              </a:buClr>
              <a:buFont typeface="Wingdings"/>
              <a:buChar char=""/>
              <a:tabLst>
                <a:tab pos="299720" algn="l"/>
              </a:tabLst>
            </a:pPr>
            <a:r>
              <a:rPr sz="1200" spc="-5" dirty="0">
                <a:latin typeface="Calibri"/>
                <a:cs typeface="Calibri"/>
              </a:rPr>
              <a:t>Challenge </a:t>
            </a:r>
            <a:r>
              <a:rPr sz="1200" dirty="0">
                <a:latin typeface="Calibri"/>
                <a:cs typeface="Calibri"/>
              </a:rPr>
              <a:t>the </a:t>
            </a:r>
            <a:r>
              <a:rPr sz="1200" spc="-5" dirty="0">
                <a:latin typeface="Calibri"/>
                <a:cs typeface="Calibri"/>
              </a:rPr>
              <a:t>team </a:t>
            </a:r>
            <a:r>
              <a:rPr sz="1200" spc="-10" dirty="0">
                <a:latin typeface="Calibri"/>
                <a:cs typeface="Calibri"/>
              </a:rPr>
              <a:t>towards </a:t>
            </a:r>
            <a:r>
              <a:rPr sz="1200" dirty="0">
                <a:latin typeface="Calibri"/>
                <a:cs typeface="Calibri"/>
              </a:rPr>
              <a:t>higher </a:t>
            </a:r>
            <a:r>
              <a:rPr sz="1200" spc="-5" dirty="0">
                <a:latin typeface="Calibri"/>
                <a:cs typeface="Calibri"/>
              </a:rPr>
              <a:t>performance</a:t>
            </a:r>
            <a:r>
              <a:rPr sz="1200" spc="-85" dirty="0">
                <a:latin typeface="Calibri"/>
                <a:cs typeface="Calibri"/>
              </a:rPr>
              <a:t> </a:t>
            </a:r>
            <a:r>
              <a:rPr sz="1200" spc="-5" dirty="0">
                <a:latin typeface="Calibri"/>
                <a:cs typeface="Calibri"/>
              </a:rPr>
              <a:t>goals</a:t>
            </a:r>
            <a:endParaRPr sz="1200">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394968" y="2238885"/>
            <a:ext cx="2077085" cy="246221"/>
          </a:xfrm>
          <a:prstGeom prst="rect">
            <a:avLst/>
          </a:prstGeom>
        </p:spPr>
        <p:txBody>
          <a:bodyPr vert="horz" wrap="square" lIns="0" tIns="0" rIns="0" bIns="0" rtlCol="0">
            <a:spAutoFit/>
          </a:bodyPr>
          <a:lstStyle/>
          <a:p>
            <a:pPr marL="12700">
              <a:lnSpc>
                <a:spcPct val="100000"/>
              </a:lnSpc>
            </a:pPr>
            <a:r>
              <a:rPr sz="1600" b="1" spc="-40" dirty="0">
                <a:latin typeface="Calibri"/>
                <a:cs typeface="Calibri"/>
              </a:rPr>
              <a:t>Team </a:t>
            </a:r>
            <a:r>
              <a:rPr sz="1600" b="1" spc="-10" dirty="0">
                <a:latin typeface="Calibri"/>
                <a:cs typeface="Calibri"/>
              </a:rPr>
              <a:t>Stage </a:t>
            </a:r>
            <a:r>
              <a:rPr sz="1600" b="1" spc="-5" dirty="0">
                <a:latin typeface="Calibri"/>
                <a:cs typeface="Calibri"/>
              </a:rPr>
              <a:t>-</a:t>
            </a:r>
            <a:r>
              <a:rPr sz="1600" b="1" spc="10" dirty="0">
                <a:latin typeface="Calibri"/>
                <a:cs typeface="Calibri"/>
              </a:rPr>
              <a:t> </a:t>
            </a:r>
            <a:r>
              <a:rPr sz="1600" b="1" spc="-15" dirty="0">
                <a:latin typeface="Calibri"/>
                <a:cs typeface="Calibri"/>
              </a:rPr>
              <a:t>Performing</a:t>
            </a:r>
            <a:endParaRPr sz="160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6" y="4976752"/>
            <a:ext cx="3772535" cy="1672253"/>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Performing Stage</a:t>
            </a:r>
            <a:r>
              <a:rPr sz="1500" b="1" spc="-15" dirty="0">
                <a:latin typeface="Calibri"/>
                <a:cs typeface="Calibri"/>
              </a:rPr>
              <a:t> </a:t>
            </a:r>
            <a:r>
              <a:rPr sz="1500" b="1" spc="-10" dirty="0">
                <a:latin typeface="Calibri"/>
                <a:cs typeface="Calibri"/>
              </a:rPr>
              <a:t>Characteristics</a:t>
            </a:r>
            <a:endParaRPr sz="1500">
              <a:latin typeface="Calibri"/>
              <a:cs typeface="Calibri"/>
            </a:endParaRPr>
          </a:p>
          <a:p>
            <a:pPr marL="299085" indent="-172720">
              <a:lnSpc>
                <a:spcPct val="100000"/>
              </a:lnSpc>
              <a:spcBef>
                <a:spcPts val="1100"/>
              </a:spcBef>
              <a:buClr>
                <a:srgbClr val="FF6600"/>
              </a:buClr>
              <a:buFont typeface="Wingdings"/>
              <a:buChar char=""/>
              <a:tabLst>
                <a:tab pos="299720" algn="l"/>
              </a:tabLst>
            </a:pPr>
            <a:r>
              <a:rPr sz="1200" spc="-5" dirty="0">
                <a:latin typeface="Calibri"/>
                <a:cs typeface="Calibri"/>
              </a:rPr>
              <a:t>Strong team-goal</a:t>
            </a:r>
            <a:r>
              <a:rPr sz="1200" spc="-80" dirty="0">
                <a:latin typeface="Calibri"/>
                <a:cs typeface="Calibri"/>
              </a:rPr>
              <a:t> </a:t>
            </a:r>
            <a:r>
              <a:rPr sz="1200" spc="-5" dirty="0">
                <a:latin typeface="Calibri"/>
                <a:cs typeface="Calibri"/>
              </a:rPr>
              <a:t>orientation</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30" dirty="0">
                <a:latin typeface="Calibri"/>
                <a:cs typeface="Calibri"/>
              </a:rPr>
              <a:t>Team </a:t>
            </a:r>
            <a:r>
              <a:rPr sz="1200" dirty="0">
                <a:latin typeface="Calibri"/>
                <a:cs typeface="Calibri"/>
              </a:rPr>
              <a:t>is a </a:t>
            </a:r>
            <a:r>
              <a:rPr sz="1200" spc="-5" dirty="0">
                <a:latin typeface="Calibri"/>
                <a:cs typeface="Calibri"/>
              </a:rPr>
              <a:t>well </a:t>
            </a:r>
            <a:r>
              <a:rPr sz="1200" spc="-10" dirty="0">
                <a:latin typeface="Calibri"/>
                <a:cs typeface="Calibri"/>
              </a:rPr>
              <a:t>organized</a:t>
            </a:r>
            <a:r>
              <a:rPr sz="1200" spc="-70" dirty="0">
                <a:latin typeface="Calibri"/>
                <a:cs typeface="Calibri"/>
              </a:rPr>
              <a:t> </a:t>
            </a:r>
            <a:r>
              <a:rPr sz="1200" dirty="0">
                <a:latin typeface="Calibri"/>
                <a:cs typeface="Calibri"/>
              </a:rPr>
              <a:t>unit</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High trust </a:t>
            </a:r>
            <a:r>
              <a:rPr sz="1200" dirty="0">
                <a:latin typeface="Calibri"/>
                <a:cs typeface="Calibri"/>
              </a:rPr>
              <a:t>among</a:t>
            </a:r>
            <a:r>
              <a:rPr sz="1200" spc="-90" dirty="0">
                <a:latin typeface="Calibri"/>
                <a:cs typeface="Calibri"/>
              </a:rPr>
              <a:t> </a:t>
            </a:r>
            <a:r>
              <a:rPr sz="1200" spc="-5" dirty="0">
                <a:latin typeface="Calibri"/>
                <a:cs typeface="Calibri"/>
              </a:rPr>
              <a:t>members</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10" dirty="0">
                <a:latin typeface="Calibri"/>
                <a:cs typeface="Calibri"/>
              </a:rPr>
              <a:t>Collaborative </a:t>
            </a:r>
            <a:r>
              <a:rPr sz="1200" spc="-5" dirty="0">
                <a:latin typeface="Calibri"/>
                <a:cs typeface="Calibri"/>
              </a:rPr>
              <a:t>team</a:t>
            </a:r>
            <a:r>
              <a:rPr sz="1200" spc="-55" dirty="0">
                <a:latin typeface="Calibri"/>
                <a:cs typeface="Calibri"/>
              </a:rPr>
              <a:t> </a:t>
            </a:r>
            <a:r>
              <a:rPr sz="1200" spc="-5" dirty="0">
                <a:latin typeface="Calibri"/>
                <a:cs typeface="Calibri"/>
              </a:rPr>
              <a:t>environment</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Smooth </a:t>
            </a:r>
            <a:r>
              <a:rPr sz="1200" dirty="0">
                <a:latin typeface="Calibri"/>
                <a:cs typeface="Calibri"/>
              </a:rPr>
              <a:t>flow of </a:t>
            </a:r>
            <a:r>
              <a:rPr sz="1200" spc="-5" dirty="0">
                <a:latin typeface="Calibri"/>
                <a:cs typeface="Calibri"/>
              </a:rPr>
              <a:t>information </a:t>
            </a:r>
            <a:r>
              <a:rPr sz="1200" dirty="0">
                <a:latin typeface="Calibri"/>
                <a:cs typeface="Calibri"/>
              </a:rPr>
              <a:t>and learning</a:t>
            </a:r>
            <a:r>
              <a:rPr sz="1200" spc="-95" dirty="0">
                <a:latin typeface="Calibri"/>
                <a:cs typeface="Calibri"/>
              </a:rPr>
              <a:t> </a:t>
            </a:r>
            <a:r>
              <a:rPr sz="1200" spc="-5" dirty="0">
                <a:latin typeface="Calibri"/>
                <a:cs typeface="Calibri"/>
              </a:rPr>
              <a:t>opportunities</a:t>
            </a:r>
            <a:endParaRPr sz="1200">
              <a:latin typeface="Calibri"/>
              <a:cs typeface="Calibri"/>
            </a:endParaRPr>
          </a:p>
          <a:p>
            <a:pPr marL="299085" indent="-172720">
              <a:lnSpc>
                <a:spcPct val="100000"/>
              </a:lnSpc>
              <a:spcBef>
                <a:spcPts val="300"/>
              </a:spcBef>
              <a:buClr>
                <a:srgbClr val="FF6600"/>
              </a:buClr>
              <a:buFont typeface="Wingdings"/>
              <a:buChar char=""/>
              <a:tabLst>
                <a:tab pos="299720" algn="l"/>
              </a:tabLst>
            </a:pPr>
            <a:r>
              <a:rPr sz="1200" spc="-5" dirty="0">
                <a:latin typeface="Calibri"/>
                <a:cs typeface="Calibri"/>
              </a:rPr>
              <a:t>Sustained </a:t>
            </a:r>
            <a:r>
              <a:rPr sz="1200" dirty="0">
                <a:latin typeface="Calibri"/>
                <a:cs typeface="Calibri"/>
              </a:rPr>
              <a:t>higher </a:t>
            </a:r>
            <a:r>
              <a:rPr sz="1200" spc="-5" dirty="0">
                <a:latin typeface="Calibri"/>
                <a:cs typeface="Calibri"/>
              </a:rPr>
              <a:t>levels </a:t>
            </a:r>
            <a:r>
              <a:rPr sz="1200" dirty="0">
                <a:latin typeface="Calibri"/>
                <a:cs typeface="Calibri"/>
              </a:rPr>
              <a:t>of </a:t>
            </a:r>
            <a:r>
              <a:rPr sz="1200" spc="-5" dirty="0">
                <a:latin typeface="Calibri"/>
                <a:cs typeface="Calibri"/>
              </a:rPr>
              <a:t>productivity </a:t>
            </a:r>
            <a:r>
              <a:rPr sz="1200" dirty="0">
                <a:latin typeface="Calibri"/>
                <a:cs typeface="Calibri"/>
              </a:rPr>
              <a:t>and</a:t>
            </a:r>
            <a:r>
              <a:rPr sz="1200" spc="-55" dirty="0">
                <a:latin typeface="Calibri"/>
                <a:cs typeface="Calibri"/>
              </a:rPr>
              <a:t> </a:t>
            </a:r>
            <a:r>
              <a:rPr sz="1200" spc="-5" dirty="0">
                <a:latin typeface="Calibri"/>
                <a:cs typeface="Calibri"/>
              </a:rPr>
              <a:t>performance</a:t>
            </a:r>
            <a:endParaRPr sz="1200">
              <a:latin typeface="Calibri"/>
              <a:cs typeface="Calibri"/>
            </a:endParaRPr>
          </a:p>
        </p:txBody>
      </p:sp>
      <p:sp>
        <p:nvSpPr>
          <p:cNvPr id="118" name="object 118"/>
          <p:cNvSpPr/>
          <p:nvPr/>
        </p:nvSpPr>
        <p:spPr>
          <a:xfrm>
            <a:off x="2341372" y="6664505"/>
            <a:ext cx="2154428" cy="152882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4056379" cy="2185214"/>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Performing Stage </a:t>
            </a:r>
            <a:r>
              <a:rPr sz="1500" b="1" dirty="0">
                <a:latin typeface="Calibri"/>
                <a:cs typeface="Calibri"/>
              </a:rPr>
              <a:t>– </a:t>
            </a:r>
            <a:r>
              <a:rPr sz="1500" b="1" spc="-5" dirty="0">
                <a:latin typeface="Calibri"/>
                <a:cs typeface="Calibri"/>
              </a:rPr>
              <a:t>Feelings </a:t>
            </a:r>
            <a:r>
              <a:rPr sz="1500" b="1" dirty="0">
                <a:latin typeface="Calibri"/>
                <a:cs typeface="Calibri"/>
              </a:rPr>
              <a:t>and</a:t>
            </a:r>
            <a:r>
              <a:rPr sz="1500" b="1" spc="-10" dirty="0">
                <a:latin typeface="Calibri"/>
                <a:cs typeface="Calibri"/>
              </a:rPr>
              <a:t> Behaviours</a:t>
            </a:r>
            <a:endParaRPr sz="1500">
              <a:latin typeface="Calibri"/>
              <a:cs typeface="Calibri"/>
            </a:endParaRPr>
          </a:p>
          <a:p>
            <a:pPr>
              <a:lnSpc>
                <a:spcPct val="100000"/>
              </a:lnSpc>
              <a:spcBef>
                <a:spcPts val="15"/>
              </a:spcBef>
            </a:pPr>
            <a:endParaRPr sz="15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High intrinsic motivation </a:t>
            </a:r>
            <a:r>
              <a:rPr sz="1200" dirty="0">
                <a:latin typeface="Calibri"/>
                <a:cs typeface="Calibri"/>
              </a:rPr>
              <a:t>– people </a:t>
            </a:r>
            <a:r>
              <a:rPr sz="1200" spc="-15" dirty="0">
                <a:latin typeface="Calibri"/>
                <a:cs typeface="Calibri"/>
              </a:rPr>
              <a:t>take </a:t>
            </a:r>
            <a:r>
              <a:rPr sz="1200" dirty="0">
                <a:latin typeface="Calibri"/>
                <a:cs typeface="Calibri"/>
              </a:rPr>
              <a:t>pride in their</a:t>
            </a:r>
            <a:r>
              <a:rPr sz="1200" spc="-114" dirty="0">
                <a:latin typeface="Calibri"/>
                <a:cs typeface="Calibri"/>
              </a:rPr>
              <a:t> </a:t>
            </a:r>
            <a:r>
              <a:rPr sz="1200" spc="-5" dirty="0">
                <a:latin typeface="Calibri"/>
                <a:cs typeface="Calibri"/>
              </a:rPr>
              <a:t>work</a:t>
            </a:r>
            <a:endParaRPr sz="1200">
              <a:latin typeface="Calibri"/>
              <a:cs typeface="Calibri"/>
            </a:endParaRPr>
          </a:p>
          <a:p>
            <a:pPr marL="299085" marR="5080" indent="-172720">
              <a:lnSpc>
                <a:spcPct val="150000"/>
              </a:lnSpc>
              <a:spcBef>
                <a:spcPts val="300"/>
              </a:spcBef>
              <a:buClr>
                <a:srgbClr val="FF6600"/>
              </a:buClr>
              <a:buFont typeface="Wingdings"/>
              <a:buChar char=""/>
              <a:tabLst>
                <a:tab pos="299720" algn="l"/>
              </a:tabLst>
            </a:pPr>
            <a:r>
              <a:rPr sz="1200" dirty="0">
                <a:latin typeface="Calibri"/>
                <a:cs typeface="Calibri"/>
              </a:rPr>
              <a:t>A </a:t>
            </a:r>
            <a:r>
              <a:rPr sz="1200" spc="-5" dirty="0">
                <a:latin typeface="Calibri"/>
                <a:cs typeface="Calibri"/>
              </a:rPr>
              <a:t>"can </a:t>
            </a:r>
            <a:r>
              <a:rPr sz="1200" dirty="0">
                <a:latin typeface="Calibri"/>
                <a:cs typeface="Calibri"/>
              </a:rPr>
              <a:t>do" </a:t>
            </a:r>
            <a:r>
              <a:rPr sz="1200" spc="-5" dirty="0">
                <a:latin typeface="Calibri"/>
                <a:cs typeface="Calibri"/>
              </a:rPr>
              <a:t>attitude </a:t>
            </a:r>
            <a:r>
              <a:rPr sz="1200" dirty="0">
                <a:latin typeface="Calibri"/>
                <a:cs typeface="Calibri"/>
              </a:rPr>
              <a:t>- </a:t>
            </a:r>
            <a:r>
              <a:rPr sz="1200" spc="-5" dirty="0">
                <a:latin typeface="Calibri"/>
                <a:cs typeface="Calibri"/>
              </a:rPr>
              <a:t>visible confidence </a:t>
            </a:r>
            <a:r>
              <a:rPr sz="1200" dirty="0">
                <a:latin typeface="Calibri"/>
                <a:cs typeface="Calibri"/>
              </a:rPr>
              <a:t>in </a:t>
            </a:r>
            <a:r>
              <a:rPr sz="1200" spc="-5" dirty="0">
                <a:latin typeface="Calibri"/>
                <a:cs typeface="Calibri"/>
              </a:rPr>
              <a:t>personal </a:t>
            </a:r>
            <a:r>
              <a:rPr sz="1200" dirty="0">
                <a:latin typeface="Calibri"/>
                <a:cs typeface="Calibri"/>
              </a:rPr>
              <a:t>and </a:t>
            </a:r>
            <a:r>
              <a:rPr sz="1200" spc="-5" dirty="0">
                <a:latin typeface="Calibri"/>
                <a:cs typeface="Calibri"/>
              </a:rPr>
              <a:t>team  capabilities</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Unguarded participation </a:t>
            </a:r>
            <a:r>
              <a:rPr sz="1200" dirty="0">
                <a:latin typeface="Calibri"/>
                <a:cs typeface="Calibri"/>
              </a:rPr>
              <a:t>in </a:t>
            </a:r>
            <a:r>
              <a:rPr sz="1200" spc="-5" dirty="0">
                <a:latin typeface="Calibri"/>
                <a:cs typeface="Calibri"/>
              </a:rPr>
              <a:t>team</a:t>
            </a:r>
            <a:r>
              <a:rPr sz="1200" spc="-40" dirty="0">
                <a:latin typeface="Calibri"/>
                <a:cs typeface="Calibri"/>
              </a:rPr>
              <a:t> </a:t>
            </a:r>
            <a:r>
              <a:rPr sz="1200" spc="-5" dirty="0">
                <a:latin typeface="Calibri"/>
                <a:cs typeface="Calibri"/>
              </a:rPr>
              <a:t>discussions</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10" dirty="0">
                <a:latin typeface="Calibri"/>
                <a:cs typeface="Calibri"/>
              </a:rPr>
              <a:t>Transparent </a:t>
            </a:r>
            <a:r>
              <a:rPr sz="1200" spc="-5" dirty="0">
                <a:latin typeface="Calibri"/>
                <a:cs typeface="Calibri"/>
              </a:rPr>
              <a:t>work</a:t>
            </a:r>
            <a:r>
              <a:rPr sz="1200" spc="-120" dirty="0">
                <a:latin typeface="Calibri"/>
                <a:cs typeface="Calibri"/>
              </a:rPr>
              <a:t> </a:t>
            </a:r>
            <a:r>
              <a:rPr sz="1200" spc="-5" dirty="0">
                <a:latin typeface="Calibri"/>
                <a:cs typeface="Calibri"/>
              </a:rPr>
              <a:t>ethic</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Self-initiated team-bonding</a:t>
            </a:r>
            <a:r>
              <a:rPr sz="1200" spc="-20" dirty="0">
                <a:latin typeface="Calibri"/>
                <a:cs typeface="Calibri"/>
              </a:rPr>
              <a:t> </a:t>
            </a:r>
            <a:r>
              <a:rPr sz="1200" spc="-5" dirty="0">
                <a:latin typeface="Calibri"/>
                <a:cs typeface="Calibri"/>
              </a:rPr>
              <a:t>opportunities</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50843"/>
            <a:ext cx="4285615" cy="2462213"/>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Performing Stage </a:t>
            </a:r>
            <a:r>
              <a:rPr sz="1500" b="1" dirty="0">
                <a:latin typeface="Calibri"/>
                <a:cs typeface="Calibri"/>
              </a:rPr>
              <a:t>– </a:t>
            </a:r>
            <a:r>
              <a:rPr sz="1500" b="1" spc="-10" dirty="0">
                <a:latin typeface="Calibri"/>
                <a:cs typeface="Calibri"/>
              </a:rPr>
              <a:t>Focus</a:t>
            </a:r>
            <a:r>
              <a:rPr sz="1500" b="1" spc="-20" dirty="0">
                <a:latin typeface="Calibri"/>
                <a:cs typeface="Calibri"/>
              </a:rPr>
              <a:t> </a:t>
            </a:r>
            <a:r>
              <a:rPr sz="1500" b="1" spc="-5" dirty="0">
                <a:latin typeface="Calibri"/>
                <a:cs typeface="Calibri"/>
              </a:rPr>
              <a:t>Areas</a:t>
            </a:r>
            <a:endParaRPr sz="1500">
              <a:latin typeface="Calibri"/>
              <a:cs typeface="Calibri"/>
            </a:endParaRPr>
          </a:p>
          <a:p>
            <a:pPr>
              <a:lnSpc>
                <a:spcPct val="100000"/>
              </a:lnSpc>
              <a:spcBef>
                <a:spcPts val="15"/>
              </a:spcBef>
            </a:pPr>
            <a:endParaRPr sz="15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Empower </a:t>
            </a:r>
            <a:r>
              <a:rPr sz="1200" dirty="0">
                <a:latin typeface="Calibri"/>
                <a:cs typeface="Calibri"/>
              </a:rPr>
              <a:t>the </a:t>
            </a:r>
            <a:r>
              <a:rPr sz="1200" spc="-5" dirty="0">
                <a:latin typeface="Calibri"/>
                <a:cs typeface="Calibri"/>
              </a:rPr>
              <a:t>team </a:t>
            </a:r>
            <a:r>
              <a:rPr sz="1200" dirty="0">
                <a:latin typeface="Calibri"/>
                <a:cs typeface="Calibri"/>
              </a:rPr>
              <a:t>in decision-making</a:t>
            </a:r>
            <a:r>
              <a:rPr sz="1200" spc="-140" dirty="0">
                <a:latin typeface="Calibri"/>
                <a:cs typeface="Calibri"/>
              </a:rPr>
              <a:t> </a:t>
            </a:r>
            <a:r>
              <a:rPr sz="1200" spc="-5" dirty="0">
                <a:latin typeface="Calibri"/>
                <a:cs typeface="Calibri"/>
              </a:rPr>
              <a:t>process</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Ensure </a:t>
            </a:r>
            <a:r>
              <a:rPr sz="1200" dirty="0">
                <a:latin typeface="Calibri"/>
                <a:cs typeface="Calibri"/>
              </a:rPr>
              <a:t>high </a:t>
            </a:r>
            <a:r>
              <a:rPr sz="1200" spc="-5" dirty="0">
                <a:latin typeface="Calibri"/>
                <a:cs typeface="Calibri"/>
              </a:rPr>
              <a:t>trust </a:t>
            </a:r>
            <a:r>
              <a:rPr sz="1200" spc="-10" dirty="0">
                <a:latin typeface="Calibri"/>
                <a:cs typeface="Calibri"/>
              </a:rPr>
              <a:t>from</a:t>
            </a:r>
            <a:r>
              <a:rPr sz="1200" spc="-80" dirty="0">
                <a:latin typeface="Calibri"/>
                <a:cs typeface="Calibri"/>
              </a:rPr>
              <a:t> </a:t>
            </a:r>
            <a:r>
              <a:rPr sz="1200" spc="-5" dirty="0">
                <a:latin typeface="Calibri"/>
                <a:cs typeface="Calibri"/>
              </a:rPr>
              <a:t>management</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Ensure efficient requirements management </a:t>
            </a:r>
            <a:r>
              <a:rPr sz="1200" spc="-10" dirty="0">
                <a:latin typeface="Calibri"/>
                <a:cs typeface="Calibri"/>
              </a:rPr>
              <a:t>for </a:t>
            </a:r>
            <a:r>
              <a:rPr sz="1200" spc="-5" dirty="0">
                <a:latin typeface="Calibri"/>
                <a:cs typeface="Calibri"/>
              </a:rPr>
              <a:t>sustainable</a:t>
            </a:r>
            <a:r>
              <a:rPr sz="1200" spc="-75" dirty="0">
                <a:latin typeface="Calibri"/>
                <a:cs typeface="Calibri"/>
              </a:rPr>
              <a:t> </a:t>
            </a:r>
            <a:r>
              <a:rPr sz="1200" dirty="0">
                <a:latin typeface="Calibri"/>
                <a:cs typeface="Calibri"/>
              </a:rPr>
              <a:t>goal-</a:t>
            </a:r>
            <a:endParaRPr sz="1200">
              <a:latin typeface="Calibri"/>
              <a:cs typeface="Calibri"/>
            </a:endParaRPr>
          </a:p>
          <a:p>
            <a:pPr marL="299085">
              <a:lnSpc>
                <a:spcPct val="100000"/>
              </a:lnSpc>
              <a:spcBef>
                <a:spcPts val="720"/>
              </a:spcBef>
            </a:pPr>
            <a:r>
              <a:rPr sz="1200" spc="-5" dirty="0">
                <a:latin typeface="Calibri"/>
                <a:cs typeface="Calibri"/>
              </a:rPr>
              <a:t>orientation</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Measure </a:t>
            </a:r>
            <a:r>
              <a:rPr sz="1200" dirty="0">
                <a:latin typeface="Calibri"/>
                <a:cs typeface="Calibri"/>
              </a:rPr>
              <a:t>and </a:t>
            </a:r>
            <a:r>
              <a:rPr sz="1200" spc="-10" dirty="0">
                <a:latin typeface="Calibri"/>
                <a:cs typeface="Calibri"/>
              </a:rPr>
              <a:t>celebrate </a:t>
            </a:r>
            <a:r>
              <a:rPr sz="1200" spc="-5" dirty="0">
                <a:latin typeface="Calibri"/>
                <a:cs typeface="Calibri"/>
              </a:rPr>
              <a:t>team</a:t>
            </a:r>
            <a:r>
              <a:rPr sz="1200" spc="-25" dirty="0">
                <a:latin typeface="Calibri"/>
                <a:cs typeface="Calibri"/>
              </a:rPr>
              <a:t> </a:t>
            </a:r>
            <a:r>
              <a:rPr sz="1200" spc="-5" dirty="0">
                <a:latin typeface="Calibri"/>
                <a:cs typeface="Calibri"/>
              </a:rPr>
              <a:t>accomplishments</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Ensure team </a:t>
            </a:r>
            <a:r>
              <a:rPr sz="1200" dirty="0">
                <a:latin typeface="Calibri"/>
                <a:cs typeface="Calibri"/>
              </a:rPr>
              <a:t>has </a:t>
            </a:r>
            <a:r>
              <a:rPr sz="1200" spc="-5" dirty="0">
                <a:latin typeface="Calibri"/>
                <a:cs typeface="Calibri"/>
              </a:rPr>
              <a:t>slack </a:t>
            </a:r>
            <a:r>
              <a:rPr sz="1200" dirty="0">
                <a:latin typeface="Calibri"/>
                <a:cs typeface="Calibri"/>
              </a:rPr>
              <a:t>time </a:t>
            </a:r>
            <a:r>
              <a:rPr sz="1200" spc="-10" dirty="0">
                <a:latin typeface="Calibri"/>
                <a:cs typeface="Calibri"/>
              </a:rPr>
              <a:t>at </a:t>
            </a:r>
            <a:r>
              <a:rPr sz="1200" dirty="0">
                <a:latin typeface="Calibri"/>
                <a:cs typeface="Calibri"/>
              </a:rPr>
              <a:t>its</a:t>
            </a:r>
            <a:r>
              <a:rPr sz="1200" spc="-105" dirty="0">
                <a:latin typeface="Calibri"/>
                <a:cs typeface="Calibri"/>
              </a:rPr>
              <a:t> </a:t>
            </a:r>
            <a:r>
              <a:rPr sz="1200" spc="-5" dirty="0">
                <a:latin typeface="Calibri"/>
                <a:cs typeface="Calibri"/>
              </a:rPr>
              <a:t>disposal</a:t>
            </a:r>
            <a:endParaRPr sz="1200">
              <a:latin typeface="Calibri"/>
              <a:cs typeface="Calibri"/>
            </a:endParaRPr>
          </a:p>
          <a:p>
            <a:pPr marL="498475" lvl="1" indent="-143510">
              <a:lnSpc>
                <a:spcPct val="100000"/>
              </a:lnSpc>
              <a:spcBef>
                <a:spcPts val="955"/>
              </a:spcBef>
              <a:buClr>
                <a:srgbClr val="FF6600"/>
              </a:buClr>
              <a:buFont typeface="Arial"/>
              <a:buChar char="•"/>
              <a:tabLst>
                <a:tab pos="499109" algn="l"/>
              </a:tabLst>
            </a:pPr>
            <a:r>
              <a:rPr sz="1000" spc="-5" dirty="0">
                <a:latin typeface="Calibri"/>
                <a:cs typeface="Calibri"/>
              </a:rPr>
              <a:t>Learning, knowledge sharing, team-bonding activities,</a:t>
            </a:r>
            <a:r>
              <a:rPr sz="1000" spc="130" dirty="0">
                <a:latin typeface="Calibri"/>
                <a:cs typeface="Calibri"/>
              </a:rPr>
              <a:t> </a:t>
            </a:r>
            <a:r>
              <a:rPr sz="1000" spc="-10" dirty="0">
                <a:latin typeface="Calibri"/>
                <a:cs typeface="Calibri"/>
              </a:rPr>
              <a:t>etc.</a:t>
            </a:r>
            <a:endParaRPr sz="1000">
              <a:latin typeface="Calibri"/>
              <a:cs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376679" y="2238885"/>
            <a:ext cx="2113915" cy="246221"/>
          </a:xfrm>
          <a:prstGeom prst="rect">
            <a:avLst/>
          </a:prstGeom>
        </p:spPr>
        <p:txBody>
          <a:bodyPr vert="horz" wrap="square" lIns="0" tIns="0" rIns="0" bIns="0" rtlCol="0">
            <a:spAutoFit/>
          </a:bodyPr>
          <a:lstStyle/>
          <a:p>
            <a:pPr marL="12700">
              <a:lnSpc>
                <a:spcPct val="100000"/>
              </a:lnSpc>
            </a:pPr>
            <a:r>
              <a:rPr sz="1600" b="1" spc="-40" dirty="0">
                <a:latin typeface="Calibri"/>
                <a:cs typeface="Calibri"/>
              </a:rPr>
              <a:t>Team </a:t>
            </a:r>
            <a:r>
              <a:rPr sz="1600" b="1" spc="-10" dirty="0">
                <a:latin typeface="Calibri"/>
                <a:cs typeface="Calibri"/>
              </a:rPr>
              <a:t>Stage </a:t>
            </a:r>
            <a:r>
              <a:rPr sz="1600" b="1" spc="-5" dirty="0">
                <a:latin typeface="Calibri"/>
                <a:cs typeface="Calibri"/>
              </a:rPr>
              <a:t>–</a:t>
            </a:r>
            <a:r>
              <a:rPr sz="1600" b="1" spc="-10" dirty="0">
                <a:latin typeface="Calibri"/>
                <a:cs typeface="Calibri"/>
              </a:rPr>
              <a:t> </a:t>
            </a:r>
            <a:r>
              <a:rPr sz="1600" b="1" spc="-5" dirty="0">
                <a:latin typeface="Calibri"/>
                <a:cs typeface="Calibri"/>
              </a:rPr>
              <a:t>Adjourning</a:t>
            </a:r>
            <a:endParaRPr sz="160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6" y="4976749"/>
            <a:ext cx="2806065" cy="987450"/>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Adjourning</a:t>
            </a:r>
            <a:r>
              <a:rPr sz="1500" b="1" spc="-45" dirty="0">
                <a:latin typeface="Calibri"/>
                <a:cs typeface="Calibri"/>
              </a:rPr>
              <a:t> </a:t>
            </a:r>
            <a:r>
              <a:rPr sz="1500" b="1" spc="-10" dirty="0">
                <a:latin typeface="Calibri"/>
                <a:cs typeface="Calibri"/>
              </a:rPr>
              <a:t>Stage</a:t>
            </a:r>
            <a:endParaRPr sz="1500">
              <a:latin typeface="Calibri"/>
              <a:cs typeface="Calibri"/>
            </a:endParaRPr>
          </a:p>
          <a:p>
            <a:pPr>
              <a:lnSpc>
                <a:spcPct val="100000"/>
              </a:lnSpc>
              <a:spcBef>
                <a:spcPts val="55"/>
              </a:spcBef>
            </a:pPr>
            <a:endParaRPr sz="1600">
              <a:latin typeface="Times New Roman"/>
              <a:cs typeface="Times New Roman"/>
            </a:endParaRPr>
          </a:p>
          <a:p>
            <a:pPr marL="299085" indent="-172720">
              <a:lnSpc>
                <a:spcPct val="100000"/>
              </a:lnSpc>
              <a:buClr>
                <a:srgbClr val="FF6600"/>
              </a:buClr>
              <a:buFont typeface="Wingdings"/>
              <a:buChar char=""/>
              <a:tabLst>
                <a:tab pos="299720" algn="l"/>
              </a:tabLst>
            </a:pPr>
            <a:r>
              <a:rPr sz="1200" spc="-30" dirty="0">
                <a:latin typeface="Calibri"/>
                <a:cs typeface="Calibri"/>
              </a:rPr>
              <a:t>Team </a:t>
            </a:r>
            <a:r>
              <a:rPr sz="1200" spc="-5" dirty="0">
                <a:latin typeface="Calibri"/>
                <a:cs typeface="Calibri"/>
              </a:rPr>
              <a:t>completes </a:t>
            </a:r>
            <a:r>
              <a:rPr sz="1200" dirty="0">
                <a:latin typeface="Calibri"/>
                <a:cs typeface="Calibri"/>
              </a:rPr>
              <a:t>the </a:t>
            </a:r>
            <a:r>
              <a:rPr sz="1200" spc="-5" dirty="0">
                <a:latin typeface="Calibri"/>
                <a:cs typeface="Calibri"/>
              </a:rPr>
              <a:t>work </a:t>
            </a:r>
            <a:r>
              <a:rPr sz="1200" dirty="0">
                <a:latin typeface="Calibri"/>
                <a:cs typeface="Calibri"/>
              </a:rPr>
              <a:t>and </a:t>
            </a:r>
            <a:r>
              <a:rPr sz="1200" spc="-5" dirty="0">
                <a:latin typeface="Calibri"/>
                <a:cs typeface="Calibri"/>
              </a:rPr>
              <a:t>moves</a:t>
            </a:r>
            <a:r>
              <a:rPr sz="1200" spc="-65" dirty="0">
                <a:latin typeface="Calibri"/>
                <a:cs typeface="Calibri"/>
              </a:rPr>
              <a:t> </a:t>
            </a:r>
            <a:r>
              <a:rPr sz="1200" dirty="0">
                <a:latin typeface="Calibri"/>
                <a:cs typeface="Calibri"/>
              </a:rPr>
              <a:t>on</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15" dirty="0">
                <a:latin typeface="Calibri"/>
                <a:cs typeface="Calibri"/>
              </a:rPr>
              <a:t>Typical </a:t>
            </a:r>
            <a:r>
              <a:rPr sz="1200" spc="-10" dirty="0">
                <a:latin typeface="Calibri"/>
                <a:cs typeface="Calibri"/>
              </a:rPr>
              <a:t>occurs </a:t>
            </a:r>
            <a:r>
              <a:rPr sz="1200" dirty="0">
                <a:latin typeface="Calibri"/>
                <a:cs typeface="Calibri"/>
              </a:rPr>
              <a:t>in </a:t>
            </a:r>
            <a:r>
              <a:rPr sz="1200" spc="-5" dirty="0">
                <a:latin typeface="Calibri"/>
                <a:cs typeface="Calibri"/>
              </a:rPr>
              <a:t>Project Closing</a:t>
            </a:r>
            <a:r>
              <a:rPr sz="1200" spc="-30" dirty="0">
                <a:latin typeface="Calibri"/>
                <a:cs typeface="Calibri"/>
              </a:rPr>
              <a:t> </a:t>
            </a:r>
            <a:r>
              <a:rPr sz="1200" dirty="0">
                <a:latin typeface="Calibri"/>
                <a:cs typeface="Calibri"/>
              </a:rPr>
              <a:t>Phase</a:t>
            </a:r>
            <a:endParaRPr sz="120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39421"/>
            <a:ext cx="2553335" cy="131061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Adjourning </a:t>
            </a:r>
            <a:r>
              <a:rPr sz="1500" b="1" spc="-10" dirty="0">
                <a:latin typeface="Calibri"/>
                <a:cs typeface="Calibri"/>
              </a:rPr>
              <a:t>Stage </a:t>
            </a:r>
            <a:r>
              <a:rPr sz="1500" b="1" dirty="0">
                <a:latin typeface="Calibri"/>
                <a:cs typeface="Calibri"/>
              </a:rPr>
              <a:t>– </a:t>
            </a:r>
            <a:r>
              <a:rPr sz="1500" b="1" spc="-10" dirty="0">
                <a:latin typeface="Calibri"/>
                <a:cs typeface="Calibri"/>
              </a:rPr>
              <a:t>Focus</a:t>
            </a:r>
            <a:r>
              <a:rPr sz="1500" b="1" spc="-20" dirty="0">
                <a:latin typeface="Calibri"/>
                <a:cs typeface="Calibri"/>
              </a:rPr>
              <a:t> </a:t>
            </a:r>
            <a:r>
              <a:rPr sz="1500" b="1" spc="-5" dirty="0">
                <a:latin typeface="Calibri"/>
                <a:cs typeface="Calibri"/>
              </a:rPr>
              <a:t>Areas</a:t>
            </a:r>
            <a:endParaRPr sz="1500">
              <a:latin typeface="Calibri"/>
              <a:cs typeface="Calibri"/>
            </a:endParaRPr>
          </a:p>
          <a:p>
            <a:pPr>
              <a:lnSpc>
                <a:spcPct val="100000"/>
              </a:lnSpc>
              <a:spcBef>
                <a:spcPts val="20"/>
              </a:spcBef>
            </a:pPr>
            <a:endParaRPr sz="1750">
              <a:latin typeface="Times New Roman"/>
              <a:cs typeface="Times New Roman"/>
            </a:endParaRPr>
          </a:p>
          <a:p>
            <a:pPr marL="299085" indent="-172720">
              <a:lnSpc>
                <a:spcPct val="100000"/>
              </a:lnSpc>
              <a:spcBef>
                <a:spcPts val="5"/>
              </a:spcBef>
              <a:buClr>
                <a:srgbClr val="FF6600"/>
              </a:buClr>
              <a:buFont typeface="Wingdings"/>
              <a:buChar char=""/>
              <a:tabLst>
                <a:tab pos="299720" algn="l"/>
              </a:tabLst>
            </a:pPr>
            <a:r>
              <a:rPr sz="1200" spc="-5" dirty="0">
                <a:latin typeface="Calibri"/>
                <a:cs typeface="Calibri"/>
              </a:rPr>
              <a:t>Ensure </a:t>
            </a:r>
            <a:r>
              <a:rPr sz="1200" dirty="0">
                <a:latin typeface="Calibri"/>
                <a:cs typeface="Calibri"/>
              </a:rPr>
              <a:t>lessons learned </a:t>
            </a:r>
            <a:r>
              <a:rPr sz="1200" spc="-5" dirty="0">
                <a:latin typeface="Calibri"/>
                <a:cs typeface="Calibri"/>
              </a:rPr>
              <a:t>are</a:t>
            </a:r>
            <a:r>
              <a:rPr sz="1200" spc="-90" dirty="0">
                <a:latin typeface="Calibri"/>
                <a:cs typeface="Calibri"/>
              </a:rPr>
              <a:t> </a:t>
            </a:r>
            <a:r>
              <a:rPr sz="1200" spc="-10" dirty="0">
                <a:latin typeface="Calibri"/>
                <a:cs typeface="Calibri"/>
              </a:rPr>
              <a:t>recorded</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Ensure appraisals are</a:t>
            </a:r>
            <a:r>
              <a:rPr sz="1200" spc="-90" dirty="0">
                <a:latin typeface="Calibri"/>
                <a:cs typeface="Calibri"/>
              </a:rPr>
              <a:t> </a:t>
            </a:r>
            <a:r>
              <a:rPr sz="1200" dirty="0">
                <a:latin typeface="Calibri"/>
                <a:cs typeface="Calibri"/>
              </a:rPr>
              <a:t>done</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Pending claims must </a:t>
            </a:r>
            <a:r>
              <a:rPr sz="1200" dirty="0">
                <a:latin typeface="Calibri"/>
                <a:cs typeface="Calibri"/>
              </a:rPr>
              <a:t>be</a:t>
            </a:r>
            <a:r>
              <a:rPr sz="1200" spc="-70" dirty="0">
                <a:latin typeface="Calibri"/>
                <a:cs typeface="Calibri"/>
              </a:rPr>
              <a:t> </a:t>
            </a:r>
            <a:r>
              <a:rPr sz="1200" spc="-5" dirty="0">
                <a:latin typeface="Calibri"/>
                <a:cs typeface="Calibri"/>
              </a:rPr>
              <a:t>cleared</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746887" y="6258562"/>
            <a:ext cx="3371215" cy="246221"/>
          </a:xfrm>
          <a:prstGeom prst="rect">
            <a:avLst/>
          </a:prstGeom>
        </p:spPr>
        <p:txBody>
          <a:bodyPr vert="horz" wrap="square" lIns="0" tIns="0" rIns="0" bIns="0" rtlCol="0">
            <a:spAutoFit/>
          </a:bodyPr>
          <a:lstStyle/>
          <a:p>
            <a:pPr marL="12700">
              <a:lnSpc>
                <a:spcPct val="100000"/>
              </a:lnSpc>
            </a:pPr>
            <a:r>
              <a:rPr sz="1600" b="1" spc="-10" dirty="0">
                <a:latin typeface="Calibri"/>
                <a:cs typeface="Calibri"/>
              </a:rPr>
              <a:t>Detecting </a:t>
            </a:r>
            <a:r>
              <a:rPr sz="1600" b="1" spc="-30" dirty="0">
                <a:latin typeface="Calibri"/>
                <a:cs typeface="Calibri"/>
              </a:rPr>
              <a:t>Team's </a:t>
            </a:r>
            <a:r>
              <a:rPr sz="1600" b="1" spc="-10" dirty="0">
                <a:latin typeface="Calibri"/>
                <a:cs typeface="Calibri"/>
              </a:rPr>
              <a:t>Stage </a:t>
            </a:r>
            <a:r>
              <a:rPr sz="1600" b="1" spc="-5" dirty="0">
                <a:latin typeface="Calibri"/>
                <a:cs typeface="Calibri"/>
              </a:rPr>
              <a:t>of</a:t>
            </a:r>
            <a:r>
              <a:rPr sz="1600" b="1" spc="50" dirty="0">
                <a:latin typeface="Calibri"/>
                <a:cs typeface="Calibri"/>
              </a:rPr>
              <a:t> </a:t>
            </a:r>
            <a:r>
              <a:rPr sz="1600" b="1" spc="-10" dirty="0">
                <a:latin typeface="Calibri"/>
                <a:cs typeface="Calibri"/>
              </a:rPr>
              <a:t>Development</a:t>
            </a:r>
            <a:endParaRPr sz="1600">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 name="object 6"/>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 name="object 7"/>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8" name="object 8"/>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9" name="object 9"/>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0" name="object 10"/>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1" name="object 11"/>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2" name="object 12"/>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3" name="object 13"/>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4" name="object 14"/>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5" name="object 15"/>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6" name="object 16"/>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7" name="object 17"/>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8" name="object 18"/>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19" name="object 19"/>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0" name="object 20"/>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1" name="object 21"/>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2" name="object 22"/>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3" name="object 23"/>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4" name="object 24"/>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5" name="object 25"/>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6" name="object 26"/>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7" name="object 27"/>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8" name="object 28"/>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29" name="object 29"/>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0" name="object 30"/>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1" name="object 31"/>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2" name="object 32"/>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3" name="object 33"/>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4" name="object 34"/>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5" name="object 35"/>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6" name="object 36"/>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7" name="object 37"/>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8" name="object 38"/>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39" name="object 39"/>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0" name="object 40"/>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1" name="object 41"/>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2" name="object 42"/>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3" name="object 43"/>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4" name="object 44"/>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5" name="object 45"/>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6" name="object 46"/>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7" name="object 47"/>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8" name="object 48"/>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49" name="object 49"/>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0" name="object 50"/>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1" name="object 51"/>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2" name="object 52"/>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3" name="object 53"/>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4" name="object 54"/>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5" name="object 55"/>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7" name="object 57"/>
          <p:cNvSpPr txBox="1"/>
          <p:nvPr/>
        </p:nvSpPr>
        <p:spPr>
          <a:xfrm>
            <a:off x="1214425" y="957327"/>
            <a:ext cx="215519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Sequencing </a:t>
            </a:r>
            <a:r>
              <a:rPr sz="1500" b="1" dirty="0">
                <a:latin typeface="Calibri"/>
                <a:cs typeface="Calibri"/>
              </a:rPr>
              <a:t>of </a:t>
            </a:r>
            <a:r>
              <a:rPr sz="1500" b="1" spc="-35" dirty="0">
                <a:latin typeface="Calibri"/>
                <a:cs typeface="Calibri"/>
              </a:rPr>
              <a:t>Team</a:t>
            </a:r>
            <a:r>
              <a:rPr sz="1500" b="1" spc="-60" dirty="0">
                <a:latin typeface="Calibri"/>
                <a:cs typeface="Calibri"/>
              </a:rPr>
              <a:t> </a:t>
            </a:r>
            <a:r>
              <a:rPr sz="1500" b="1" spc="-10" dirty="0">
                <a:latin typeface="Calibri"/>
                <a:cs typeface="Calibri"/>
              </a:rPr>
              <a:t>Stages</a:t>
            </a:r>
            <a:endParaRPr sz="1500">
              <a:latin typeface="Calibri"/>
              <a:cs typeface="Calibri"/>
            </a:endParaRPr>
          </a:p>
        </p:txBody>
      </p:sp>
      <p:sp>
        <p:nvSpPr>
          <p:cNvPr id="58" name="object 58"/>
          <p:cNvSpPr/>
          <p:nvPr/>
        </p:nvSpPr>
        <p:spPr>
          <a:xfrm>
            <a:off x="2718816" y="1490473"/>
            <a:ext cx="1496568" cy="409954"/>
          </a:xfrm>
          <a:prstGeom prst="rect">
            <a:avLst/>
          </a:prstGeom>
          <a:blipFill>
            <a:blip r:embed="rId2" cstate="print"/>
            <a:stretch>
              <a:fillRect/>
            </a:stretch>
          </a:blipFill>
        </p:spPr>
        <p:txBody>
          <a:bodyPr wrap="square" lIns="0" tIns="0" rIns="0" bIns="0" rtlCol="0"/>
          <a:lstStyle/>
          <a:p>
            <a:endParaRPr/>
          </a:p>
        </p:txBody>
      </p:sp>
      <p:sp>
        <p:nvSpPr>
          <p:cNvPr id="59" name="object 59"/>
          <p:cNvSpPr txBox="1"/>
          <p:nvPr/>
        </p:nvSpPr>
        <p:spPr>
          <a:xfrm>
            <a:off x="3221865" y="1596896"/>
            <a:ext cx="492125" cy="153888"/>
          </a:xfrm>
          <a:prstGeom prst="rect">
            <a:avLst/>
          </a:prstGeom>
        </p:spPr>
        <p:txBody>
          <a:bodyPr vert="horz" wrap="square" lIns="0" tIns="0" rIns="0" bIns="0" rtlCol="0">
            <a:spAutoFit/>
          </a:bodyPr>
          <a:lstStyle/>
          <a:p>
            <a:pPr marL="12700">
              <a:lnSpc>
                <a:spcPct val="100000"/>
              </a:lnSpc>
            </a:pPr>
            <a:r>
              <a:rPr sz="1000" spc="-5" dirty="0">
                <a:solidFill>
                  <a:srgbClr val="FFFFFF"/>
                </a:solidFill>
                <a:latin typeface="Arial"/>
                <a:cs typeface="Arial"/>
              </a:rPr>
              <a:t>For</a:t>
            </a:r>
            <a:r>
              <a:rPr sz="1000" spc="10" dirty="0">
                <a:solidFill>
                  <a:srgbClr val="FFFFFF"/>
                </a:solidFill>
                <a:latin typeface="Arial"/>
                <a:cs typeface="Arial"/>
              </a:rPr>
              <a:t>m</a:t>
            </a:r>
            <a:r>
              <a:rPr sz="1000" spc="-10" dirty="0">
                <a:solidFill>
                  <a:srgbClr val="FFFFFF"/>
                </a:solidFill>
                <a:latin typeface="Arial"/>
                <a:cs typeface="Arial"/>
              </a:rPr>
              <a:t>i</a:t>
            </a:r>
            <a:r>
              <a:rPr sz="1000" spc="-5" dirty="0">
                <a:solidFill>
                  <a:srgbClr val="FFFFFF"/>
                </a:solidFill>
                <a:latin typeface="Arial"/>
                <a:cs typeface="Arial"/>
              </a:rPr>
              <a:t>ng</a:t>
            </a:r>
            <a:endParaRPr sz="1000">
              <a:latin typeface="Arial"/>
              <a:cs typeface="Arial"/>
            </a:endParaRPr>
          </a:p>
        </p:txBody>
      </p:sp>
      <p:sp>
        <p:nvSpPr>
          <p:cNvPr id="60" name="object 60"/>
          <p:cNvSpPr/>
          <p:nvPr/>
        </p:nvSpPr>
        <p:spPr>
          <a:xfrm>
            <a:off x="3361944" y="1876045"/>
            <a:ext cx="210312" cy="184402"/>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2718816" y="2034541"/>
            <a:ext cx="1496568" cy="409954"/>
          </a:xfrm>
          <a:prstGeom prst="rect">
            <a:avLst/>
          </a:prstGeom>
          <a:blipFill>
            <a:blip r:embed="rId4" cstate="print"/>
            <a:stretch>
              <a:fillRect/>
            </a:stretch>
          </a:blipFill>
        </p:spPr>
        <p:txBody>
          <a:bodyPr wrap="square" lIns="0" tIns="0" rIns="0" bIns="0" rtlCol="0"/>
          <a:lstStyle/>
          <a:p>
            <a:endParaRPr/>
          </a:p>
        </p:txBody>
      </p:sp>
      <p:sp>
        <p:nvSpPr>
          <p:cNvPr id="62" name="object 62"/>
          <p:cNvSpPr txBox="1"/>
          <p:nvPr/>
        </p:nvSpPr>
        <p:spPr>
          <a:xfrm>
            <a:off x="3200526" y="2141348"/>
            <a:ext cx="533400" cy="153888"/>
          </a:xfrm>
          <a:prstGeom prst="rect">
            <a:avLst/>
          </a:prstGeom>
        </p:spPr>
        <p:txBody>
          <a:bodyPr vert="horz" wrap="square" lIns="0" tIns="0" rIns="0" bIns="0" rtlCol="0">
            <a:spAutoFit/>
          </a:bodyPr>
          <a:lstStyle/>
          <a:p>
            <a:pPr marL="12700">
              <a:lnSpc>
                <a:spcPct val="100000"/>
              </a:lnSpc>
            </a:pPr>
            <a:r>
              <a:rPr sz="1000" spc="-5" dirty="0">
                <a:solidFill>
                  <a:srgbClr val="FFFFFF"/>
                </a:solidFill>
                <a:latin typeface="Arial"/>
                <a:cs typeface="Arial"/>
              </a:rPr>
              <a:t>Storming</a:t>
            </a:r>
            <a:endParaRPr sz="1000">
              <a:latin typeface="Arial"/>
              <a:cs typeface="Arial"/>
            </a:endParaRPr>
          </a:p>
        </p:txBody>
      </p:sp>
      <p:sp>
        <p:nvSpPr>
          <p:cNvPr id="63" name="object 63"/>
          <p:cNvSpPr/>
          <p:nvPr/>
        </p:nvSpPr>
        <p:spPr>
          <a:xfrm>
            <a:off x="3361944" y="2420112"/>
            <a:ext cx="210312" cy="184402"/>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2718816" y="2578609"/>
            <a:ext cx="1496568" cy="411479"/>
          </a:xfrm>
          <a:prstGeom prst="rect">
            <a:avLst/>
          </a:prstGeom>
          <a:blipFill>
            <a:blip r:embed="rId6" cstate="print"/>
            <a:stretch>
              <a:fillRect/>
            </a:stretch>
          </a:blipFill>
        </p:spPr>
        <p:txBody>
          <a:bodyPr wrap="square" lIns="0" tIns="0" rIns="0" bIns="0" rtlCol="0"/>
          <a:lstStyle/>
          <a:p>
            <a:endParaRPr/>
          </a:p>
        </p:txBody>
      </p:sp>
      <p:sp>
        <p:nvSpPr>
          <p:cNvPr id="65" name="object 65"/>
          <p:cNvSpPr txBox="1"/>
          <p:nvPr/>
        </p:nvSpPr>
        <p:spPr>
          <a:xfrm>
            <a:off x="3214244" y="2685669"/>
            <a:ext cx="506095" cy="153888"/>
          </a:xfrm>
          <a:prstGeom prst="rect">
            <a:avLst/>
          </a:prstGeom>
        </p:spPr>
        <p:txBody>
          <a:bodyPr vert="horz" wrap="square" lIns="0" tIns="0" rIns="0" bIns="0" rtlCol="0">
            <a:spAutoFit/>
          </a:bodyPr>
          <a:lstStyle/>
          <a:p>
            <a:pPr marL="12700">
              <a:lnSpc>
                <a:spcPct val="100000"/>
              </a:lnSpc>
            </a:pPr>
            <a:r>
              <a:rPr sz="1000" spc="-5" dirty="0">
                <a:solidFill>
                  <a:srgbClr val="FFFFFF"/>
                </a:solidFill>
                <a:latin typeface="Arial"/>
                <a:cs typeface="Arial"/>
              </a:rPr>
              <a:t>Norming</a:t>
            </a:r>
            <a:endParaRPr sz="1000">
              <a:latin typeface="Arial"/>
              <a:cs typeface="Arial"/>
            </a:endParaRPr>
          </a:p>
        </p:txBody>
      </p:sp>
      <p:sp>
        <p:nvSpPr>
          <p:cNvPr id="66" name="object 66"/>
          <p:cNvSpPr/>
          <p:nvPr/>
        </p:nvSpPr>
        <p:spPr>
          <a:xfrm>
            <a:off x="3361944" y="2964181"/>
            <a:ext cx="210312" cy="184402"/>
          </a:xfrm>
          <a:prstGeom prst="rect">
            <a:avLst/>
          </a:prstGeom>
          <a:blipFill>
            <a:blip r:embed="rId7" cstate="print"/>
            <a:stretch>
              <a:fillRect/>
            </a:stretch>
          </a:blipFill>
        </p:spPr>
        <p:txBody>
          <a:bodyPr wrap="square" lIns="0" tIns="0" rIns="0" bIns="0" rtlCol="0"/>
          <a:lstStyle/>
          <a:p>
            <a:endParaRPr/>
          </a:p>
        </p:txBody>
      </p:sp>
      <p:sp>
        <p:nvSpPr>
          <p:cNvPr id="67" name="object 67"/>
          <p:cNvSpPr/>
          <p:nvPr/>
        </p:nvSpPr>
        <p:spPr>
          <a:xfrm>
            <a:off x="2718816" y="3122678"/>
            <a:ext cx="1496568" cy="411479"/>
          </a:xfrm>
          <a:prstGeom prst="rect">
            <a:avLst/>
          </a:prstGeom>
          <a:blipFill>
            <a:blip r:embed="rId8" cstate="print"/>
            <a:stretch>
              <a:fillRect/>
            </a:stretch>
          </a:blipFill>
        </p:spPr>
        <p:txBody>
          <a:bodyPr wrap="square" lIns="0" tIns="0" rIns="0" bIns="0" rtlCol="0"/>
          <a:lstStyle/>
          <a:p>
            <a:endParaRPr/>
          </a:p>
        </p:txBody>
      </p:sp>
      <p:sp>
        <p:nvSpPr>
          <p:cNvPr id="68" name="object 68"/>
          <p:cNvSpPr txBox="1"/>
          <p:nvPr/>
        </p:nvSpPr>
        <p:spPr>
          <a:xfrm>
            <a:off x="3144139" y="3229736"/>
            <a:ext cx="647700" cy="153888"/>
          </a:xfrm>
          <a:prstGeom prst="rect">
            <a:avLst/>
          </a:prstGeom>
        </p:spPr>
        <p:txBody>
          <a:bodyPr vert="horz" wrap="square" lIns="0" tIns="0" rIns="0" bIns="0" rtlCol="0">
            <a:spAutoFit/>
          </a:bodyPr>
          <a:lstStyle/>
          <a:p>
            <a:pPr marL="12700">
              <a:lnSpc>
                <a:spcPct val="100000"/>
              </a:lnSpc>
            </a:pPr>
            <a:r>
              <a:rPr sz="1000" spc="-10" dirty="0">
                <a:solidFill>
                  <a:srgbClr val="FFFFFF"/>
                </a:solidFill>
                <a:latin typeface="Arial"/>
                <a:cs typeface="Arial"/>
              </a:rPr>
              <a:t>P</a:t>
            </a:r>
            <a:r>
              <a:rPr sz="1000" spc="-5" dirty="0">
                <a:solidFill>
                  <a:srgbClr val="FFFFFF"/>
                </a:solidFill>
                <a:latin typeface="Arial"/>
                <a:cs typeface="Arial"/>
              </a:rPr>
              <a:t>er</a:t>
            </a:r>
            <a:r>
              <a:rPr sz="1000" spc="0" dirty="0">
                <a:solidFill>
                  <a:srgbClr val="FFFFFF"/>
                </a:solidFill>
                <a:latin typeface="Arial"/>
                <a:cs typeface="Arial"/>
              </a:rPr>
              <a:t>f</a:t>
            </a:r>
            <a:r>
              <a:rPr sz="1000" spc="-5" dirty="0">
                <a:solidFill>
                  <a:srgbClr val="FFFFFF"/>
                </a:solidFill>
                <a:latin typeface="Arial"/>
                <a:cs typeface="Arial"/>
              </a:rPr>
              <a:t>or</a:t>
            </a:r>
            <a:r>
              <a:rPr sz="1000" spc="10" dirty="0">
                <a:solidFill>
                  <a:srgbClr val="FFFFFF"/>
                </a:solidFill>
                <a:latin typeface="Arial"/>
                <a:cs typeface="Arial"/>
              </a:rPr>
              <a:t>m</a:t>
            </a:r>
            <a:r>
              <a:rPr sz="1000" spc="-10" dirty="0">
                <a:solidFill>
                  <a:srgbClr val="FFFFFF"/>
                </a:solidFill>
                <a:latin typeface="Arial"/>
                <a:cs typeface="Arial"/>
              </a:rPr>
              <a:t>i</a:t>
            </a:r>
            <a:r>
              <a:rPr sz="1000" spc="-5" dirty="0">
                <a:solidFill>
                  <a:srgbClr val="FFFFFF"/>
                </a:solidFill>
                <a:latin typeface="Arial"/>
                <a:cs typeface="Arial"/>
              </a:rPr>
              <a:t>ng</a:t>
            </a:r>
            <a:endParaRPr sz="1000">
              <a:latin typeface="Arial"/>
              <a:cs typeface="Arial"/>
            </a:endParaRPr>
          </a:p>
        </p:txBody>
      </p:sp>
      <p:sp>
        <p:nvSpPr>
          <p:cNvPr id="69" name="object 69"/>
          <p:cNvSpPr/>
          <p:nvPr/>
        </p:nvSpPr>
        <p:spPr>
          <a:xfrm>
            <a:off x="3361944" y="3508249"/>
            <a:ext cx="210312" cy="184402"/>
          </a:xfrm>
          <a:prstGeom prst="rect">
            <a:avLst/>
          </a:prstGeom>
          <a:blipFill>
            <a:blip r:embed="rId9" cstate="print"/>
            <a:stretch>
              <a:fillRect/>
            </a:stretch>
          </a:blipFill>
        </p:spPr>
        <p:txBody>
          <a:bodyPr wrap="square" lIns="0" tIns="0" rIns="0" bIns="0" rtlCol="0"/>
          <a:lstStyle/>
          <a:p>
            <a:endParaRPr/>
          </a:p>
        </p:txBody>
      </p:sp>
      <p:sp>
        <p:nvSpPr>
          <p:cNvPr id="70" name="object 70"/>
          <p:cNvSpPr/>
          <p:nvPr/>
        </p:nvSpPr>
        <p:spPr>
          <a:xfrm>
            <a:off x="2718816" y="3666744"/>
            <a:ext cx="1496568" cy="411479"/>
          </a:xfrm>
          <a:prstGeom prst="rect">
            <a:avLst/>
          </a:prstGeom>
          <a:blipFill>
            <a:blip r:embed="rId10" cstate="print"/>
            <a:stretch>
              <a:fillRect/>
            </a:stretch>
          </a:blipFill>
        </p:spPr>
        <p:txBody>
          <a:bodyPr wrap="square" lIns="0" tIns="0" rIns="0" bIns="0" rtlCol="0"/>
          <a:lstStyle/>
          <a:p>
            <a:endParaRPr/>
          </a:p>
        </p:txBody>
      </p:sp>
      <p:sp>
        <p:nvSpPr>
          <p:cNvPr id="71" name="object 71"/>
          <p:cNvSpPr txBox="1"/>
          <p:nvPr/>
        </p:nvSpPr>
        <p:spPr>
          <a:xfrm>
            <a:off x="2653664" y="3774188"/>
            <a:ext cx="1550670" cy="307777"/>
          </a:xfrm>
          <a:prstGeom prst="rect">
            <a:avLst/>
          </a:prstGeom>
        </p:spPr>
        <p:txBody>
          <a:bodyPr vert="horz" wrap="square" lIns="0" tIns="0" rIns="0" bIns="0" rtlCol="0">
            <a:spAutoFit/>
          </a:bodyPr>
          <a:lstStyle/>
          <a:p>
            <a:pPr marL="77470" algn="ctr">
              <a:lnSpc>
                <a:spcPct val="100000"/>
              </a:lnSpc>
            </a:pPr>
            <a:r>
              <a:rPr sz="1000" spc="-5" dirty="0">
                <a:solidFill>
                  <a:srgbClr val="FFFFFF"/>
                </a:solidFill>
                <a:latin typeface="Arial"/>
                <a:cs typeface="Arial"/>
              </a:rPr>
              <a:t>Adjourning</a:t>
            </a:r>
            <a:endParaRPr sz="1000">
              <a:latin typeface="Arial"/>
              <a:cs typeface="Arial"/>
            </a:endParaRPr>
          </a:p>
          <a:p>
            <a:pPr>
              <a:lnSpc>
                <a:spcPct val="100000"/>
              </a:lnSpc>
            </a:pPr>
            <a:endParaRPr sz="1000">
              <a:latin typeface="Times New Roman"/>
              <a:cs typeface="Times New Roman"/>
            </a:endParaRPr>
          </a:p>
        </p:txBody>
      </p:sp>
      <p:sp>
        <p:nvSpPr>
          <p:cNvPr id="73" name="object 73"/>
          <p:cNvSpPr/>
          <p:nvPr/>
        </p:nvSpPr>
        <p:spPr>
          <a:xfrm>
            <a:off x="4875657" y="8069581"/>
            <a:ext cx="565150" cy="271273"/>
          </a:xfrm>
          <a:prstGeom prst="rect">
            <a:avLst/>
          </a:prstGeom>
          <a:blipFill>
            <a:blip r:embed="rId11" cstate="print"/>
            <a:stretch>
              <a:fillRect/>
            </a:stretch>
          </a:blipFill>
        </p:spPr>
        <p:txBody>
          <a:bodyPr wrap="square" lIns="0" tIns="0" rIns="0" bIns="0" rtlCol="0"/>
          <a:lstStyle/>
          <a:p>
            <a:endParaRPr/>
          </a:p>
        </p:txBody>
      </p:sp>
      <p:sp>
        <p:nvSpPr>
          <p:cNvPr id="75" name="object 7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6" name="object 7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7" name="object 7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8" name="object 7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9" name="object 7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80" name="object 8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81" name="object 8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82" name="object 8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83" name="object 8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84" name="object 8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85" name="object 8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86" name="object 8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7" name="object 8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8" name="object 8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9" name="object 8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90" name="object 9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91" name="object 9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92" name="object 9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93" name="object 9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94" name="object 9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95" name="object 9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96" name="object 9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7" name="object 9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8" name="object 9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9" name="object 9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100" name="object 10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101" name="object 10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102" name="object 10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03" name="object 10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04" name="object 10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05" name="object 10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06" name="object 10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7" name="object 10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8" name="object 10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9" name="object 10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10" name="object 11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11" name="object 11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12" name="object 11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13" name="object 11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14" name="object 11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15" name="object 11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16" name="object 11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7" name="object 11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8" name="object 11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9" name="object 11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20" name="object 12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21" name="object 12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22" name="object 12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23" name="object 12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24" name="object 12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25" name="object 12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7" name="object 127"/>
          <p:cNvSpPr txBox="1"/>
          <p:nvPr/>
        </p:nvSpPr>
        <p:spPr>
          <a:xfrm>
            <a:off x="1214426" y="4949064"/>
            <a:ext cx="2291715"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Sequencing </a:t>
            </a:r>
            <a:r>
              <a:rPr sz="1500" b="1" dirty="0">
                <a:latin typeface="Calibri"/>
                <a:cs typeface="Calibri"/>
              </a:rPr>
              <a:t>of </a:t>
            </a:r>
            <a:r>
              <a:rPr sz="1500" b="1" spc="-35" dirty="0">
                <a:latin typeface="Calibri"/>
                <a:cs typeface="Calibri"/>
              </a:rPr>
              <a:t>Team</a:t>
            </a:r>
            <a:r>
              <a:rPr sz="1500" b="1" spc="-70" dirty="0">
                <a:latin typeface="Calibri"/>
                <a:cs typeface="Calibri"/>
              </a:rPr>
              <a:t> </a:t>
            </a:r>
            <a:r>
              <a:rPr sz="1500" b="1" spc="-5" dirty="0">
                <a:latin typeface="Calibri"/>
                <a:cs typeface="Calibri"/>
              </a:rPr>
              <a:t>Stages…</a:t>
            </a:r>
            <a:endParaRPr sz="1500">
              <a:latin typeface="Calibri"/>
              <a:cs typeface="Calibri"/>
            </a:endParaRPr>
          </a:p>
        </p:txBody>
      </p:sp>
      <p:sp>
        <p:nvSpPr>
          <p:cNvPr id="128" name="object 128"/>
          <p:cNvSpPr/>
          <p:nvPr/>
        </p:nvSpPr>
        <p:spPr>
          <a:xfrm>
            <a:off x="3235453" y="5445634"/>
            <a:ext cx="737870" cy="737870"/>
          </a:xfrm>
          <a:custGeom>
            <a:avLst/>
            <a:gdLst/>
            <a:ahLst/>
            <a:cxnLst/>
            <a:rect l="l" t="t" r="r" b="b"/>
            <a:pathLst>
              <a:path w="737870" h="737870">
                <a:moveTo>
                  <a:pt x="368681" y="0"/>
                </a:moveTo>
                <a:lnTo>
                  <a:pt x="322441" y="2873"/>
                </a:lnTo>
                <a:lnTo>
                  <a:pt x="277913" y="11262"/>
                </a:lnTo>
                <a:lnTo>
                  <a:pt x="235444" y="24820"/>
                </a:lnTo>
                <a:lnTo>
                  <a:pt x="195378" y="43203"/>
                </a:lnTo>
                <a:lnTo>
                  <a:pt x="158061" y="66065"/>
                </a:lnTo>
                <a:lnTo>
                  <a:pt x="123839" y="93059"/>
                </a:lnTo>
                <a:lnTo>
                  <a:pt x="93059" y="123839"/>
                </a:lnTo>
                <a:lnTo>
                  <a:pt x="66065" y="158061"/>
                </a:lnTo>
                <a:lnTo>
                  <a:pt x="43203" y="195378"/>
                </a:lnTo>
                <a:lnTo>
                  <a:pt x="24820" y="235444"/>
                </a:lnTo>
                <a:lnTo>
                  <a:pt x="11262" y="277913"/>
                </a:lnTo>
                <a:lnTo>
                  <a:pt x="2873" y="322441"/>
                </a:lnTo>
                <a:lnTo>
                  <a:pt x="0" y="368681"/>
                </a:lnTo>
                <a:lnTo>
                  <a:pt x="2873" y="414947"/>
                </a:lnTo>
                <a:lnTo>
                  <a:pt x="11262" y="459498"/>
                </a:lnTo>
                <a:lnTo>
                  <a:pt x="24820" y="501986"/>
                </a:lnTo>
                <a:lnTo>
                  <a:pt x="43203" y="542068"/>
                </a:lnTo>
                <a:lnTo>
                  <a:pt x="66065" y="579398"/>
                </a:lnTo>
                <a:lnTo>
                  <a:pt x="93059" y="613629"/>
                </a:lnTo>
                <a:lnTo>
                  <a:pt x="123839" y="644417"/>
                </a:lnTo>
                <a:lnTo>
                  <a:pt x="158061" y="671416"/>
                </a:lnTo>
                <a:lnTo>
                  <a:pt x="195378" y="694281"/>
                </a:lnTo>
                <a:lnTo>
                  <a:pt x="235444" y="712666"/>
                </a:lnTo>
                <a:lnTo>
                  <a:pt x="277913" y="726226"/>
                </a:lnTo>
                <a:lnTo>
                  <a:pt x="322441" y="734615"/>
                </a:lnTo>
                <a:lnTo>
                  <a:pt x="368681" y="737489"/>
                </a:lnTo>
                <a:lnTo>
                  <a:pt x="414947" y="734615"/>
                </a:lnTo>
                <a:lnTo>
                  <a:pt x="459498" y="726226"/>
                </a:lnTo>
                <a:lnTo>
                  <a:pt x="501986" y="712666"/>
                </a:lnTo>
                <a:lnTo>
                  <a:pt x="542068" y="694281"/>
                </a:lnTo>
                <a:lnTo>
                  <a:pt x="579398" y="671416"/>
                </a:lnTo>
                <a:lnTo>
                  <a:pt x="613629" y="644417"/>
                </a:lnTo>
                <a:lnTo>
                  <a:pt x="644417" y="613629"/>
                </a:lnTo>
                <a:lnTo>
                  <a:pt x="671416" y="579398"/>
                </a:lnTo>
                <a:lnTo>
                  <a:pt x="694281" y="542068"/>
                </a:lnTo>
                <a:lnTo>
                  <a:pt x="712666" y="501986"/>
                </a:lnTo>
                <a:lnTo>
                  <a:pt x="726226" y="459498"/>
                </a:lnTo>
                <a:lnTo>
                  <a:pt x="734615" y="414947"/>
                </a:lnTo>
                <a:lnTo>
                  <a:pt x="737488" y="368681"/>
                </a:lnTo>
                <a:lnTo>
                  <a:pt x="734615" y="322441"/>
                </a:lnTo>
                <a:lnTo>
                  <a:pt x="726226" y="277913"/>
                </a:lnTo>
                <a:lnTo>
                  <a:pt x="712666" y="235444"/>
                </a:lnTo>
                <a:lnTo>
                  <a:pt x="694281" y="195378"/>
                </a:lnTo>
                <a:lnTo>
                  <a:pt x="671416" y="158061"/>
                </a:lnTo>
                <a:lnTo>
                  <a:pt x="644417" y="123839"/>
                </a:lnTo>
                <a:lnTo>
                  <a:pt x="613629" y="93059"/>
                </a:lnTo>
                <a:lnTo>
                  <a:pt x="579398" y="66065"/>
                </a:lnTo>
                <a:lnTo>
                  <a:pt x="542068" y="43203"/>
                </a:lnTo>
                <a:lnTo>
                  <a:pt x="501986" y="24820"/>
                </a:lnTo>
                <a:lnTo>
                  <a:pt x="459498" y="11262"/>
                </a:lnTo>
                <a:lnTo>
                  <a:pt x="414947" y="2873"/>
                </a:lnTo>
                <a:lnTo>
                  <a:pt x="368681" y="0"/>
                </a:lnTo>
                <a:close/>
              </a:path>
            </a:pathLst>
          </a:custGeom>
          <a:solidFill>
            <a:srgbClr val="5F76B4"/>
          </a:solidFill>
        </p:spPr>
        <p:txBody>
          <a:bodyPr wrap="square" lIns="0" tIns="0" rIns="0" bIns="0" rtlCol="0"/>
          <a:lstStyle/>
          <a:p>
            <a:endParaRPr/>
          </a:p>
        </p:txBody>
      </p:sp>
      <p:sp>
        <p:nvSpPr>
          <p:cNvPr id="129" name="object 129"/>
          <p:cNvSpPr/>
          <p:nvPr/>
        </p:nvSpPr>
        <p:spPr>
          <a:xfrm>
            <a:off x="3869565" y="6079618"/>
            <a:ext cx="210185" cy="210186"/>
          </a:xfrm>
          <a:custGeom>
            <a:avLst/>
            <a:gdLst/>
            <a:ahLst/>
            <a:cxnLst/>
            <a:rect l="l" t="t" r="r" b="b"/>
            <a:pathLst>
              <a:path w="210185" h="210185">
                <a:moveTo>
                  <a:pt x="105537" y="0"/>
                </a:moveTo>
                <a:lnTo>
                  <a:pt x="0" y="105664"/>
                </a:lnTo>
                <a:lnTo>
                  <a:pt x="69087" y="174752"/>
                </a:lnTo>
                <a:lnTo>
                  <a:pt x="33909" y="210058"/>
                </a:lnTo>
                <a:lnTo>
                  <a:pt x="191008" y="191135"/>
                </a:lnTo>
                <a:lnTo>
                  <a:pt x="205693" y="69215"/>
                </a:lnTo>
                <a:lnTo>
                  <a:pt x="174751" y="69215"/>
                </a:lnTo>
                <a:lnTo>
                  <a:pt x="105537" y="0"/>
                </a:lnTo>
                <a:close/>
              </a:path>
              <a:path w="210185" h="210185">
                <a:moveTo>
                  <a:pt x="209931" y="34036"/>
                </a:moveTo>
                <a:lnTo>
                  <a:pt x="174751" y="69215"/>
                </a:lnTo>
                <a:lnTo>
                  <a:pt x="205693" y="69215"/>
                </a:lnTo>
                <a:lnTo>
                  <a:pt x="209931" y="34036"/>
                </a:lnTo>
                <a:close/>
              </a:path>
            </a:pathLst>
          </a:custGeom>
          <a:solidFill>
            <a:srgbClr val="B6BCD5"/>
          </a:solidFill>
        </p:spPr>
        <p:txBody>
          <a:bodyPr wrap="square" lIns="0" tIns="0" rIns="0" bIns="0" rtlCol="0"/>
          <a:lstStyle/>
          <a:p>
            <a:endParaRPr/>
          </a:p>
        </p:txBody>
      </p:sp>
      <p:sp>
        <p:nvSpPr>
          <p:cNvPr id="130" name="object 130"/>
          <p:cNvSpPr/>
          <p:nvPr/>
        </p:nvSpPr>
        <p:spPr>
          <a:xfrm>
            <a:off x="4017898" y="6227954"/>
            <a:ext cx="737870" cy="737870"/>
          </a:xfrm>
          <a:custGeom>
            <a:avLst/>
            <a:gdLst/>
            <a:ahLst/>
            <a:cxnLst/>
            <a:rect l="l" t="t" r="r" b="b"/>
            <a:pathLst>
              <a:path w="737870" h="737870">
                <a:moveTo>
                  <a:pt x="368680" y="0"/>
                </a:moveTo>
                <a:lnTo>
                  <a:pt x="322416" y="2873"/>
                </a:lnTo>
                <a:lnTo>
                  <a:pt x="277872" y="11262"/>
                </a:lnTo>
                <a:lnTo>
                  <a:pt x="235392" y="24822"/>
                </a:lnTo>
                <a:lnTo>
                  <a:pt x="195321" y="43207"/>
                </a:lnTo>
                <a:lnTo>
                  <a:pt x="158005" y="66072"/>
                </a:lnTo>
                <a:lnTo>
                  <a:pt x="123788" y="93071"/>
                </a:lnTo>
                <a:lnTo>
                  <a:pt x="93015" y="123859"/>
                </a:lnTo>
                <a:lnTo>
                  <a:pt x="66030" y="158090"/>
                </a:lnTo>
                <a:lnTo>
                  <a:pt x="43178" y="195420"/>
                </a:lnTo>
                <a:lnTo>
                  <a:pt x="24805" y="235502"/>
                </a:lnTo>
                <a:lnTo>
                  <a:pt x="11254" y="277990"/>
                </a:lnTo>
                <a:lnTo>
                  <a:pt x="2871" y="322541"/>
                </a:lnTo>
                <a:lnTo>
                  <a:pt x="0" y="368807"/>
                </a:lnTo>
                <a:lnTo>
                  <a:pt x="2871" y="415047"/>
                </a:lnTo>
                <a:lnTo>
                  <a:pt x="11254" y="459575"/>
                </a:lnTo>
                <a:lnTo>
                  <a:pt x="24805" y="502044"/>
                </a:lnTo>
                <a:lnTo>
                  <a:pt x="43178" y="542110"/>
                </a:lnTo>
                <a:lnTo>
                  <a:pt x="66030" y="579427"/>
                </a:lnTo>
                <a:lnTo>
                  <a:pt x="93015" y="613649"/>
                </a:lnTo>
                <a:lnTo>
                  <a:pt x="123788" y="644429"/>
                </a:lnTo>
                <a:lnTo>
                  <a:pt x="158005" y="671423"/>
                </a:lnTo>
                <a:lnTo>
                  <a:pt x="195321" y="694285"/>
                </a:lnTo>
                <a:lnTo>
                  <a:pt x="235392" y="712668"/>
                </a:lnTo>
                <a:lnTo>
                  <a:pt x="277872" y="726226"/>
                </a:lnTo>
                <a:lnTo>
                  <a:pt x="322416" y="734615"/>
                </a:lnTo>
                <a:lnTo>
                  <a:pt x="368680" y="737488"/>
                </a:lnTo>
                <a:lnTo>
                  <a:pt x="414920" y="734615"/>
                </a:lnTo>
                <a:lnTo>
                  <a:pt x="459448" y="726226"/>
                </a:lnTo>
                <a:lnTo>
                  <a:pt x="501917" y="712668"/>
                </a:lnTo>
                <a:lnTo>
                  <a:pt x="541983" y="694285"/>
                </a:lnTo>
                <a:lnTo>
                  <a:pt x="579300" y="671423"/>
                </a:lnTo>
                <a:lnTo>
                  <a:pt x="613522" y="644429"/>
                </a:lnTo>
                <a:lnTo>
                  <a:pt x="644302" y="613649"/>
                </a:lnTo>
                <a:lnTo>
                  <a:pt x="671296" y="579427"/>
                </a:lnTo>
                <a:lnTo>
                  <a:pt x="694158" y="542110"/>
                </a:lnTo>
                <a:lnTo>
                  <a:pt x="712541" y="502044"/>
                </a:lnTo>
                <a:lnTo>
                  <a:pt x="726099" y="459575"/>
                </a:lnTo>
                <a:lnTo>
                  <a:pt x="734488" y="415047"/>
                </a:lnTo>
                <a:lnTo>
                  <a:pt x="737362" y="368807"/>
                </a:lnTo>
                <a:lnTo>
                  <a:pt x="734488" y="322541"/>
                </a:lnTo>
                <a:lnTo>
                  <a:pt x="726099" y="277990"/>
                </a:lnTo>
                <a:lnTo>
                  <a:pt x="712541" y="235502"/>
                </a:lnTo>
                <a:lnTo>
                  <a:pt x="694158" y="195420"/>
                </a:lnTo>
                <a:lnTo>
                  <a:pt x="671296" y="158090"/>
                </a:lnTo>
                <a:lnTo>
                  <a:pt x="644302" y="123859"/>
                </a:lnTo>
                <a:lnTo>
                  <a:pt x="613522" y="93071"/>
                </a:lnTo>
                <a:lnTo>
                  <a:pt x="579300" y="66072"/>
                </a:lnTo>
                <a:lnTo>
                  <a:pt x="541983" y="43207"/>
                </a:lnTo>
                <a:lnTo>
                  <a:pt x="501917" y="24822"/>
                </a:lnTo>
                <a:lnTo>
                  <a:pt x="459448" y="11262"/>
                </a:lnTo>
                <a:lnTo>
                  <a:pt x="414920" y="2873"/>
                </a:lnTo>
                <a:lnTo>
                  <a:pt x="368680" y="0"/>
                </a:lnTo>
                <a:close/>
              </a:path>
            </a:pathLst>
          </a:custGeom>
          <a:solidFill>
            <a:srgbClr val="5F76B4"/>
          </a:solidFill>
        </p:spPr>
        <p:txBody>
          <a:bodyPr wrap="square" lIns="0" tIns="0" rIns="0" bIns="0" rtlCol="0"/>
          <a:lstStyle/>
          <a:p>
            <a:endParaRPr/>
          </a:p>
        </p:txBody>
      </p:sp>
      <p:sp>
        <p:nvSpPr>
          <p:cNvPr id="131" name="object 131"/>
          <p:cNvSpPr/>
          <p:nvPr/>
        </p:nvSpPr>
        <p:spPr>
          <a:xfrm>
            <a:off x="4017898" y="6227954"/>
            <a:ext cx="737870" cy="737870"/>
          </a:xfrm>
          <a:custGeom>
            <a:avLst/>
            <a:gdLst/>
            <a:ahLst/>
            <a:cxnLst/>
            <a:rect l="l" t="t" r="r" b="b"/>
            <a:pathLst>
              <a:path w="737870" h="737870">
                <a:moveTo>
                  <a:pt x="0" y="368807"/>
                </a:moveTo>
                <a:lnTo>
                  <a:pt x="2871" y="322541"/>
                </a:lnTo>
                <a:lnTo>
                  <a:pt x="11254" y="277990"/>
                </a:lnTo>
                <a:lnTo>
                  <a:pt x="24805" y="235502"/>
                </a:lnTo>
                <a:lnTo>
                  <a:pt x="43178" y="195420"/>
                </a:lnTo>
                <a:lnTo>
                  <a:pt x="66030" y="158090"/>
                </a:lnTo>
                <a:lnTo>
                  <a:pt x="93015" y="123859"/>
                </a:lnTo>
                <a:lnTo>
                  <a:pt x="123788" y="93071"/>
                </a:lnTo>
                <a:lnTo>
                  <a:pt x="158005" y="66072"/>
                </a:lnTo>
                <a:lnTo>
                  <a:pt x="195321" y="43207"/>
                </a:lnTo>
                <a:lnTo>
                  <a:pt x="235392" y="24822"/>
                </a:lnTo>
                <a:lnTo>
                  <a:pt x="277872" y="11262"/>
                </a:lnTo>
                <a:lnTo>
                  <a:pt x="322416" y="2873"/>
                </a:lnTo>
                <a:lnTo>
                  <a:pt x="368680" y="0"/>
                </a:lnTo>
                <a:lnTo>
                  <a:pt x="414920" y="2873"/>
                </a:lnTo>
                <a:lnTo>
                  <a:pt x="459448" y="11262"/>
                </a:lnTo>
                <a:lnTo>
                  <a:pt x="501917" y="24822"/>
                </a:lnTo>
                <a:lnTo>
                  <a:pt x="541983" y="43207"/>
                </a:lnTo>
                <a:lnTo>
                  <a:pt x="579300" y="66072"/>
                </a:lnTo>
                <a:lnTo>
                  <a:pt x="613522" y="93071"/>
                </a:lnTo>
                <a:lnTo>
                  <a:pt x="644302" y="123859"/>
                </a:lnTo>
                <a:lnTo>
                  <a:pt x="671296" y="158090"/>
                </a:lnTo>
                <a:lnTo>
                  <a:pt x="694158" y="195420"/>
                </a:lnTo>
                <a:lnTo>
                  <a:pt x="712541" y="235502"/>
                </a:lnTo>
                <a:lnTo>
                  <a:pt x="726099" y="277990"/>
                </a:lnTo>
                <a:lnTo>
                  <a:pt x="734488" y="322541"/>
                </a:lnTo>
                <a:lnTo>
                  <a:pt x="737362" y="368807"/>
                </a:lnTo>
                <a:lnTo>
                  <a:pt x="734488" y="415047"/>
                </a:lnTo>
                <a:lnTo>
                  <a:pt x="726099" y="459575"/>
                </a:lnTo>
                <a:lnTo>
                  <a:pt x="712541" y="502044"/>
                </a:lnTo>
                <a:lnTo>
                  <a:pt x="694158" y="542110"/>
                </a:lnTo>
                <a:lnTo>
                  <a:pt x="671296" y="579427"/>
                </a:lnTo>
                <a:lnTo>
                  <a:pt x="644302" y="613649"/>
                </a:lnTo>
                <a:lnTo>
                  <a:pt x="613522" y="644429"/>
                </a:lnTo>
                <a:lnTo>
                  <a:pt x="579300" y="671423"/>
                </a:lnTo>
                <a:lnTo>
                  <a:pt x="541983" y="694285"/>
                </a:lnTo>
                <a:lnTo>
                  <a:pt x="501917" y="712668"/>
                </a:lnTo>
                <a:lnTo>
                  <a:pt x="459448" y="726226"/>
                </a:lnTo>
                <a:lnTo>
                  <a:pt x="414920" y="734615"/>
                </a:lnTo>
                <a:lnTo>
                  <a:pt x="368680" y="737488"/>
                </a:lnTo>
                <a:lnTo>
                  <a:pt x="322416" y="734615"/>
                </a:lnTo>
                <a:lnTo>
                  <a:pt x="277872" y="726226"/>
                </a:lnTo>
                <a:lnTo>
                  <a:pt x="235392" y="712668"/>
                </a:lnTo>
                <a:lnTo>
                  <a:pt x="195321" y="694285"/>
                </a:lnTo>
                <a:lnTo>
                  <a:pt x="158005" y="671423"/>
                </a:lnTo>
                <a:lnTo>
                  <a:pt x="123788" y="644429"/>
                </a:lnTo>
                <a:lnTo>
                  <a:pt x="93015" y="613649"/>
                </a:lnTo>
                <a:lnTo>
                  <a:pt x="66030" y="579427"/>
                </a:lnTo>
                <a:lnTo>
                  <a:pt x="43178" y="542110"/>
                </a:lnTo>
                <a:lnTo>
                  <a:pt x="24805" y="502044"/>
                </a:lnTo>
                <a:lnTo>
                  <a:pt x="11254" y="459575"/>
                </a:lnTo>
                <a:lnTo>
                  <a:pt x="2871" y="415047"/>
                </a:lnTo>
                <a:lnTo>
                  <a:pt x="0" y="368807"/>
                </a:lnTo>
                <a:close/>
              </a:path>
            </a:pathLst>
          </a:custGeom>
          <a:ln w="12699">
            <a:solidFill>
              <a:srgbClr val="FFFFFF"/>
            </a:solidFill>
          </a:ln>
        </p:spPr>
        <p:txBody>
          <a:bodyPr wrap="square" lIns="0" tIns="0" rIns="0" bIns="0" rtlCol="0"/>
          <a:lstStyle/>
          <a:p>
            <a:endParaRPr/>
          </a:p>
        </p:txBody>
      </p:sp>
      <p:sp>
        <p:nvSpPr>
          <p:cNvPr id="132" name="object 132"/>
          <p:cNvSpPr txBox="1"/>
          <p:nvPr/>
        </p:nvSpPr>
        <p:spPr>
          <a:xfrm>
            <a:off x="4143885" y="6518786"/>
            <a:ext cx="485140" cy="138499"/>
          </a:xfrm>
          <a:prstGeom prst="rect">
            <a:avLst/>
          </a:prstGeom>
        </p:spPr>
        <p:txBody>
          <a:bodyPr vert="horz" wrap="square" lIns="0" tIns="0" rIns="0" bIns="0" rtlCol="0">
            <a:spAutoFit/>
          </a:bodyPr>
          <a:lstStyle/>
          <a:p>
            <a:pPr marL="12700">
              <a:lnSpc>
                <a:spcPct val="100000"/>
              </a:lnSpc>
            </a:pPr>
            <a:r>
              <a:rPr sz="900" dirty="0">
                <a:solidFill>
                  <a:srgbClr val="FFFFFF"/>
                </a:solidFill>
                <a:latin typeface="Arial"/>
                <a:cs typeface="Arial"/>
              </a:rPr>
              <a:t>Stor</a:t>
            </a:r>
            <a:r>
              <a:rPr sz="900" spc="5" dirty="0">
                <a:solidFill>
                  <a:srgbClr val="FFFFFF"/>
                </a:solidFill>
                <a:latin typeface="Arial"/>
                <a:cs typeface="Arial"/>
              </a:rPr>
              <a:t>m</a:t>
            </a:r>
            <a:r>
              <a:rPr sz="900" spc="-5" dirty="0">
                <a:solidFill>
                  <a:srgbClr val="FFFFFF"/>
                </a:solidFill>
                <a:latin typeface="Arial"/>
                <a:cs typeface="Arial"/>
              </a:rPr>
              <a:t>ing</a:t>
            </a:r>
            <a:endParaRPr sz="900">
              <a:latin typeface="Arial"/>
              <a:cs typeface="Arial"/>
            </a:endParaRPr>
          </a:p>
        </p:txBody>
      </p:sp>
      <p:sp>
        <p:nvSpPr>
          <p:cNvPr id="133" name="object 133"/>
          <p:cNvSpPr/>
          <p:nvPr/>
        </p:nvSpPr>
        <p:spPr>
          <a:xfrm>
            <a:off x="3911348" y="6862064"/>
            <a:ext cx="210185" cy="210186"/>
          </a:xfrm>
          <a:custGeom>
            <a:avLst/>
            <a:gdLst/>
            <a:ahLst/>
            <a:cxnLst/>
            <a:rect l="l" t="t" r="r" b="b"/>
            <a:pathLst>
              <a:path w="210185" h="210184">
                <a:moveTo>
                  <a:pt x="0" y="33908"/>
                </a:moveTo>
                <a:lnTo>
                  <a:pt x="18795" y="191134"/>
                </a:lnTo>
                <a:lnTo>
                  <a:pt x="175894" y="209931"/>
                </a:lnTo>
                <a:lnTo>
                  <a:pt x="140715" y="174751"/>
                </a:lnTo>
                <a:lnTo>
                  <a:pt x="209930" y="105537"/>
                </a:lnTo>
                <a:lnTo>
                  <a:pt x="173438" y="69087"/>
                </a:lnTo>
                <a:lnTo>
                  <a:pt x="35178" y="69087"/>
                </a:lnTo>
                <a:lnTo>
                  <a:pt x="0" y="33908"/>
                </a:lnTo>
                <a:close/>
              </a:path>
              <a:path w="210185" h="210184">
                <a:moveTo>
                  <a:pt x="104266" y="0"/>
                </a:moveTo>
                <a:lnTo>
                  <a:pt x="35178" y="69087"/>
                </a:lnTo>
                <a:lnTo>
                  <a:pt x="173438" y="69087"/>
                </a:lnTo>
                <a:lnTo>
                  <a:pt x="104266" y="0"/>
                </a:lnTo>
                <a:close/>
              </a:path>
            </a:pathLst>
          </a:custGeom>
          <a:solidFill>
            <a:srgbClr val="B6BCD5"/>
          </a:solidFill>
        </p:spPr>
        <p:txBody>
          <a:bodyPr wrap="square" lIns="0" tIns="0" rIns="0" bIns="0" rtlCol="0"/>
          <a:lstStyle/>
          <a:p>
            <a:endParaRPr/>
          </a:p>
        </p:txBody>
      </p:sp>
      <p:sp>
        <p:nvSpPr>
          <p:cNvPr id="134" name="object 134"/>
          <p:cNvSpPr/>
          <p:nvPr/>
        </p:nvSpPr>
        <p:spPr>
          <a:xfrm>
            <a:off x="3235453" y="7010402"/>
            <a:ext cx="737870" cy="737870"/>
          </a:xfrm>
          <a:custGeom>
            <a:avLst/>
            <a:gdLst/>
            <a:ahLst/>
            <a:cxnLst/>
            <a:rect l="l" t="t" r="r" b="b"/>
            <a:pathLst>
              <a:path w="737870" h="737870">
                <a:moveTo>
                  <a:pt x="368681" y="0"/>
                </a:moveTo>
                <a:lnTo>
                  <a:pt x="322441" y="2873"/>
                </a:lnTo>
                <a:lnTo>
                  <a:pt x="277913" y="11262"/>
                </a:lnTo>
                <a:lnTo>
                  <a:pt x="235444" y="24820"/>
                </a:lnTo>
                <a:lnTo>
                  <a:pt x="195378" y="43203"/>
                </a:lnTo>
                <a:lnTo>
                  <a:pt x="158061" y="66065"/>
                </a:lnTo>
                <a:lnTo>
                  <a:pt x="123839" y="93059"/>
                </a:lnTo>
                <a:lnTo>
                  <a:pt x="93059" y="123839"/>
                </a:lnTo>
                <a:lnTo>
                  <a:pt x="66065" y="158061"/>
                </a:lnTo>
                <a:lnTo>
                  <a:pt x="43203" y="195378"/>
                </a:lnTo>
                <a:lnTo>
                  <a:pt x="24820" y="235444"/>
                </a:lnTo>
                <a:lnTo>
                  <a:pt x="11262" y="277913"/>
                </a:lnTo>
                <a:lnTo>
                  <a:pt x="2873" y="322441"/>
                </a:lnTo>
                <a:lnTo>
                  <a:pt x="0" y="368681"/>
                </a:lnTo>
                <a:lnTo>
                  <a:pt x="2873" y="414947"/>
                </a:lnTo>
                <a:lnTo>
                  <a:pt x="11262" y="459498"/>
                </a:lnTo>
                <a:lnTo>
                  <a:pt x="24820" y="501986"/>
                </a:lnTo>
                <a:lnTo>
                  <a:pt x="43203" y="542068"/>
                </a:lnTo>
                <a:lnTo>
                  <a:pt x="66065" y="579398"/>
                </a:lnTo>
                <a:lnTo>
                  <a:pt x="93059" y="613629"/>
                </a:lnTo>
                <a:lnTo>
                  <a:pt x="123839" y="644417"/>
                </a:lnTo>
                <a:lnTo>
                  <a:pt x="158061" y="671416"/>
                </a:lnTo>
                <a:lnTo>
                  <a:pt x="195378" y="694281"/>
                </a:lnTo>
                <a:lnTo>
                  <a:pt x="235444" y="712666"/>
                </a:lnTo>
                <a:lnTo>
                  <a:pt x="277913" y="726226"/>
                </a:lnTo>
                <a:lnTo>
                  <a:pt x="322441" y="734615"/>
                </a:lnTo>
                <a:lnTo>
                  <a:pt x="368681" y="737489"/>
                </a:lnTo>
                <a:lnTo>
                  <a:pt x="414947" y="734615"/>
                </a:lnTo>
                <a:lnTo>
                  <a:pt x="459498" y="726226"/>
                </a:lnTo>
                <a:lnTo>
                  <a:pt x="501986" y="712666"/>
                </a:lnTo>
                <a:lnTo>
                  <a:pt x="542068" y="694281"/>
                </a:lnTo>
                <a:lnTo>
                  <a:pt x="579398" y="671416"/>
                </a:lnTo>
                <a:lnTo>
                  <a:pt x="613629" y="644417"/>
                </a:lnTo>
                <a:lnTo>
                  <a:pt x="644417" y="613629"/>
                </a:lnTo>
                <a:lnTo>
                  <a:pt x="671416" y="579398"/>
                </a:lnTo>
                <a:lnTo>
                  <a:pt x="694281" y="542068"/>
                </a:lnTo>
                <a:lnTo>
                  <a:pt x="712666" y="501986"/>
                </a:lnTo>
                <a:lnTo>
                  <a:pt x="726226" y="459498"/>
                </a:lnTo>
                <a:lnTo>
                  <a:pt x="734615" y="414947"/>
                </a:lnTo>
                <a:lnTo>
                  <a:pt x="737488" y="368681"/>
                </a:lnTo>
                <a:lnTo>
                  <a:pt x="734615" y="322441"/>
                </a:lnTo>
                <a:lnTo>
                  <a:pt x="726226" y="277913"/>
                </a:lnTo>
                <a:lnTo>
                  <a:pt x="712666" y="235444"/>
                </a:lnTo>
                <a:lnTo>
                  <a:pt x="694281" y="195378"/>
                </a:lnTo>
                <a:lnTo>
                  <a:pt x="671416" y="158061"/>
                </a:lnTo>
                <a:lnTo>
                  <a:pt x="644417" y="123839"/>
                </a:lnTo>
                <a:lnTo>
                  <a:pt x="613629" y="93059"/>
                </a:lnTo>
                <a:lnTo>
                  <a:pt x="579398" y="66065"/>
                </a:lnTo>
                <a:lnTo>
                  <a:pt x="542068" y="43203"/>
                </a:lnTo>
                <a:lnTo>
                  <a:pt x="501986" y="24820"/>
                </a:lnTo>
                <a:lnTo>
                  <a:pt x="459498" y="11262"/>
                </a:lnTo>
                <a:lnTo>
                  <a:pt x="414947" y="2873"/>
                </a:lnTo>
                <a:lnTo>
                  <a:pt x="368681" y="0"/>
                </a:lnTo>
                <a:close/>
              </a:path>
            </a:pathLst>
          </a:custGeom>
          <a:solidFill>
            <a:srgbClr val="5F76B4"/>
          </a:solidFill>
        </p:spPr>
        <p:txBody>
          <a:bodyPr wrap="square" lIns="0" tIns="0" rIns="0" bIns="0" rtlCol="0"/>
          <a:lstStyle/>
          <a:p>
            <a:endParaRPr/>
          </a:p>
        </p:txBody>
      </p:sp>
      <p:sp>
        <p:nvSpPr>
          <p:cNvPr id="135" name="object 135"/>
          <p:cNvSpPr/>
          <p:nvPr/>
        </p:nvSpPr>
        <p:spPr>
          <a:xfrm>
            <a:off x="3235453" y="7010402"/>
            <a:ext cx="737870" cy="737870"/>
          </a:xfrm>
          <a:custGeom>
            <a:avLst/>
            <a:gdLst/>
            <a:ahLst/>
            <a:cxnLst/>
            <a:rect l="l" t="t" r="r" b="b"/>
            <a:pathLst>
              <a:path w="737870" h="737870">
                <a:moveTo>
                  <a:pt x="0" y="368681"/>
                </a:moveTo>
                <a:lnTo>
                  <a:pt x="2873" y="322441"/>
                </a:lnTo>
                <a:lnTo>
                  <a:pt x="11262" y="277913"/>
                </a:lnTo>
                <a:lnTo>
                  <a:pt x="24820" y="235444"/>
                </a:lnTo>
                <a:lnTo>
                  <a:pt x="43203" y="195378"/>
                </a:lnTo>
                <a:lnTo>
                  <a:pt x="66065" y="158061"/>
                </a:lnTo>
                <a:lnTo>
                  <a:pt x="93059" y="123839"/>
                </a:lnTo>
                <a:lnTo>
                  <a:pt x="123839" y="93059"/>
                </a:lnTo>
                <a:lnTo>
                  <a:pt x="158061" y="66065"/>
                </a:lnTo>
                <a:lnTo>
                  <a:pt x="195378" y="43203"/>
                </a:lnTo>
                <a:lnTo>
                  <a:pt x="235444" y="24820"/>
                </a:lnTo>
                <a:lnTo>
                  <a:pt x="277913" y="11262"/>
                </a:lnTo>
                <a:lnTo>
                  <a:pt x="322441" y="2873"/>
                </a:lnTo>
                <a:lnTo>
                  <a:pt x="368681" y="0"/>
                </a:lnTo>
                <a:lnTo>
                  <a:pt x="414947" y="2873"/>
                </a:lnTo>
                <a:lnTo>
                  <a:pt x="459498" y="11262"/>
                </a:lnTo>
                <a:lnTo>
                  <a:pt x="501986" y="24820"/>
                </a:lnTo>
                <a:lnTo>
                  <a:pt x="542068" y="43203"/>
                </a:lnTo>
                <a:lnTo>
                  <a:pt x="579398" y="66065"/>
                </a:lnTo>
                <a:lnTo>
                  <a:pt x="613629" y="93059"/>
                </a:lnTo>
                <a:lnTo>
                  <a:pt x="644417" y="123839"/>
                </a:lnTo>
                <a:lnTo>
                  <a:pt x="671416" y="158061"/>
                </a:lnTo>
                <a:lnTo>
                  <a:pt x="694281" y="195378"/>
                </a:lnTo>
                <a:lnTo>
                  <a:pt x="712666" y="235444"/>
                </a:lnTo>
                <a:lnTo>
                  <a:pt x="726226" y="277913"/>
                </a:lnTo>
                <a:lnTo>
                  <a:pt x="734615" y="322441"/>
                </a:lnTo>
                <a:lnTo>
                  <a:pt x="737488" y="368681"/>
                </a:lnTo>
                <a:lnTo>
                  <a:pt x="734615" y="414947"/>
                </a:lnTo>
                <a:lnTo>
                  <a:pt x="726226" y="459498"/>
                </a:lnTo>
                <a:lnTo>
                  <a:pt x="712666" y="501986"/>
                </a:lnTo>
                <a:lnTo>
                  <a:pt x="694281" y="542068"/>
                </a:lnTo>
                <a:lnTo>
                  <a:pt x="671416" y="579398"/>
                </a:lnTo>
                <a:lnTo>
                  <a:pt x="644417" y="613629"/>
                </a:lnTo>
                <a:lnTo>
                  <a:pt x="613629" y="644417"/>
                </a:lnTo>
                <a:lnTo>
                  <a:pt x="579398" y="671416"/>
                </a:lnTo>
                <a:lnTo>
                  <a:pt x="542068" y="694281"/>
                </a:lnTo>
                <a:lnTo>
                  <a:pt x="501986" y="712666"/>
                </a:lnTo>
                <a:lnTo>
                  <a:pt x="459498" y="726226"/>
                </a:lnTo>
                <a:lnTo>
                  <a:pt x="414947" y="734615"/>
                </a:lnTo>
                <a:lnTo>
                  <a:pt x="368681" y="737489"/>
                </a:lnTo>
                <a:lnTo>
                  <a:pt x="322441" y="734615"/>
                </a:lnTo>
                <a:lnTo>
                  <a:pt x="277913" y="726226"/>
                </a:lnTo>
                <a:lnTo>
                  <a:pt x="235444" y="712666"/>
                </a:lnTo>
                <a:lnTo>
                  <a:pt x="195378" y="694281"/>
                </a:lnTo>
                <a:lnTo>
                  <a:pt x="158061" y="671416"/>
                </a:lnTo>
                <a:lnTo>
                  <a:pt x="123839" y="644417"/>
                </a:lnTo>
                <a:lnTo>
                  <a:pt x="93059" y="613629"/>
                </a:lnTo>
                <a:lnTo>
                  <a:pt x="66065" y="579398"/>
                </a:lnTo>
                <a:lnTo>
                  <a:pt x="43203" y="542068"/>
                </a:lnTo>
                <a:lnTo>
                  <a:pt x="24820" y="501986"/>
                </a:lnTo>
                <a:lnTo>
                  <a:pt x="11262" y="459498"/>
                </a:lnTo>
                <a:lnTo>
                  <a:pt x="2873" y="414947"/>
                </a:lnTo>
                <a:lnTo>
                  <a:pt x="0" y="368681"/>
                </a:lnTo>
                <a:close/>
              </a:path>
            </a:pathLst>
          </a:custGeom>
          <a:ln w="12700">
            <a:solidFill>
              <a:srgbClr val="FFFFFF"/>
            </a:solidFill>
          </a:ln>
        </p:spPr>
        <p:txBody>
          <a:bodyPr wrap="square" lIns="0" tIns="0" rIns="0" bIns="0" rtlCol="0"/>
          <a:lstStyle/>
          <a:p>
            <a:endParaRPr/>
          </a:p>
        </p:txBody>
      </p:sp>
      <p:sp>
        <p:nvSpPr>
          <p:cNvPr id="136" name="object 136"/>
          <p:cNvSpPr txBox="1"/>
          <p:nvPr/>
        </p:nvSpPr>
        <p:spPr>
          <a:xfrm>
            <a:off x="3375152" y="7301487"/>
            <a:ext cx="459105" cy="138499"/>
          </a:xfrm>
          <a:prstGeom prst="rect">
            <a:avLst/>
          </a:prstGeom>
        </p:spPr>
        <p:txBody>
          <a:bodyPr vert="horz" wrap="square" lIns="0" tIns="0" rIns="0" bIns="0" rtlCol="0">
            <a:spAutoFit/>
          </a:bodyPr>
          <a:lstStyle/>
          <a:p>
            <a:pPr marL="12700">
              <a:lnSpc>
                <a:spcPct val="100000"/>
              </a:lnSpc>
            </a:pPr>
            <a:r>
              <a:rPr sz="900" dirty="0">
                <a:solidFill>
                  <a:srgbClr val="FFFFFF"/>
                </a:solidFill>
                <a:latin typeface="Arial"/>
                <a:cs typeface="Arial"/>
              </a:rPr>
              <a:t>Norm</a:t>
            </a:r>
            <a:r>
              <a:rPr sz="900" spc="-5" dirty="0">
                <a:solidFill>
                  <a:srgbClr val="FFFFFF"/>
                </a:solidFill>
                <a:latin typeface="Arial"/>
                <a:cs typeface="Arial"/>
              </a:rPr>
              <a:t>ing</a:t>
            </a:r>
            <a:endParaRPr sz="900">
              <a:latin typeface="Arial"/>
              <a:cs typeface="Arial"/>
            </a:endParaRPr>
          </a:p>
        </p:txBody>
      </p:sp>
      <p:sp>
        <p:nvSpPr>
          <p:cNvPr id="137" name="object 137"/>
          <p:cNvSpPr/>
          <p:nvPr/>
        </p:nvSpPr>
        <p:spPr>
          <a:xfrm>
            <a:off x="3142616" y="6917563"/>
            <a:ext cx="202565" cy="202566"/>
          </a:xfrm>
          <a:custGeom>
            <a:avLst/>
            <a:gdLst/>
            <a:ahLst/>
            <a:cxnLst/>
            <a:rect l="l" t="t" r="r" b="b"/>
            <a:pathLst>
              <a:path w="202564" h="202565">
                <a:moveTo>
                  <a:pt x="158496" y="140843"/>
                </a:moveTo>
                <a:lnTo>
                  <a:pt x="35306" y="140843"/>
                </a:lnTo>
                <a:lnTo>
                  <a:pt x="96901" y="202437"/>
                </a:lnTo>
                <a:lnTo>
                  <a:pt x="158496" y="140843"/>
                </a:lnTo>
                <a:close/>
              </a:path>
              <a:path w="202564" h="202565">
                <a:moveTo>
                  <a:pt x="176022" y="0"/>
                </a:moveTo>
                <a:lnTo>
                  <a:pt x="26416" y="26415"/>
                </a:lnTo>
                <a:lnTo>
                  <a:pt x="0" y="176021"/>
                </a:lnTo>
                <a:lnTo>
                  <a:pt x="35306" y="140843"/>
                </a:lnTo>
                <a:lnTo>
                  <a:pt x="158496" y="140843"/>
                </a:lnTo>
                <a:lnTo>
                  <a:pt x="202437" y="96900"/>
                </a:lnTo>
                <a:lnTo>
                  <a:pt x="140843" y="35306"/>
                </a:lnTo>
                <a:lnTo>
                  <a:pt x="176022" y="0"/>
                </a:lnTo>
                <a:close/>
              </a:path>
            </a:pathLst>
          </a:custGeom>
          <a:solidFill>
            <a:srgbClr val="B6BCD5"/>
          </a:solidFill>
        </p:spPr>
        <p:txBody>
          <a:bodyPr wrap="square" lIns="0" tIns="0" rIns="0" bIns="0" rtlCol="0"/>
          <a:lstStyle/>
          <a:p>
            <a:endParaRPr/>
          </a:p>
        </p:txBody>
      </p:sp>
      <p:sp>
        <p:nvSpPr>
          <p:cNvPr id="138" name="object 138"/>
          <p:cNvSpPr/>
          <p:nvPr/>
        </p:nvSpPr>
        <p:spPr>
          <a:xfrm>
            <a:off x="2407541" y="6193029"/>
            <a:ext cx="828675" cy="807720"/>
          </a:xfrm>
          <a:custGeom>
            <a:avLst/>
            <a:gdLst/>
            <a:ahLst/>
            <a:cxnLst/>
            <a:rect l="l" t="t" r="r" b="b"/>
            <a:pathLst>
              <a:path w="828675" h="807720">
                <a:moveTo>
                  <a:pt x="414274" y="0"/>
                </a:moveTo>
                <a:lnTo>
                  <a:pt x="365950" y="2715"/>
                </a:lnTo>
                <a:lnTo>
                  <a:pt x="319266" y="10660"/>
                </a:lnTo>
                <a:lnTo>
                  <a:pt x="274533" y="23533"/>
                </a:lnTo>
                <a:lnTo>
                  <a:pt x="232061" y="41029"/>
                </a:lnTo>
                <a:lnTo>
                  <a:pt x="192161" y="62847"/>
                </a:lnTo>
                <a:lnTo>
                  <a:pt x="155142" y="88684"/>
                </a:lnTo>
                <a:lnTo>
                  <a:pt x="121316" y="118237"/>
                </a:lnTo>
                <a:lnTo>
                  <a:pt x="90993" y="151203"/>
                </a:lnTo>
                <a:lnTo>
                  <a:pt x="64483" y="187280"/>
                </a:lnTo>
                <a:lnTo>
                  <a:pt x="42097" y="226165"/>
                </a:lnTo>
                <a:lnTo>
                  <a:pt x="24145" y="267556"/>
                </a:lnTo>
                <a:lnTo>
                  <a:pt x="10938" y="311149"/>
                </a:lnTo>
                <a:lnTo>
                  <a:pt x="2786" y="356642"/>
                </a:lnTo>
                <a:lnTo>
                  <a:pt x="0" y="403732"/>
                </a:lnTo>
                <a:lnTo>
                  <a:pt x="2786" y="450798"/>
                </a:lnTo>
                <a:lnTo>
                  <a:pt x="10938" y="496269"/>
                </a:lnTo>
                <a:lnTo>
                  <a:pt x="24145" y="539844"/>
                </a:lnTo>
                <a:lnTo>
                  <a:pt x="42097" y="581219"/>
                </a:lnTo>
                <a:lnTo>
                  <a:pt x="64483" y="620092"/>
                </a:lnTo>
                <a:lnTo>
                  <a:pt x="90993" y="656159"/>
                </a:lnTo>
                <a:lnTo>
                  <a:pt x="121316" y="689117"/>
                </a:lnTo>
                <a:lnTo>
                  <a:pt x="155142" y="718664"/>
                </a:lnTo>
                <a:lnTo>
                  <a:pt x="192161" y="744497"/>
                </a:lnTo>
                <a:lnTo>
                  <a:pt x="232061" y="766312"/>
                </a:lnTo>
                <a:lnTo>
                  <a:pt x="274533" y="783807"/>
                </a:lnTo>
                <a:lnTo>
                  <a:pt x="319266" y="796678"/>
                </a:lnTo>
                <a:lnTo>
                  <a:pt x="365950" y="804623"/>
                </a:lnTo>
                <a:lnTo>
                  <a:pt x="414274" y="807338"/>
                </a:lnTo>
                <a:lnTo>
                  <a:pt x="462574" y="804623"/>
                </a:lnTo>
                <a:lnTo>
                  <a:pt x="509241" y="796678"/>
                </a:lnTo>
                <a:lnTo>
                  <a:pt x="553963" y="783807"/>
                </a:lnTo>
                <a:lnTo>
                  <a:pt x="596430" y="766312"/>
                </a:lnTo>
                <a:lnTo>
                  <a:pt x="636330" y="744497"/>
                </a:lnTo>
                <a:lnTo>
                  <a:pt x="673351" y="718664"/>
                </a:lnTo>
                <a:lnTo>
                  <a:pt x="707183" y="689117"/>
                </a:lnTo>
                <a:lnTo>
                  <a:pt x="737514" y="656159"/>
                </a:lnTo>
                <a:lnTo>
                  <a:pt x="764033" y="620092"/>
                </a:lnTo>
                <a:lnTo>
                  <a:pt x="786428" y="581219"/>
                </a:lnTo>
                <a:lnTo>
                  <a:pt x="804388" y="539844"/>
                </a:lnTo>
                <a:lnTo>
                  <a:pt x="817603" y="496269"/>
                </a:lnTo>
                <a:lnTo>
                  <a:pt x="825759" y="450798"/>
                </a:lnTo>
                <a:lnTo>
                  <a:pt x="828548" y="403732"/>
                </a:lnTo>
                <a:lnTo>
                  <a:pt x="825759" y="356642"/>
                </a:lnTo>
                <a:lnTo>
                  <a:pt x="817603" y="311149"/>
                </a:lnTo>
                <a:lnTo>
                  <a:pt x="804388" y="267556"/>
                </a:lnTo>
                <a:lnTo>
                  <a:pt x="786428" y="226165"/>
                </a:lnTo>
                <a:lnTo>
                  <a:pt x="764033" y="187280"/>
                </a:lnTo>
                <a:lnTo>
                  <a:pt x="737514" y="151203"/>
                </a:lnTo>
                <a:lnTo>
                  <a:pt x="707183" y="118237"/>
                </a:lnTo>
                <a:lnTo>
                  <a:pt x="673351" y="88684"/>
                </a:lnTo>
                <a:lnTo>
                  <a:pt x="636330" y="62847"/>
                </a:lnTo>
                <a:lnTo>
                  <a:pt x="596430" y="41029"/>
                </a:lnTo>
                <a:lnTo>
                  <a:pt x="553963" y="23533"/>
                </a:lnTo>
                <a:lnTo>
                  <a:pt x="509241" y="10660"/>
                </a:lnTo>
                <a:lnTo>
                  <a:pt x="462574" y="2715"/>
                </a:lnTo>
                <a:lnTo>
                  <a:pt x="414274" y="0"/>
                </a:lnTo>
                <a:close/>
              </a:path>
            </a:pathLst>
          </a:custGeom>
          <a:solidFill>
            <a:srgbClr val="E68421"/>
          </a:solidFill>
        </p:spPr>
        <p:txBody>
          <a:bodyPr wrap="square" lIns="0" tIns="0" rIns="0" bIns="0" rtlCol="0"/>
          <a:lstStyle/>
          <a:p>
            <a:endParaRPr/>
          </a:p>
        </p:txBody>
      </p:sp>
      <p:sp>
        <p:nvSpPr>
          <p:cNvPr id="139" name="object 139"/>
          <p:cNvSpPr/>
          <p:nvPr/>
        </p:nvSpPr>
        <p:spPr>
          <a:xfrm>
            <a:off x="2407541" y="6193029"/>
            <a:ext cx="828675" cy="807720"/>
          </a:xfrm>
          <a:custGeom>
            <a:avLst/>
            <a:gdLst/>
            <a:ahLst/>
            <a:cxnLst/>
            <a:rect l="l" t="t" r="r" b="b"/>
            <a:pathLst>
              <a:path w="828675" h="807720">
                <a:moveTo>
                  <a:pt x="0" y="403732"/>
                </a:moveTo>
                <a:lnTo>
                  <a:pt x="2786" y="356642"/>
                </a:lnTo>
                <a:lnTo>
                  <a:pt x="10938" y="311149"/>
                </a:lnTo>
                <a:lnTo>
                  <a:pt x="24145" y="267556"/>
                </a:lnTo>
                <a:lnTo>
                  <a:pt x="42097" y="226165"/>
                </a:lnTo>
                <a:lnTo>
                  <a:pt x="64483" y="187280"/>
                </a:lnTo>
                <a:lnTo>
                  <a:pt x="90993" y="151203"/>
                </a:lnTo>
                <a:lnTo>
                  <a:pt x="121316" y="118237"/>
                </a:lnTo>
                <a:lnTo>
                  <a:pt x="155142" y="88684"/>
                </a:lnTo>
                <a:lnTo>
                  <a:pt x="192161" y="62847"/>
                </a:lnTo>
                <a:lnTo>
                  <a:pt x="232061" y="41029"/>
                </a:lnTo>
                <a:lnTo>
                  <a:pt x="274533" y="23533"/>
                </a:lnTo>
                <a:lnTo>
                  <a:pt x="319266" y="10660"/>
                </a:lnTo>
                <a:lnTo>
                  <a:pt x="365950" y="2715"/>
                </a:lnTo>
                <a:lnTo>
                  <a:pt x="414274" y="0"/>
                </a:lnTo>
                <a:lnTo>
                  <a:pt x="462574" y="2715"/>
                </a:lnTo>
                <a:lnTo>
                  <a:pt x="509241" y="10660"/>
                </a:lnTo>
                <a:lnTo>
                  <a:pt x="553963" y="23533"/>
                </a:lnTo>
                <a:lnTo>
                  <a:pt x="596430" y="41029"/>
                </a:lnTo>
                <a:lnTo>
                  <a:pt x="636330" y="62847"/>
                </a:lnTo>
                <a:lnTo>
                  <a:pt x="673351" y="88684"/>
                </a:lnTo>
                <a:lnTo>
                  <a:pt x="707183" y="118237"/>
                </a:lnTo>
                <a:lnTo>
                  <a:pt x="737514" y="151203"/>
                </a:lnTo>
                <a:lnTo>
                  <a:pt x="764033" y="187280"/>
                </a:lnTo>
                <a:lnTo>
                  <a:pt x="786428" y="226165"/>
                </a:lnTo>
                <a:lnTo>
                  <a:pt x="804388" y="267556"/>
                </a:lnTo>
                <a:lnTo>
                  <a:pt x="817603" y="311149"/>
                </a:lnTo>
                <a:lnTo>
                  <a:pt x="825759" y="356642"/>
                </a:lnTo>
                <a:lnTo>
                  <a:pt x="828548" y="403732"/>
                </a:lnTo>
                <a:lnTo>
                  <a:pt x="825759" y="450798"/>
                </a:lnTo>
                <a:lnTo>
                  <a:pt x="817603" y="496269"/>
                </a:lnTo>
                <a:lnTo>
                  <a:pt x="804388" y="539844"/>
                </a:lnTo>
                <a:lnTo>
                  <a:pt x="786428" y="581219"/>
                </a:lnTo>
                <a:lnTo>
                  <a:pt x="764033" y="620092"/>
                </a:lnTo>
                <a:lnTo>
                  <a:pt x="737514" y="656159"/>
                </a:lnTo>
                <a:lnTo>
                  <a:pt x="707183" y="689117"/>
                </a:lnTo>
                <a:lnTo>
                  <a:pt x="673351" y="718664"/>
                </a:lnTo>
                <a:lnTo>
                  <a:pt x="636330" y="744497"/>
                </a:lnTo>
                <a:lnTo>
                  <a:pt x="596430" y="766312"/>
                </a:lnTo>
                <a:lnTo>
                  <a:pt x="553963" y="783807"/>
                </a:lnTo>
                <a:lnTo>
                  <a:pt x="509241" y="796678"/>
                </a:lnTo>
                <a:lnTo>
                  <a:pt x="462574" y="804623"/>
                </a:lnTo>
                <a:lnTo>
                  <a:pt x="414274" y="807338"/>
                </a:lnTo>
                <a:lnTo>
                  <a:pt x="365950" y="804623"/>
                </a:lnTo>
                <a:lnTo>
                  <a:pt x="319266" y="796678"/>
                </a:lnTo>
                <a:lnTo>
                  <a:pt x="274533" y="783807"/>
                </a:lnTo>
                <a:lnTo>
                  <a:pt x="232061" y="766312"/>
                </a:lnTo>
                <a:lnTo>
                  <a:pt x="192161" y="744497"/>
                </a:lnTo>
                <a:lnTo>
                  <a:pt x="155142" y="718664"/>
                </a:lnTo>
                <a:lnTo>
                  <a:pt x="121316" y="689117"/>
                </a:lnTo>
                <a:lnTo>
                  <a:pt x="90993" y="656159"/>
                </a:lnTo>
                <a:lnTo>
                  <a:pt x="64483" y="620092"/>
                </a:lnTo>
                <a:lnTo>
                  <a:pt x="42097" y="581219"/>
                </a:lnTo>
                <a:lnTo>
                  <a:pt x="24145" y="539844"/>
                </a:lnTo>
                <a:lnTo>
                  <a:pt x="10938" y="496269"/>
                </a:lnTo>
                <a:lnTo>
                  <a:pt x="2786" y="450798"/>
                </a:lnTo>
                <a:lnTo>
                  <a:pt x="0" y="403732"/>
                </a:lnTo>
                <a:close/>
              </a:path>
            </a:pathLst>
          </a:custGeom>
          <a:ln w="12700">
            <a:solidFill>
              <a:srgbClr val="FFFFFF"/>
            </a:solidFill>
          </a:ln>
        </p:spPr>
        <p:txBody>
          <a:bodyPr wrap="square" lIns="0" tIns="0" rIns="0" bIns="0" rtlCol="0"/>
          <a:lstStyle/>
          <a:p>
            <a:endParaRPr/>
          </a:p>
        </p:txBody>
      </p:sp>
      <p:sp>
        <p:nvSpPr>
          <p:cNvPr id="140" name="object 140"/>
          <p:cNvSpPr txBox="1"/>
          <p:nvPr/>
        </p:nvSpPr>
        <p:spPr>
          <a:xfrm>
            <a:off x="2528061" y="6518786"/>
            <a:ext cx="586740" cy="138499"/>
          </a:xfrm>
          <a:prstGeom prst="rect">
            <a:avLst/>
          </a:prstGeom>
        </p:spPr>
        <p:txBody>
          <a:bodyPr vert="horz" wrap="square" lIns="0" tIns="0" rIns="0" bIns="0" rtlCol="0">
            <a:spAutoFit/>
          </a:bodyPr>
          <a:lstStyle/>
          <a:p>
            <a:pPr marL="12700">
              <a:lnSpc>
                <a:spcPct val="100000"/>
              </a:lnSpc>
            </a:pPr>
            <a:r>
              <a:rPr sz="900" dirty="0">
                <a:solidFill>
                  <a:srgbClr val="FFFFFF"/>
                </a:solidFill>
                <a:latin typeface="Arial"/>
                <a:cs typeface="Arial"/>
              </a:rPr>
              <a:t>Perfor</a:t>
            </a:r>
            <a:r>
              <a:rPr sz="900" spc="5" dirty="0">
                <a:solidFill>
                  <a:srgbClr val="FFFFFF"/>
                </a:solidFill>
                <a:latin typeface="Arial"/>
                <a:cs typeface="Arial"/>
              </a:rPr>
              <a:t>m</a:t>
            </a:r>
            <a:r>
              <a:rPr sz="900" spc="-5" dirty="0">
                <a:solidFill>
                  <a:srgbClr val="FFFFFF"/>
                </a:solidFill>
                <a:latin typeface="Arial"/>
                <a:cs typeface="Arial"/>
              </a:rPr>
              <a:t>ing</a:t>
            </a:r>
            <a:endParaRPr sz="900">
              <a:latin typeface="Arial"/>
              <a:cs typeface="Arial"/>
            </a:endParaRPr>
          </a:p>
        </p:txBody>
      </p:sp>
      <p:sp>
        <p:nvSpPr>
          <p:cNvPr id="141" name="object 141"/>
          <p:cNvSpPr/>
          <p:nvPr/>
        </p:nvSpPr>
        <p:spPr>
          <a:xfrm>
            <a:off x="3109216" y="6106795"/>
            <a:ext cx="202565" cy="202566"/>
          </a:xfrm>
          <a:custGeom>
            <a:avLst/>
            <a:gdLst/>
            <a:ahLst/>
            <a:cxnLst/>
            <a:rect l="l" t="t" r="r" b="b"/>
            <a:pathLst>
              <a:path w="202564" h="202564">
                <a:moveTo>
                  <a:pt x="26416" y="0"/>
                </a:moveTo>
                <a:lnTo>
                  <a:pt x="61722" y="35179"/>
                </a:lnTo>
                <a:lnTo>
                  <a:pt x="0" y="96901"/>
                </a:lnTo>
                <a:lnTo>
                  <a:pt x="105663" y="202438"/>
                </a:lnTo>
                <a:lnTo>
                  <a:pt x="167259" y="140843"/>
                </a:lnTo>
                <a:lnTo>
                  <a:pt x="196256" y="140843"/>
                </a:lnTo>
                <a:lnTo>
                  <a:pt x="176149" y="26416"/>
                </a:lnTo>
                <a:lnTo>
                  <a:pt x="26416" y="0"/>
                </a:lnTo>
                <a:close/>
              </a:path>
              <a:path w="202564" h="202564">
                <a:moveTo>
                  <a:pt x="196256" y="140843"/>
                </a:moveTo>
                <a:lnTo>
                  <a:pt x="167259" y="140843"/>
                </a:lnTo>
                <a:lnTo>
                  <a:pt x="202437" y="176022"/>
                </a:lnTo>
                <a:lnTo>
                  <a:pt x="196256" y="140843"/>
                </a:lnTo>
                <a:close/>
              </a:path>
            </a:pathLst>
          </a:custGeom>
          <a:solidFill>
            <a:srgbClr val="B6BCD5"/>
          </a:solidFill>
        </p:spPr>
        <p:txBody>
          <a:bodyPr wrap="square" lIns="0" tIns="0" rIns="0" bIns="0" rtlCol="0"/>
          <a:lstStyle/>
          <a:p>
            <a:endParaRPr/>
          </a:p>
        </p:txBody>
      </p:sp>
      <p:sp>
        <p:nvSpPr>
          <p:cNvPr id="142" name="object 142"/>
          <p:cNvSpPr/>
          <p:nvPr/>
        </p:nvSpPr>
        <p:spPr>
          <a:xfrm>
            <a:off x="2346962" y="6929628"/>
            <a:ext cx="2407919" cy="1097280"/>
          </a:xfrm>
          <a:prstGeom prst="rect">
            <a:avLst/>
          </a:prstGeom>
          <a:blipFill>
            <a:blip r:embed="rId12" cstate="print"/>
            <a:stretch>
              <a:fillRect/>
            </a:stretch>
          </a:blipFill>
        </p:spPr>
        <p:txBody>
          <a:bodyPr wrap="square" lIns="0" tIns="0" rIns="0" bIns="0" rtlCol="0"/>
          <a:lstStyle/>
          <a:p>
            <a:endParaRPr/>
          </a:p>
        </p:txBody>
      </p:sp>
      <p:sp>
        <p:nvSpPr>
          <p:cNvPr id="143" name="object 143"/>
          <p:cNvSpPr/>
          <p:nvPr/>
        </p:nvSpPr>
        <p:spPr>
          <a:xfrm>
            <a:off x="2370205" y="6978777"/>
            <a:ext cx="2362200" cy="1014730"/>
          </a:xfrm>
          <a:custGeom>
            <a:avLst/>
            <a:gdLst/>
            <a:ahLst/>
            <a:cxnLst/>
            <a:rect l="l" t="t" r="r" b="b"/>
            <a:pathLst>
              <a:path w="2362200" h="1014729">
                <a:moveTo>
                  <a:pt x="195022" y="38104"/>
                </a:moveTo>
                <a:lnTo>
                  <a:pt x="177922" y="74168"/>
                </a:lnTo>
                <a:lnTo>
                  <a:pt x="145410" y="144399"/>
                </a:lnTo>
                <a:lnTo>
                  <a:pt x="114168" y="213868"/>
                </a:lnTo>
                <a:lnTo>
                  <a:pt x="85339" y="282575"/>
                </a:lnTo>
                <a:lnTo>
                  <a:pt x="59431" y="349758"/>
                </a:lnTo>
                <a:lnTo>
                  <a:pt x="37206" y="415417"/>
                </a:lnTo>
                <a:lnTo>
                  <a:pt x="19553" y="479044"/>
                </a:lnTo>
                <a:lnTo>
                  <a:pt x="7234" y="540385"/>
                </a:lnTo>
                <a:lnTo>
                  <a:pt x="757" y="599059"/>
                </a:lnTo>
                <a:lnTo>
                  <a:pt x="0" y="627507"/>
                </a:lnTo>
                <a:lnTo>
                  <a:pt x="1006" y="654812"/>
                </a:lnTo>
                <a:lnTo>
                  <a:pt x="8885" y="707390"/>
                </a:lnTo>
                <a:lnTo>
                  <a:pt x="25014" y="756285"/>
                </a:lnTo>
                <a:lnTo>
                  <a:pt x="43048" y="790321"/>
                </a:lnTo>
                <a:lnTo>
                  <a:pt x="66416" y="821944"/>
                </a:lnTo>
                <a:lnTo>
                  <a:pt x="95626" y="851154"/>
                </a:lnTo>
                <a:lnTo>
                  <a:pt x="130805" y="877443"/>
                </a:lnTo>
                <a:lnTo>
                  <a:pt x="172207" y="900811"/>
                </a:lnTo>
                <a:lnTo>
                  <a:pt x="221610" y="921512"/>
                </a:lnTo>
                <a:lnTo>
                  <a:pt x="261488" y="933958"/>
                </a:lnTo>
                <a:lnTo>
                  <a:pt x="306446" y="945642"/>
                </a:lnTo>
                <a:lnTo>
                  <a:pt x="356230" y="956310"/>
                </a:lnTo>
                <a:lnTo>
                  <a:pt x="410332" y="966216"/>
                </a:lnTo>
                <a:lnTo>
                  <a:pt x="468625" y="975106"/>
                </a:lnTo>
                <a:lnTo>
                  <a:pt x="530728" y="982980"/>
                </a:lnTo>
                <a:lnTo>
                  <a:pt x="596006" y="990104"/>
                </a:lnTo>
                <a:lnTo>
                  <a:pt x="664332" y="996213"/>
                </a:lnTo>
                <a:lnTo>
                  <a:pt x="735325" y="1001445"/>
                </a:lnTo>
                <a:lnTo>
                  <a:pt x="808477" y="1005827"/>
                </a:lnTo>
                <a:lnTo>
                  <a:pt x="883534" y="1009357"/>
                </a:lnTo>
                <a:lnTo>
                  <a:pt x="1037712" y="1013650"/>
                </a:lnTo>
                <a:lnTo>
                  <a:pt x="1194938" y="1014412"/>
                </a:lnTo>
                <a:lnTo>
                  <a:pt x="1352291" y="1011643"/>
                </a:lnTo>
                <a:lnTo>
                  <a:pt x="1401272" y="1009650"/>
                </a:lnTo>
                <a:lnTo>
                  <a:pt x="1195065" y="1009650"/>
                </a:lnTo>
                <a:lnTo>
                  <a:pt x="1037839" y="1008888"/>
                </a:lnTo>
                <a:lnTo>
                  <a:pt x="883788" y="1004595"/>
                </a:lnTo>
                <a:lnTo>
                  <a:pt x="808731" y="1001077"/>
                </a:lnTo>
                <a:lnTo>
                  <a:pt x="735706" y="996696"/>
                </a:lnTo>
                <a:lnTo>
                  <a:pt x="664713" y="991463"/>
                </a:lnTo>
                <a:lnTo>
                  <a:pt x="596514" y="985393"/>
                </a:lnTo>
                <a:lnTo>
                  <a:pt x="531363" y="978281"/>
                </a:lnTo>
                <a:lnTo>
                  <a:pt x="469387" y="970280"/>
                </a:lnTo>
                <a:lnTo>
                  <a:pt x="411221" y="961517"/>
                </a:lnTo>
                <a:lnTo>
                  <a:pt x="357246" y="951738"/>
                </a:lnTo>
                <a:lnTo>
                  <a:pt x="307589" y="941070"/>
                </a:lnTo>
                <a:lnTo>
                  <a:pt x="262885" y="929513"/>
                </a:lnTo>
                <a:lnTo>
                  <a:pt x="223388" y="917067"/>
                </a:lnTo>
                <a:lnTo>
                  <a:pt x="174366" y="896620"/>
                </a:lnTo>
                <a:lnTo>
                  <a:pt x="133472" y="873506"/>
                </a:lnTo>
                <a:lnTo>
                  <a:pt x="98801" y="847598"/>
                </a:lnTo>
                <a:lnTo>
                  <a:pt x="70099" y="819023"/>
                </a:lnTo>
                <a:lnTo>
                  <a:pt x="47112" y="787908"/>
                </a:lnTo>
                <a:lnTo>
                  <a:pt x="20442" y="731012"/>
                </a:lnTo>
                <a:lnTo>
                  <a:pt x="8631" y="681101"/>
                </a:lnTo>
                <a:lnTo>
                  <a:pt x="4697" y="627380"/>
                </a:lnTo>
                <a:lnTo>
                  <a:pt x="5456" y="599567"/>
                </a:lnTo>
                <a:lnTo>
                  <a:pt x="11806" y="541274"/>
                </a:lnTo>
                <a:lnTo>
                  <a:pt x="24252" y="480314"/>
                </a:lnTo>
                <a:lnTo>
                  <a:pt x="41778" y="416941"/>
                </a:lnTo>
                <a:lnTo>
                  <a:pt x="64003" y="351409"/>
                </a:lnTo>
                <a:lnTo>
                  <a:pt x="89784" y="284353"/>
                </a:lnTo>
                <a:lnTo>
                  <a:pt x="118613" y="215900"/>
                </a:lnTo>
                <a:lnTo>
                  <a:pt x="149728" y="146304"/>
                </a:lnTo>
                <a:lnTo>
                  <a:pt x="182240" y="76200"/>
                </a:lnTo>
                <a:lnTo>
                  <a:pt x="199337" y="40143"/>
                </a:lnTo>
                <a:lnTo>
                  <a:pt x="195022" y="38104"/>
                </a:lnTo>
                <a:close/>
              </a:path>
              <a:path w="2362200" h="1014729">
                <a:moveTo>
                  <a:pt x="2234404" y="34305"/>
                </a:moveTo>
                <a:lnTo>
                  <a:pt x="2230048" y="36091"/>
                </a:lnTo>
                <a:lnTo>
                  <a:pt x="2232020" y="41021"/>
                </a:lnTo>
                <a:lnTo>
                  <a:pt x="2235576" y="50038"/>
                </a:lnTo>
                <a:lnTo>
                  <a:pt x="2239386" y="59817"/>
                </a:lnTo>
                <a:lnTo>
                  <a:pt x="2243323" y="70231"/>
                </a:lnTo>
                <a:lnTo>
                  <a:pt x="2247514" y="81534"/>
                </a:lnTo>
                <a:lnTo>
                  <a:pt x="2251959" y="93345"/>
                </a:lnTo>
                <a:lnTo>
                  <a:pt x="2256531" y="105918"/>
                </a:lnTo>
                <a:lnTo>
                  <a:pt x="2261230" y="119126"/>
                </a:lnTo>
                <a:lnTo>
                  <a:pt x="2265929" y="132842"/>
                </a:lnTo>
                <a:lnTo>
                  <a:pt x="2270882" y="147193"/>
                </a:lnTo>
                <a:lnTo>
                  <a:pt x="2290821" y="209804"/>
                </a:lnTo>
                <a:lnTo>
                  <a:pt x="2310506" y="278765"/>
                </a:lnTo>
                <a:lnTo>
                  <a:pt x="2328540" y="352679"/>
                </a:lnTo>
                <a:lnTo>
                  <a:pt x="2336287" y="390652"/>
                </a:lnTo>
                <a:lnTo>
                  <a:pt x="2343145" y="429133"/>
                </a:lnTo>
                <a:lnTo>
                  <a:pt x="2348860" y="467868"/>
                </a:lnTo>
                <a:lnTo>
                  <a:pt x="2353178" y="506476"/>
                </a:lnTo>
                <a:lnTo>
                  <a:pt x="2355845" y="544703"/>
                </a:lnTo>
                <a:lnTo>
                  <a:pt x="2356988" y="582549"/>
                </a:lnTo>
                <a:lnTo>
                  <a:pt x="2356226" y="619379"/>
                </a:lnTo>
                <a:lnTo>
                  <a:pt x="2351019" y="672846"/>
                </a:lnTo>
                <a:lnTo>
                  <a:pt x="2340605" y="723011"/>
                </a:lnTo>
                <a:lnTo>
                  <a:pt x="2324349" y="769239"/>
                </a:lnTo>
                <a:lnTo>
                  <a:pt x="2301743" y="810641"/>
                </a:lnTo>
                <a:lnTo>
                  <a:pt x="2271898" y="846455"/>
                </a:lnTo>
                <a:lnTo>
                  <a:pt x="2234560" y="875919"/>
                </a:lnTo>
                <a:lnTo>
                  <a:pt x="2170679" y="905256"/>
                </a:lnTo>
                <a:lnTo>
                  <a:pt x="2130547" y="918210"/>
                </a:lnTo>
                <a:lnTo>
                  <a:pt x="2085462" y="930148"/>
                </a:lnTo>
                <a:lnTo>
                  <a:pt x="2035297" y="941451"/>
                </a:lnTo>
                <a:lnTo>
                  <a:pt x="1980941" y="951738"/>
                </a:lnTo>
                <a:lnTo>
                  <a:pt x="1922394" y="961263"/>
                </a:lnTo>
                <a:lnTo>
                  <a:pt x="1860164" y="969899"/>
                </a:lnTo>
                <a:lnTo>
                  <a:pt x="1794505" y="977900"/>
                </a:lnTo>
                <a:lnTo>
                  <a:pt x="1726052" y="984758"/>
                </a:lnTo>
                <a:lnTo>
                  <a:pt x="1654932" y="990981"/>
                </a:lnTo>
                <a:lnTo>
                  <a:pt x="1581526" y="996226"/>
                </a:lnTo>
                <a:lnTo>
                  <a:pt x="1506469" y="1000594"/>
                </a:lnTo>
                <a:lnTo>
                  <a:pt x="1352164" y="1006881"/>
                </a:lnTo>
                <a:lnTo>
                  <a:pt x="1195065" y="1009650"/>
                </a:lnTo>
                <a:lnTo>
                  <a:pt x="1401272" y="1009650"/>
                </a:lnTo>
                <a:lnTo>
                  <a:pt x="1506723" y="1005357"/>
                </a:lnTo>
                <a:lnTo>
                  <a:pt x="1581907" y="1000975"/>
                </a:lnTo>
                <a:lnTo>
                  <a:pt x="1655186" y="995730"/>
                </a:lnTo>
                <a:lnTo>
                  <a:pt x="1726433" y="989545"/>
                </a:lnTo>
                <a:lnTo>
                  <a:pt x="1795013" y="982599"/>
                </a:lnTo>
                <a:lnTo>
                  <a:pt x="1860672" y="974725"/>
                </a:lnTo>
                <a:lnTo>
                  <a:pt x="1923029" y="965962"/>
                </a:lnTo>
                <a:lnTo>
                  <a:pt x="1981703" y="956437"/>
                </a:lnTo>
                <a:lnTo>
                  <a:pt x="2036186" y="946023"/>
                </a:lnTo>
                <a:lnTo>
                  <a:pt x="2086478" y="934847"/>
                </a:lnTo>
                <a:lnTo>
                  <a:pt x="2131817" y="922782"/>
                </a:lnTo>
                <a:lnTo>
                  <a:pt x="2172076" y="909828"/>
                </a:lnTo>
                <a:lnTo>
                  <a:pt x="2222368" y="888492"/>
                </a:lnTo>
                <a:lnTo>
                  <a:pt x="2263262" y="860679"/>
                </a:lnTo>
                <a:lnTo>
                  <a:pt x="2296155" y="826262"/>
                </a:lnTo>
                <a:lnTo>
                  <a:pt x="2321682" y="785876"/>
                </a:lnTo>
                <a:lnTo>
                  <a:pt x="2340351" y="740537"/>
                </a:lnTo>
                <a:lnTo>
                  <a:pt x="2352797" y="691007"/>
                </a:lnTo>
                <a:lnTo>
                  <a:pt x="2360925" y="619760"/>
                </a:lnTo>
                <a:lnTo>
                  <a:pt x="2361687" y="582549"/>
                </a:lnTo>
                <a:lnTo>
                  <a:pt x="2360671" y="544576"/>
                </a:lnTo>
                <a:lnTo>
                  <a:pt x="2357877" y="506095"/>
                </a:lnTo>
                <a:lnTo>
                  <a:pt x="2353559" y="467360"/>
                </a:lnTo>
                <a:lnTo>
                  <a:pt x="2347844" y="428498"/>
                </a:lnTo>
                <a:lnTo>
                  <a:pt x="2340986" y="389763"/>
                </a:lnTo>
                <a:lnTo>
                  <a:pt x="2333179" y="351409"/>
                </a:lnTo>
                <a:lnTo>
                  <a:pt x="2324476" y="314198"/>
                </a:lnTo>
                <a:lnTo>
                  <a:pt x="2305426" y="242316"/>
                </a:lnTo>
                <a:lnTo>
                  <a:pt x="2285360" y="176022"/>
                </a:lnTo>
                <a:lnTo>
                  <a:pt x="2270374" y="131318"/>
                </a:lnTo>
                <a:lnTo>
                  <a:pt x="2265675" y="117475"/>
                </a:lnTo>
                <a:lnTo>
                  <a:pt x="2260976" y="104394"/>
                </a:lnTo>
                <a:lnTo>
                  <a:pt x="2252086" y="79883"/>
                </a:lnTo>
                <a:lnTo>
                  <a:pt x="2247895" y="68580"/>
                </a:lnTo>
                <a:lnTo>
                  <a:pt x="2243831" y="58166"/>
                </a:lnTo>
                <a:lnTo>
                  <a:pt x="2240021" y="48260"/>
                </a:lnTo>
                <a:lnTo>
                  <a:pt x="2236465" y="39370"/>
                </a:lnTo>
                <a:lnTo>
                  <a:pt x="2234404" y="34305"/>
                </a:lnTo>
                <a:close/>
              </a:path>
              <a:path w="2362200" h="1014729">
                <a:moveTo>
                  <a:pt x="214060" y="32385"/>
                </a:moveTo>
                <a:lnTo>
                  <a:pt x="197734" y="32385"/>
                </a:lnTo>
                <a:lnTo>
                  <a:pt x="202052" y="34417"/>
                </a:lnTo>
                <a:lnTo>
                  <a:pt x="199337" y="40143"/>
                </a:lnTo>
                <a:lnTo>
                  <a:pt x="214371" y="47244"/>
                </a:lnTo>
                <a:lnTo>
                  <a:pt x="214060" y="32385"/>
                </a:lnTo>
                <a:close/>
              </a:path>
              <a:path w="2362200" h="1014729">
                <a:moveTo>
                  <a:pt x="2217796" y="0"/>
                </a:moveTo>
                <a:lnTo>
                  <a:pt x="2214621" y="42418"/>
                </a:lnTo>
                <a:lnTo>
                  <a:pt x="2230048" y="36091"/>
                </a:lnTo>
                <a:lnTo>
                  <a:pt x="2227702" y="30226"/>
                </a:lnTo>
                <a:lnTo>
                  <a:pt x="2232020" y="28448"/>
                </a:lnTo>
                <a:lnTo>
                  <a:pt x="2248688" y="28448"/>
                </a:lnTo>
                <a:lnTo>
                  <a:pt x="2249927" y="27940"/>
                </a:lnTo>
                <a:lnTo>
                  <a:pt x="2217796" y="0"/>
                </a:lnTo>
                <a:close/>
              </a:path>
              <a:path w="2362200" h="1014729">
                <a:moveTo>
                  <a:pt x="197734" y="32385"/>
                </a:moveTo>
                <a:lnTo>
                  <a:pt x="195022" y="38104"/>
                </a:lnTo>
                <a:lnTo>
                  <a:pt x="199337" y="40143"/>
                </a:lnTo>
                <a:lnTo>
                  <a:pt x="202052" y="34417"/>
                </a:lnTo>
                <a:lnTo>
                  <a:pt x="197734" y="32385"/>
                </a:lnTo>
                <a:close/>
              </a:path>
              <a:path w="2362200" h="1014729">
                <a:moveTo>
                  <a:pt x="213482" y="4699"/>
                </a:moveTo>
                <a:lnTo>
                  <a:pt x="179954" y="30988"/>
                </a:lnTo>
                <a:lnTo>
                  <a:pt x="195022" y="38104"/>
                </a:lnTo>
                <a:lnTo>
                  <a:pt x="197734" y="32385"/>
                </a:lnTo>
                <a:lnTo>
                  <a:pt x="214060" y="32385"/>
                </a:lnTo>
                <a:lnTo>
                  <a:pt x="213482" y="4699"/>
                </a:lnTo>
                <a:close/>
              </a:path>
              <a:path w="2362200" h="1014729">
                <a:moveTo>
                  <a:pt x="2232020" y="28448"/>
                </a:moveTo>
                <a:lnTo>
                  <a:pt x="2227702" y="30226"/>
                </a:lnTo>
                <a:lnTo>
                  <a:pt x="2230048" y="36091"/>
                </a:lnTo>
                <a:lnTo>
                  <a:pt x="2234404" y="34305"/>
                </a:lnTo>
                <a:lnTo>
                  <a:pt x="2232020" y="28448"/>
                </a:lnTo>
                <a:close/>
              </a:path>
              <a:path w="2362200" h="1014729">
                <a:moveTo>
                  <a:pt x="2248688" y="28448"/>
                </a:moveTo>
                <a:lnTo>
                  <a:pt x="2232020" y="28448"/>
                </a:lnTo>
                <a:lnTo>
                  <a:pt x="2234404" y="34305"/>
                </a:lnTo>
                <a:lnTo>
                  <a:pt x="2248688" y="28448"/>
                </a:lnTo>
                <a:close/>
              </a:path>
            </a:pathLst>
          </a:custGeom>
          <a:solidFill>
            <a:srgbClr val="5C71B1"/>
          </a:solidFill>
        </p:spPr>
        <p:txBody>
          <a:bodyPr wrap="square" lIns="0" tIns="0" rIns="0" bIns="0" rtlCol="0"/>
          <a:lstStyle/>
          <a:p>
            <a:endParaRPr/>
          </a:p>
        </p:txBody>
      </p:sp>
      <p:sp>
        <p:nvSpPr>
          <p:cNvPr id="144" name="object 144"/>
          <p:cNvSpPr/>
          <p:nvPr/>
        </p:nvSpPr>
        <p:spPr>
          <a:xfrm>
            <a:off x="2706623" y="7027163"/>
            <a:ext cx="554736" cy="586740"/>
          </a:xfrm>
          <a:prstGeom prst="rect">
            <a:avLst/>
          </a:prstGeom>
          <a:blipFill>
            <a:blip r:embed="rId13" cstate="print"/>
            <a:stretch>
              <a:fillRect/>
            </a:stretch>
          </a:blipFill>
        </p:spPr>
        <p:txBody>
          <a:bodyPr wrap="square" lIns="0" tIns="0" rIns="0" bIns="0" rtlCol="0"/>
          <a:lstStyle/>
          <a:p>
            <a:endParaRPr/>
          </a:p>
        </p:txBody>
      </p:sp>
      <p:sp>
        <p:nvSpPr>
          <p:cNvPr id="145" name="object 145"/>
          <p:cNvSpPr/>
          <p:nvPr/>
        </p:nvSpPr>
        <p:spPr>
          <a:xfrm>
            <a:off x="2729866" y="7038722"/>
            <a:ext cx="470534" cy="511808"/>
          </a:xfrm>
          <a:custGeom>
            <a:avLst/>
            <a:gdLst/>
            <a:ahLst/>
            <a:cxnLst/>
            <a:rect l="l" t="t" r="r" b="b"/>
            <a:pathLst>
              <a:path w="470535" h="511809">
                <a:moveTo>
                  <a:pt x="432963" y="495335"/>
                </a:moveTo>
                <a:lnTo>
                  <a:pt x="429006" y="511556"/>
                </a:lnTo>
                <a:lnTo>
                  <a:pt x="470535" y="502031"/>
                </a:lnTo>
                <a:lnTo>
                  <a:pt x="464363" y="496824"/>
                </a:lnTo>
                <a:lnTo>
                  <a:pt x="439166" y="496824"/>
                </a:lnTo>
                <a:lnTo>
                  <a:pt x="432963" y="495335"/>
                </a:lnTo>
                <a:close/>
              </a:path>
              <a:path w="470535" h="511809">
                <a:moveTo>
                  <a:pt x="434076" y="490774"/>
                </a:moveTo>
                <a:lnTo>
                  <a:pt x="432963" y="495335"/>
                </a:lnTo>
                <a:lnTo>
                  <a:pt x="439166" y="496824"/>
                </a:lnTo>
                <a:lnTo>
                  <a:pt x="440182" y="492252"/>
                </a:lnTo>
                <a:lnTo>
                  <a:pt x="434076" y="490774"/>
                </a:lnTo>
                <a:close/>
              </a:path>
              <a:path w="470535" h="511809">
                <a:moveTo>
                  <a:pt x="438023" y="474599"/>
                </a:moveTo>
                <a:lnTo>
                  <a:pt x="434076" y="490774"/>
                </a:lnTo>
                <a:lnTo>
                  <a:pt x="440182" y="492252"/>
                </a:lnTo>
                <a:lnTo>
                  <a:pt x="439166" y="496824"/>
                </a:lnTo>
                <a:lnTo>
                  <a:pt x="464363" y="496824"/>
                </a:lnTo>
                <a:lnTo>
                  <a:pt x="438023" y="474599"/>
                </a:lnTo>
                <a:close/>
              </a:path>
              <a:path w="470535" h="511809">
                <a:moveTo>
                  <a:pt x="79248" y="0"/>
                </a:moveTo>
                <a:lnTo>
                  <a:pt x="57912" y="46482"/>
                </a:lnTo>
                <a:lnTo>
                  <a:pt x="37846" y="92583"/>
                </a:lnTo>
                <a:lnTo>
                  <a:pt x="20828" y="137795"/>
                </a:lnTo>
                <a:lnTo>
                  <a:pt x="8001" y="181610"/>
                </a:lnTo>
                <a:lnTo>
                  <a:pt x="1016" y="223647"/>
                </a:lnTo>
                <a:lnTo>
                  <a:pt x="0" y="243840"/>
                </a:lnTo>
                <a:lnTo>
                  <a:pt x="1016" y="263525"/>
                </a:lnTo>
                <a:lnTo>
                  <a:pt x="9906" y="300609"/>
                </a:lnTo>
                <a:lnTo>
                  <a:pt x="29083" y="334391"/>
                </a:lnTo>
                <a:lnTo>
                  <a:pt x="67310" y="366141"/>
                </a:lnTo>
                <a:lnTo>
                  <a:pt x="109855" y="389255"/>
                </a:lnTo>
                <a:lnTo>
                  <a:pt x="160782" y="411353"/>
                </a:lnTo>
                <a:lnTo>
                  <a:pt x="197739" y="425450"/>
                </a:lnTo>
                <a:lnTo>
                  <a:pt x="235966" y="438658"/>
                </a:lnTo>
                <a:lnTo>
                  <a:pt x="274320" y="451104"/>
                </a:lnTo>
                <a:lnTo>
                  <a:pt x="312039" y="462534"/>
                </a:lnTo>
                <a:lnTo>
                  <a:pt x="381000" y="481965"/>
                </a:lnTo>
                <a:lnTo>
                  <a:pt x="396240" y="485902"/>
                </a:lnTo>
                <a:lnTo>
                  <a:pt x="410337" y="489712"/>
                </a:lnTo>
                <a:lnTo>
                  <a:pt x="423291" y="493014"/>
                </a:lnTo>
                <a:lnTo>
                  <a:pt x="432963" y="495335"/>
                </a:lnTo>
                <a:lnTo>
                  <a:pt x="434076" y="490774"/>
                </a:lnTo>
                <a:lnTo>
                  <a:pt x="424434" y="488442"/>
                </a:lnTo>
                <a:lnTo>
                  <a:pt x="382270" y="477393"/>
                </a:lnTo>
                <a:lnTo>
                  <a:pt x="331597" y="463296"/>
                </a:lnTo>
                <a:lnTo>
                  <a:pt x="275844" y="446532"/>
                </a:lnTo>
                <a:lnTo>
                  <a:pt x="237490" y="434213"/>
                </a:lnTo>
                <a:lnTo>
                  <a:pt x="199390" y="420878"/>
                </a:lnTo>
                <a:lnTo>
                  <a:pt x="162687" y="406908"/>
                </a:lnTo>
                <a:lnTo>
                  <a:pt x="112014" y="385064"/>
                </a:lnTo>
                <a:lnTo>
                  <a:pt x="69850" y="362204"/>
                </a:lnTo>
                <a:lnTo>
                  <a:pt x="33020" y="331597"/>
                </a:lnTo>
                <a:lnTo>
                  <a:pt x="11430" y="290322"/>
                </a:lnTo>
                <a:lnTo>
                  <a:pt x="4699" y="244094"/>
                </a:lnTo>
                <a:lnTo>
                  <a:pt x="5715" y="224282"/>
                </a:lnTo>
                <a:lnTo>
                  <a:pt x="12573" y="182880"/>
                </a:lnTo>
                <a:lnTo>
                  <a:pt x="25273" y="139319"/>
                </a:lnTo>
                <a:lnTo>
                  <a:pt x="42291" y="94488"/>
                </a:lnTo>
                <a:lnTo>
                  <a:pt x="62230" y="48514"/>
                </a:lnTo>
                <a:lnTo>
                  <a:pt x="83566" y="2032"/>
                </a:lnTo>
                <a:lnTo>
                  <a:pt x="79248" y="0"/>
                </a:lnTo>
                <a:close/>
              </a:path>
            </a:pathLst>
          </a:custGeom>
          <a:solidFill>
            <a:srgbClr val="5C71B1"/>
          </a:solidFill>
        </p:spPr>
        <p:txBody>
          <a:bodyPr wrap="square" lIns="0" tIns="0" rIns="0" bIns="0" rtlCol="0"/>
          <a:lstStyle/>
          <a:p>
            <a:endParaRPr/>
          </a:p>
        </p:txBody>
      </p:sp>
      <p:sp>
        <p:nvSpPr>
          <p:cNvPr id="146" name="object 146"/>
          <p:cNvSpPr/>
          <p:nvPr/>
        </p:nvSpPr>
        <p:spPr>
          <a:xfrm>
            <a:off x="1371602" y="5673854"/>
            <a:ext cx="841375" cy="800100"/>
          </a:xfrm>
          <a:custGeom>
            <a:avLst/>
            <a:gdLst/>
            <a:ahLst/>
            <a:cxnLst/>
            <a:rect l="l" t="t" r="r" b="b"/>
            <a:pathLst>
              <a:path w="841375" h="800100">
                <a:moveTo>
                  <a:pt x="420497" y="0"/>
                </a:moveTo>
                <a:lnTo>
                  <a:pt x="371449" y="2690"/>
                </a:lnTo>
                <a:lnTo>
                  <a:pt x="324065" y="10563"/>
                </a:lnTo>
                <a:lnTo>
                  <a:pt x="278661" y="23318"/>
                </a:lnTo>
                <a:lnTo>
                  <a:pt x="235551" y="40654"/>
                </a:lnTo>
                <a:lnTo>
                  <a:pt x="195051" y="62273"/>
                </a:lnTo>
                <a:lnTo>
                  <a:pt x="157477" y="87874"/>
                </a:lnTo>
                <a:lnTo>
                  <a:pt x="123142" y="117157"/>
                </a:lnTo>
                <a:lnTo>
                  <a:pt x="92363" y="149822"/>
                </a:lnTo>
                <a:lnTo>
                  <a:pt x="65454" y="185570"/>
                </a:lnTo>
                <a:lnTo>
                  <a:pt x="42731" y="224101"/>
                </a:lnTo>
                <a:lnTo>
                  <a:pt x="24509" y="265114"/>
                </a:lnTo>
                <a:lnTo>
                  <a:pt x="11103" y="308310"/>
                </a:lnTo>
                <a:lnTo>
                  <a:pt x="2828" y="353388"/>
                </a:lnTo>
                <a:lnTo>
                  <a:pt x="0" y="400050"/>
                </a:lnTo>
                <a:lnTo>
                  <a:pt x="2828" y="446711"/>
                </a:lnTo>
                <a:lnTo>
                  <a:pt x="11103" y="491789"/>
                </a:lnTo>
                <a:lnTo>
                  <a:pt x="24509" y="534985"/>
                </a:lnTo>
                <a:lnTo>
                  <a:pt x="42731" y="575998"/>
                </a:lnTo>
                <a:lnTo>
                  <a:pt x="65454" y="614529"/>
                </a:lnTo>
                <a:lnTo>
                  <a:pt x="92363" y="650277"/>
                </a:lnTo>
                <a:lnTo>
                  <a:pt x="123142" y="682942"/>
                </a:lnTo>
                <a:lnTo>
                  <a:pt x="157477" y="712225"/>
                </a:lnTo>
                <a:lnTo>
                  <a:pt x="195051" y="737826"/>
                </a:lnTo>
                <a:lnTo>
                  <a:pt x="235551" y="759445"/>
                </a:lnTo>
                <a:lnTo>
                  <a:pt x="278661" y="776781"/>
                </a:lnTo>
                <a:lnTo>
                  <a:pt x="324065" y="789536"/>
                </a:lnTo>
                <a:lnTo>
                  <a:pt x="371449" y="797409"/>
                </a:lnTo>
                <a:lnTo>
                  <a:pt x="420497" y="800100"/>
                </a:lnTo>
                <a:lnTo>
                  <a:pt x="469519" y="797409"/>
                </a:lnTo>
                <a:lnTo>
                  <a:pt x="516881" y="789536"/>
                </a:lnTo>
                <a:lnTo>
                  <a:pt x="562267" y="776781"/>
                </a:lnTo>
                <a:lnTo>
                  <a:pt x="605361" y="759445"/>
                </a:lnTo>
                <a:lnTo>
                  <a:pt x="645848" y="737826"/>
                </a:lnTo>
                <a:lnTo>
                  <a:pt x="683413" y="712225"/>
                </a:lnTo>
                <a:lnTo>
                  <a:pt x="717740" y="682942"/>
                </a:lnTo>
                <a:lnTo>
                  <a:pt x="748513" y="650277"/>
                </a:lnTo>
                <a:lnTo>
                  <a:pt x="775418" y="614529"/>
                </a:lnTo>
                <a:lnTo>
                  <a:pt x="798138" y="575998"/>
                </a:lnTo>
                <a:lnTo>
                  <a:pt x="816359" y="534985"/>
                </a:lnTo>
                <a:lnTo>
                  <a:pt x="829764" y="491789"/>
                </a:lnTo>
                <a:lnTo>
                  <a:pt x="838038" y="446711"/>
                </a:lnTo>
                <a:lnTo>
                  <a:pt x="840867" y="400050"/>
                </a:lnTo>
                <a:lnTo>
                  <a:pt x="838038" y="353388"/>
                </a:lnTo>
                <a:lnTo>
                  <a:pt x="829764" y="308310"/>
                </a:lnTo>
                <a:lnTo>
                  <a:pt x="816359" y="265114"/>
                </a:lnTo>
                <a:lnTo>
                  <a:pt x="798138" y="224101"/>
                </a:lnTo>
                <a:lnTo>
                  <a:pt x="775418" y="185570"/>
                </a:lnTo>
                <a:lnTo>
                  <a:pt x="748513" y="149822"/>
                </a:lnTo>
                <a:lnTo>
                  <a:pt x="717740" y="117157"/>
                </a:lnTo>
                <a:lnTo>
                  <a:pt x="683413" y="87874"/>
                </a:lnTo>
                <a:lnTo>
                  <a:pt x="645848" y="62273"/>
                </a:lnTo>
                <a:lnTo>
                  <a:pt x="605361" y="40654"/>
                </a:lnTo>
                <a:lnTo>
                  <a:pt x="562267" y="23318"/>
                </a:lnTo>
                <a:lnTo>
                  <a:pt x="516881" y="10563"/>
                </a:lnTo>
                <a:lnTo>
                  <a:pt x="469519" y="2690"/>
                </a:lnTo>
                <a:lnTo>
                  <a:pt x="420497" y="0"/>
                </a:lnTo>
                <a:close/>
              </a:path>
            </a:pathLst>
          </a:custGeom>
          <a:solidFill>
            <a:srgbClr val="7E7E7E"/>
          </a:solidFill>
        </p:spPr>
        <p:txBody>
          <a:bodyPr wrap="square" lIns="0" tIns="0" rIns="0" bIns="0" rtlCol="0"/>
          <a:lstStyle/>
          <a:p>
            <a:endParaRPr/>
          </a:p>
        </p:txBody>
      </p:sp>
      <p:sp>
        <p:nvSpPr>
          <p:cNvPr id="147" name="object 147"/>
          <p:cNvSpPr/>
          <p:nvPr/>
        </p:nvSpPr>
        <p:spPr>
          <a:xfrm>
            <a:off x="1494791" y="5790971"/>
            <a:ext cx="594995" cy="565785"/>
          </a:xfrm>
          <a:custGeom>
            <a:avLst/>
            <a:gdLst/>
            <a:ahLst/>
            <a:cxnLst/>
            <a:rect l="l" t="t" r="r" b="b"/>
            <a:pathLst>
              <a:path w="594994" h="565785">
                <a:moveTo>
                  <a:pt x="0" y="565759"/>
                </a:moveTo>
                <a:lnTo>
                  <a:pt x="594588" y="565759"/>
                </a:lnTo>
                <a:lnTo>
                  <a:pt x="594588" y="0"/>
                </a:lnTo>
                <a:lnTo>
                  <a:pt x="0" y="0"/>
                </a:lnTo>
                <a:lnTo>
                  <a:pt x="0" y="565759"/>
                </a:lnTo>
                <a:close/>
              </a:path>
            </a:pathLst>
          </a:custGeom>
          <a:solidFill>
            <a:srgbClr val="7E7E7E"/>
          </a:solidFill>
        </p:spPr>
        <p:txBody>
          <a:bodyPr wrap="square" lIns="0" tIns="0" rIns="0" bIns="0" rtlCol="0"/>
          <a:lstStyle/>
          <a:p>
            <a:endParaRPr/>
          </a:p>
        </p:txBody>
      </p:sp>
      <p:sp>
        <p:nvSpPr>
          <p:cNvPr id="148" name="object 148"/>
          <p:cNvSpPr txBox="1"/>
          <p:nvPr/>
        </p:nvSpPr>
        <p:spPr>
          <a:xfrm>
            <a:off x="1503682" y="5736336"/>
            <a:ext cx="2324735" cy="400110"/>
          </a:xfrm>
          <a:prstGeom prst="rect">
            <a:avLst/>
          </a:prstGeom>
        </p:spPr>
        <p:txBody>
          <a:bodyPr vert="horz" wrap="square" lIns="0" tIns="0" rIns="0" bIns="0" rtlCol="0">
            <a:spAutoFit/>
          </a:bodyPr>
          <a:lstStyle/>
          <a:p>
            <a:pPr marL="1889760">
              <a:lnSpc>
                <a:spcPct val="100000"/>
              </a:lnSpc>
            </a:pPr>
            <a:r>
              <a:rPr sz="900" dirty="0">
                <a:solidFill>
                  <a:srgbClr val="FFFFFF"/>
                </a:solidFill>
                <a:latin typeface="Arial"/>
                <a:cs typeface="Arial"/>
              </a:rPr>
              <a:t>For</a:t>
            </a:r>
            <a:r>
              <a:rPr sz="900" spc="5" dirty="0">
                <a:solidFill>
                  <a:srgbClr val="FFFFFF"/>
                </a:solidFill>
                <a:latin typeface="Arial"/>
                <a:cs typeface="Arial"/>
              </a:rPr>
              <a:t>m</a:t>
            </a:r>
            <a:r>
              <a:rPr sz="900" spc="-5" dirty="0">
                <a:solidFill>
                  <a:srgbClr val="FFFFFF"/>
                </a:solidFill>
                <a:latin typeface="Arial"/>
                <a:cs typeface="Arial"/>
              </a:rPr>
              <a:t>ing</a:t>
            </a:r>
            <a:endParaRPr sz="900">
              <a:latin typeface="Arial"/>
              <a:cs typeface="Arial"/>
            </a:endParaRPr>
          </a:p>
          <a:p>
            <a:pPr>
              <a:lnSpc>
                <a:spcPct val="100000"/>
              </a:lnSpc>
              <a:spcBef>
                <a:spcPts val="45"/>
              </a:spcBef>
            </a:pPr>
            <a:endParaRPr sz="800">
              <a:latin typeface="Times New Roman"/>
              <a:cs typeface="Times New Roman"/>
            </a:endParaRPr>
          </a:p>
          <a:p>
            <a:pPr marL="12700">
              <a:lnSpc>
                <a:spcPct val="100000"/>
              </a:lnSpc>
            </a:pPr>
            <a:r>
              <a:rPr sz="900" spc="-5" dirty="0">
                <a:solidFill>
                  <a:srgbClr val="FFFFFF"/>
                </a:solidFill>
                <a:latin typeface="Arial"/>
                <a:cs typeface="Arial"/>
              </a:rPr>
              <a:t>Adjourning</a:t>
            </a:r>
            <a:endParaRPr sz="900">
              <a:latin typeface="Arial"/>
              <a:cs typeface="Arial"/>
            </a:endParaRPr>
          </a:p>
        </p:txBody>
      </p:sp>
      <p:sp>
        <p:nvSpPr>
          <p:cNvPr id="149" name="object 149"/>
          <p:cNvSpPr/>
          <p:nvPr/>
        </p:nvSpPr>
        <p:spPr>
          <a:xfrm>
            <a:off x="2203831" y="6254117"/>
            <a:ext cx="185420" cy="185420"/>
          </a:xfrm>
          <a:custGeom>
            <a:avLst/>
            <a:gdLst/>
            <a:ahLst/>
            <a:cxnLst/>
            <a:rect l="l" t="t" r="r" b="b"/>
            <a:pathLst>
              <a:path w="185419" h="185420">
                <a:moveTo>
                  <a:pt x="153245" y="124079"/>
                </a:moveTo>
                <a:lnTo>
                  <a:pt x="31114" y="124079"/>
                </a:lnTo>
                <a:lnTo>
                  <a:pt x="92075" y="185166"/>
                </a:lnTo>
                <a:lnTo>
                  <a:pt x="153245" y="124079"/>
                </a:lnTo>
                <a:close/>
              </a:path>
              <a:path w="185419" h="185420">
                <a:moveTo>
                  <a:pt x="155194" y="0"/>
                </a:moveTo>
                <a:lnTo>
                  <a:pt x="16510" y="16510"/>
                </a:lnTo>
                <a:lnTo>
                  <a:pt x="0" y="155194"/>
                </a:lnTo>
                <a:lnTo>
                  <a:pt x="31114" y="124079"/>
                </a:lnTo>
                <a:lnTo>
                  <a:pt x="153245" y="124079"/>
                </a:lnTo>
                <a:lnTo>
                  <a:pt x="185293" y="92075"/>
                </a:lnTo>
                <a:lnTo>
                  <a:pt x="124206" y="30987"/>
                </a:lnTo>
                <a:lnTo>
                  <a:pt x="155194" y="0"/>
                </a:lnTo>
                <a:close/>
              </a:path>
            </a:pathLst>
          </a:custGeom>
          <a:solidFill>
            <a:srgbClr val="B6BCD5"/>
          </a:solidFill>
        </p:spPr>
        <p:txBody>
          <a:bodyPr wrap="square" lIns="0" tIns="0" rIns="0" bIns="0" rtlCol="0"/>
          <a:lstStyle/>
          <a:p>
            <a:endParaRPr/>
          </a:p>
        </p:txBody>
      </p:sp>
      <p:sp>
        <p:nvSpPr>
          <p:cNvPr id="150" name="object 150"/>
          <p:cNvSpPr/>
          <p:nvPr/>
        </p:nvSpPr>
        <p:spPr>
          <a:xfrm>
            <a:off x="3939542" y="6990589"/>
            <a:ext cx="489203" cy="662938"/>
          </a:xfrm>
          <a:prstGeom prst="rect">
            <a:avLst/>
          </a:prstGeom>
          <a:blipFill>
            <a:blip r:embed="rId14" cstate="print"/>
            <a:stretch>
              <a:fillRect/>
            </a:stretch>
          </a:blipFill>
        </p:spPr>
        <p:txBody>
          <a:bodyPr wrap="square" lIns="0" tIns="0" rIns="0" bIns="0" rtlCol="0"/>
          <a:lstStyle/>
          <a:p>
            <a:endParaRPr/>
          </a:p>
        </p:txBody>
      </p:sp>
      <p:sp>
        <p:nvSpPr>
          <p:cNvPr id="151" name="object 151"/>
          <p:cNvSpPr/>
          <p:nvPr/>
        </p:nvSpPr>
        <p:spPr>
          <a:xfrm>
            <a:off x="3962021" y="7039736"/>
            <a:ext cx="423545" cy="579756"/>
          </a:xfrm>
          <a:custGeom>
            <a:avLst/>
            <a:gdLst/>
            <a:ahLst/>
            <a:cxnLst/>
            <a:rect l="l" t="t" r="r" b="b"/>
            <a:pathLst>
              <a:path w="423545" h="579754">
                <a:moveTo>
                  <a:pt x="761" y="552069"/>
                </a:moveTo>
                <a:lnTo>
                  <a:pt x="47625" y="565784"/>
                </a:lnTo>
                <a:lnTo>
                  <a:pt x="94741" y="573531"/>
                </a:lnTo>
                <a:lnTo>
                  <a:pt x="140334" y="578484"/>
                </a:lnTo>
                <a:lnTo>
                  <a:pt x="162559" y="579500"/>
                </a:lnTo>
                <a:lnTo>
                  <a:pt x="184150" y="579373"/>
                </a:lnTo>
                <a:lnTo>
                  <a:pt x="204977" y="577722"/>
                </a:lnTo>
                <a:lnTo>
                  <a:pt x="224207" y="574801"/>
                </a:lnTo>
                <a:lnTo>
                  <a:pt x="162813" y="574801"/>
                </a:lnTo>
                <a:lnTo>
                  <a:pt x="140842" y="573785"/>
                </a:lnTo>
                <a:lnTo>
                  <a:pt x="118363" y="571753"/>
                </a:lnTo>
                <a:lnTo>
                  <a:pt x="95376" y="568832"/>
                </a:lnTo>
                <a:lnTo>
                  <a:pt x="72008" y="565276"/>
                </a:lnTo>
                <a:lnTo>
                  <a:pt x="48513" y="561085"/>
                </a:lnTo>
                <a:lnTo>
                  <a:pt x="761" y="552069"/>
                </a:lnTo>
                <a:close/>
              </a:path>
              <a:path w="423545" h="579754">
                <a:moveTo>
                  <a:pt x="401771" y="37919"/>
                </a:moveTo>
                <a:lnTo>
                  <a:pt x="399135" y="83057"/>
                </a:lnTo>
                <a:lnTo>
                  <a:pt x="395055" y="137794"/>
                </a:lnTo>
                <a:lnTo>
                  <a:pt x="391616" y="178561"/>
                </a:lnTo>
                <a:lnTo>
                  <a:pt x="387278" y="221487"/>
                </a:lnTo>
                <a:lnTo>
                  <a:pt x="382312" y="265429"/>
                </a:lnTo>
                <a:lnTo>
                  <a:pt x="376554" y="308863"/>
                </a:lnTo>
                <a:lnTo>
                  <a:pt x="369823" y="351663"/>
                </a:lnTo>
                <a:lnTo>
                  <a:pt x="362076" y="392175"/>
                </a:lnTo>
                <a:lnTo>
                  <a:pt x="353313" y="429513"/>
                </a:lnTo>
                <a:lnTo>
                  <a:pt x="338454" y="476757"/>
                </a:lnTo>
                <a:lnTo>
                  <a:pt x="314578" y="518413"/>
                </a:lnTo>
                <a:lnTo>
                  <a:pt x="285750" y="544829"/>
                </a:lnTo>
                <a:lnTo>
                  <a:pt x="243204" y="565150"/>
                </a:lnTo>
                <a:lnTo>
                  <a:pt x="204596" y="573023"/>
                </a:lnTo>
                <a:lnTo>
                  <a:pt x="162813" y="574801"/>
                </a:lnTo>
                <a:lnTo>
                  <a:pt x="224207" y="574801"/>
                </a:lnTo>
                <a:lnTo>
                  <a:pt x="262763" y="563117"/>
                </a:lnTo>
                <a:lnTo>
                  <a:pt x="296290" y="542925"/>
                </a:lnTo>
                <a:lnTo>
                  <a:pt x="324738" y="513206"/>
                </a:lnTo>
                <a:lnTo>
                  <a:pt x="342772" y="478663"/>
                </a:lnTo>
                <a:lnTo>
                  <a:pt x="358013" y="430783"/>
                </a:lnTo>
                <a:lnTo>
                  <a:pt x="366775" y="393191"/>
                </a:lnTo>
                <a:lnTo>
                  <a:pt x="374522" y="352425"/>
                </a:lnTo>
                <a:lnTo>
                  <a:pt x="381253" y="309498"/>
                </a:lnTo>
                <a:lnTo>
                  <a:pt x="387222" y="265429"/>
                </a:lnTo>
                <a:lnTo>
                  <a:pt x="392237" y="220852"/>
                </a:lnTo>
                <a:lnTo>
                  <a:pt x="396413" y="178053"/>
                </a:lnTo>
                <a:lnTo>
                  <a:pt x="399836" y="137286"/>
                </a:lnTo>
                <a:lnTo>
                  <a:pt x="401349" y="118109"/>
                </a:lnTo>
                <a:lnTo>
                  <a:pt x="404891" y="66801"/>
                </a:lnTo>
                <a:lnTo>
                  <a:pt x="406472" y="38154"/>
                </a:lnTo>
                <a:lnTo>
                  <a:pt x="401771" y="37919"/>
                </a:lnTo>
                <a:close/>
              </a:path>
              <a:path w="423545" h="579754">
                <a:moveTo>
                  <a:pt x="419900" y="31622"/>
                </a:moveTo>
                <a:lnTo>
                  <a:pt x="402081" y="31622"/>
                </a:lnTo>
                <a:lnTo>
                  <a:pt x="406780" y="31876"/>
                </a:lnTo>
                <a:lnTo>
                  <a:pt x="406472" y="38154"/>
                </a:lnTo>
                <a:lnTo>
                  <a:pt x="423163" y="38988"/>
                </a:lnTo>
                <a:lnTo>
                  <a:pt x="419900" y="31622"/>
                </a:lnTo>
                <a:close/>
              </a:path>
              <a:path w="423545" h="579754">
                <a:moveTo>
                  <a:pt x="402081" y="31622"/>
                </a:moveTo>
                <a:lnTo>
                  <a:pt x="401771" y="37919"/>
                </a:lnTo>
                <a:lnTo>
                  <a:pt x="406472" y="38154"/>
                </a:lnTo>
                <a:lnTo>
                  <a:pt x="406780" y="31876"/>
                </a:lnTo>
                <a:lnTo>
                  <a:pt x="402081" y="31622"/>
                </a:lnTo>
                <a:close/>
              </a:path>
              <a:path w="423545" h="579754">
                <a:moveTo>
                  <a:pt x="405891" y="0"/>
                </a:moveTo>
                <a:lnTo>
                  <a:pt x="385063" y="37083"/>
                </a:lnTo>
                <a:lnTo>
                  <a:pt x="401771" y="37919"/>
                </a:lnTo>
                <a:lnTo>
                  <a:pt x="402081" y="31622"/>
                </a:lnTo>
                <a:lnTo>
                  <a:pt x="419900" y="31622"/>
                </a:lnTo>
                <a:lnTo>
                  <a:pt x="405891" y="0"/>
                </a:lnTo>
                <a:close/>
              </a:path>
            </a:pathLst>
          </a:custGeom>
          <a:solidFill>
            <a:srgbClr val="5C71B1"/>
          </a:solid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359155" y="1002540"/>
            <a:ext cx="2787015"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5.2 : Identify </a:t>
            </a:r>
            <a:r>
              <a:rPr sz="1300" spc="-10" dirty="0">
                <a:solidFill>
                  <a:srgbClr val="FFFFFF"/>
                </a:solidFill>
                <a:latin typeface="Arial"/>
                <a:cs typeface="Arial"/>
              </a:rPr>
              <a:t>your </a:t>
            </a:r>
            <a:r>
              <a:rPr sz="1300" spc="-40" dirty="0">
                <a:solidFill>
                  <a:srgbClr val="FFFFFF"/>
                </a:solidFill>
                <a:latin typeface="Arial"/>
                <a:cs typeface="Arial"/>
              </a:rPr>
              <a:t>Team</a:t>
            </a:r>
            <a:r>
              <a:rPr sz="1300" spc="70" dirty="0">
                <a:solidFill>
                  <a:srgbClr val="FFFFFF"/>
                </a:solidFill>
                <a:latin typeface="Arial"/>
                <a:cs typeface="Arial"/>
              </a:rPr>
              <a:t> </a:t>
            </a:r>
            <a:r>
              <a:rPr sz="1300" spc="-5" dirty="0">
                <a:solidFill>
                  <a:srgbClr val="FFFFFF"/>
                </a:solidFill>
                <a:latin typeface="Arial"/>
                <a:cs typeface="Arial"/>
              </a:rPr>
              <a:t>Stage</a:t>
            </a:r>
            <a:endParaRPr sz="1300">
              <a:latin typeface="Arial"/>
              <a:cs typeface="Arial"/>
            </a:endParaRPr>
          </a:p>
        </p:txBody>
      </p:sp>
      <p:sp>
        <p:nvSpPr>
          <p:cNvPr id="18" name="object 18"/>
          <p:cNvSpPr txBox="1"/>
          <p:nvPr/>
        </p:nvSpPr>
        <p:spPr>
          <a:xfrm>
            <a:off x="1540893" y="1966216"/>
            <a:ext cx="3497579" cy="1304973"/>
          </a:xfrm>
          <a:prstGeom prst="rect">
            <a:avLst/>
          </a:prstGeom>
        </p:spPr>
        <p:txBody>
          <a:bodyPr vert="horz" wrap="square" lIns="0" tIns="0" rIns="0" bIns="0" rtlCol="0">
            <a:spAutoFit/>
          </a:bodyPr>
          <a:lstStyle/>
          <a:p>
            <a:pPr marL="12700">
              <a:lnSpc>
                <a:spcPct val="100000"/>
              </a:lnSpc>
            </a:pPr>
            <a:r>
              <a:rPr sz="1200" dirty="0">
                <a:latin typeface="Calibri"/>
                <a:cs typeface="Calibri"/>
              </a:rPr>
              <a:t>This is an individual</a:t>
            </a:r>
            <a:r>
              <a:rPr sz="1200" spc="-135" dirty="0">
                <a:latin typeface="Calibri"/>
                <a:cs typeface="Calibri"/>
              </a:rPr>
              <a:t> </a:t>
            </a:r>
            <a:r>
              <a:rPr sz="1200" spc="-10" dirty="0">
                <a:latin typeface="Calibri"/>
                <a:cs typeface="Calibri"/>
              </a:rPr>
              <a:t>exercise.</a:t>
            </a:r>
            <a:endParaRPr sz="1200">
              <a:latin typeface="Calibri"/>
              <a:cs typeface="Calibri"/>
            </a:endParaRPr>
          </a:p>
          <a:p>
            <a:pPr marL="241300" marR="5080" indent="-228600">
              <a:lnSpc>
                <a:spcPct val="120000"/>
              </a:lnSpc>
              <a:spcBef>
                <a:spcPts val="600"/>
              </a:spcBef>
              <a:buAutoNum type="arabicPeriod"/>
              <a:tabLst>
                <a:tab pos="241300" algn="l"/>
              </a:tabLst>
            </a:pPr>
            <a:r>
              <a:rPr sz="1200" spc="-5" dirty="0">
                <a:latin typeface="Calibri"/>
                <a:cs typeface="Calibri"/>
              </a:rPr>
              <a:t>Fill </a:t>
            </a:r>
            <a:r>
              <a:rPr sz="1200" dirty="0">
                <a:latin typeface="Calibri"/>
                <a:cs typeface="Calibri"/>
              </a:rPr>
              <a:t>the </a:t>
            </a:r>
            <a:r>
              <a:rPr sz="1200" spc="-5" dirty="0">
                <a:latin typeface="Calibri"/>
                <a:cs typeface="Calibri"/>
              </a:rPr>
              <a:t>team assessment </a:t>
            </a:r>
            <a:r>
              <a:rPr sz="1200" spc="-20" dirty="0">
                <a:latin typeface="Calibri"/>
                <a:cs typeface="Calibri"/>
              </a:rPr>
              <a:t>survey, </a:t>
            </a:r>
            <a:r>
              <a:rPr sz="1200" spc="-10" dirty="0">
                <a:latin typeface="Calibri"/>
                <a:cs typeface="Calibri"/>
              </a:rPr>
              <a:t>keeping </a:t>
            </a:r>
            <a:r>
              <a:rPr sz="1200" dirty="0">
                <a:latin typeface="Calibri"/>
                <a:cs typeface="Calibri"/>
              </a:rPr>
              <a:t>in mind the  dynamics </a:t>
            </a:r>
            <a:r>
              <a:rPr sz="1200" spc="-10" dirty="0">
                <a:latin typeface="Calibri"/>
                <a:cs typeface="Calibri"/>
              </a:rPr>
              <a:t>at </a:t>
            </a:r>
            <a:r>
              <a:rPr sz="1200" spc="-5" dirty="0">
                <a:latin typeface="Calibri"/>
                <a:cs typeface="Calibri"/>
              </a:rPr>
              <a:t>your current team </a:t>
            </a:r>
            <a:r>
              <a:rPr sz="1200" dirty="0">
                <a:latin typeface="Calibri"/>
                <a:cs typeface="Calibri"/>
              </a:rPr>
              <a:t>or a </a:t>
            </a:r>
            <a:r>
              <a:rPr sz="1200" spc="-5" dirty="0">
                <a:latin typeface="Calibri"/>
                <a:cs typeface="Calibri"/>
              </a:rPr>
              <a:t>previous</a:t>
            </a:r>
            <a:r>
              <a:rPr sz="1200" spc="-120" dirty="0">
                <a:latin typeface="Calibri"/>
                <a:cs typeface="Calibri"/>
              </a:rPr>
              <a:t> </a:t>
            </a:r>
            <a:r>
              <a:rPr sz="1200" spc="-5" dirty="0">
                <a:latin typeface="Calibri"/>
                <a:cs typeface="Calibri"/>
              </a:rPr>
              <a:t>team.</a:t>
            </a:r>
            <a:endParaRPr sz="1200">
              <a:latin typeface="Calibri"/>
              <a:cs typeface="Calibri"/>
            </a:endParaRPr>
          </a:p>
          <a:p>
            <a:pPr marL="241300" indent="-228600">
              <a:lnSpc>
                <a:spcPct val="100000"/>
              </a:lnSpc>
              <a:spcBef>
                <a:spcPts val="885"/>
              </a:spcBef>
              <a:buAutoNum type="arabicPeriod"/>
              <a:tabLst>
                <a:tab pos="241300" algn="l"/>
              </a:tabLst>
            </a:pPr>
            <a:r>
              <a:rPr sz="1200" spc="-10" dirty="0">
                <a:latin typeface="Calibri"/>
                <a:cs typeface="Calibri"/>
              </a:rPr>
              <a:t>Evaluate </a:t>
            </a:r>
            <a:r>
              <a:rPr sz="1200" spc="-5" dirty="0">
                <a:latin typeface="Calibri"/>
                <a:cs typeface="Calibri"/>
              </a:rPr>
              <a:t>your </a:t>
            </a:r>
            <a:r>
              <a:rPr sz="1200" spc="-15" dirty="0">
                <a:latin typeface="Calibri"/>
                <a:cs typeface="Calibri"/>
              </a:rPr>
              <a:t>team’s</a:t>
            </a:r>
            <a:r>
              <a:rPr sz="1200" spc="-114" dirty="0">
                <a:latin typeface="Calibri"/>
                <a:cs typeface="Calibri"/>
              </a:rPr>
              <a:t> </a:t>
            </a:r>
            <a:r>
              <a:rPr sz="1200" spc="-10" dirty="0">
                <a:latin typeface="Calibri"/>
                <a:cs typeface="Calibri"/>
              </a:rPr>
              <a:t>stage</a:t>
            </a:r>
            <a:endParaRPr sz="1200">
              <a:latin typeface="Calibri"/>
              <a:cs typeface="Calibri"/>
            </a:endParaRPr>
          </a:p>
          <a:p>
            <a:pPr marL="241300" indent="-228600">
              <a:lnSpc>
                <a:spcPct val="100000"/>
              </a:lnSpc>
              <a:spcBef>
                <a:spcPts val="885"/>
              </a:spcBef>
              <a:buAutoNum type="arabicPeriod"/>
              <a:tabLst>
                <a:tab pos="241300" algn="l"/>
              </a:tabLst>
            </a:pPr>
            <a:r>
              <a:rPr sz="1200" spc="-5" dirty="0">
                <a:latin typeface="Calibri"/>
                <a:cs typeface="Calibri"/>
              </a:rPr>
              <a:t>Discuss your insights </a:t>
            </a:r>
            <a:r>
              <a:rPr sz="1200" dirty="0">
                <a:latin typeface="Calibri"/>
                <a:cs typeface="Calibri"/>
              </a:rPr>
              <a:t>or </a:t>
            </a:r>
            <a:r>
              <a:rPr sz="1200" spc="-5" dirty="0">
                <a:latin typeface="Calibri"/>
                <a:cs typeface="Calibri"/>
              </a:rPr>
              <a:t>concerns with </a:t>
            </a:r>
            <a:r>
              <a:rPr sz="1200" dirty="0">
                <a:latin typeface="Calibri"/>
                <a:cs typeface="Calibri"/>
              </a:rPr>
              <a:t>the</a:t>
            </a:r>
            <a:r>
              <a:rPr sz="1200" spc="-85" dirty="0">
                <a:latin typeface="Calibri"/>
                <a:cs typeface="Calibri"/>
              </a:rPr>
              <a:t> </a:t>
            </a:r>
            <a:r>
              <a:rPr sz="1200" spc="-5" dirty="0">
                <a:latin typeface="Calibri"/>
                <a:cs typeface="Calibri"/>
              </a:rPr>
              <a:t>class</a:t>
            </a:r>
            <a:endParaRPr sz="1200">
              <a:latin typeface="Calibri"/>
              <a:cs typeface="Calibri"/>
            </a:endParaRPr>
          </a:p>
        </p:txBody>
      </p:sp>
      <p:sp>
        <p:nvSpPr>
          <p:cNvPr id="19" name="object 19"/>
          <p:cNvSpPr/>
          <p:nvPr/>
        </p:nvSpPr>
        <p:spPr>
          <a:xfrm>
            <a:off x="4818890" y="3154680"/>
            <a:ext cx="566927" cy="56692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838700" y="3174365"/>
            <a:ext cx="500380" cy="500380"/>
          </a:xfrm>
          <a:custGeom>
            <a:avLst/>
            <a:gdLst/>
            <a:ahLst/>
            <a:cxnLst/>
            <a:rect l="l" t="t" r="r" b="b"/>
            <a:pathLst>
              <a:path w="500379" h="500379">
                <a:moveTo>
                  <a:pt x="249936" y="0"/>
                </a:moveTo>
                <a:lnTo>
                  <a:pt x="205006" y="4026"/>
                </a:lnTo>
                <a:lnTo>
                  <a:pt x="162719" y="15636"/>
                </a:lnTo>
                <a:lnTo>
                  <a:pt x="123782" y="34125"/>
                </a:lnTo>
                <a:lnTo>
                  <a:pt x="88900" y="58788"/>
                </a:lnTo>
                <a:lnTo>
                  <a:pt x="58777" y="88921"/>
                </a:lnTo>
                <a:lnTo>
                  <a:pt x="34120" y="123820"/>
                </a:lnTo>
                <a:lnTo>
                  <a:pt x="15635" y="162779"/>
                </a:lnTo>
                <a:lnTo>
                  <a:pt x="4026" y="205095"/>
                </a:lnTo>
                <a:lnTo>
                  <a:pt x="0" y="250062"/>
                </a:lnTo>
                <a:lnTo>
                  <a:pt x="4026" y="294992"/>
                </a:lnTo>
                <a:lnTo>
                  <a:pt x="15635" y="337279"/>
                </a:lnTo>
                <a:lnTo>
                  <a:pt x="34120" y="376216"/>
                </a:lnTo>
                <a:lnTo>
                  <a:pt x="58777" y="411099"/>
                </a:lnTo>
                <a:lnTo>
                  <a:pt x="88900" y="441221"/>
                </a:lnTo>
                <a:lnTo>
                  <a:pt x="123782" y="465878"/>
                </a:lnTo>
                <a:lnTo>
                  <a:pt x="162719" y="484363"/>
                </a:lnTo>
                <a:lnTo>
                  <a:pt x="205006" y="495972"/>
                </a:lnTo>
                <a:lnTo>
                  <a:pt x="249936" y="499999"/>
                </a:lnTo>
                <a:lnTo>
                  <a:pt x="294903" y="495972"/>
                </a:lnTo>
                <a:lnTo>
                  <a:pt x="337219" y="484363"/>
                </a:lnTo>
                <a:lnTo>
                  <a:pt x="376178" y="465878"/>
                </a:lnTo>
                <a:lnTo>
                  <a:pt x="411077" y="441221"/>
                </a:lnTo>
                <a:lnTo>
                  <a:pt x="441210" y="411098"/>
                </a:lnTo>
                <a:lnTo>
                  <a:pt x="465873" y="376216"/>
                </a:lnTo>
                <a:lnTo>
                  <a:pt x="484362" y="337279"/>
                </a:lnTo>
                <a:lnTo>
                  <a:pt x="495972" y="294992"/>
                </a:lnTo>
                <a:lnTo>
                  <a:pt x="499999" y="250062"/>
                </a:lnTo>
                <a:lnTo>
                  <a:pt x="495972" y="205095"/>
                </a:lnTo>
                <a:lnTo>
                  <a:pt x="484362" y="162779"/>
                </a:lnTo>
                <a:lnTo>
                  <a:pt x="465873" y="123820"/>
                </a:lnTo>
                <a:lnTo>
                  <a:pt x="441210" y="88921"/>
                </a:lnTo>
                <a:lnTo>
                  <a:pt x="411077" y="58788"/>
                </a:lnTo>
                <a:lnTo>
                  <a:pt x="376178" y="34125"/>
                </a:lnTo>
                <a:lnTo>
                  <a:pt x="337219" y="15636"/>
                </a:lnTo>
                <a:lnTo>
                  <a:pt x="294903" y="4026"/>
                </a:lnTo>
                <a:lnTo>
                  <a:pt x="249936" y="0"/>
                </a:lnTo>
                <a:close/>
              </a:path>
            </a:pathLst>
          </a:custGeom>
          <a:solidFill>
            <a:srgbClr val="465063"/>
          </a:solidFill>
        </p:spPr>
        <p:txBody>
          <a:bodyPr wrap="square" lIns="0" tIns="0" rIns="0" bIns="0" rtlCol="0"/>
          <a:lstStyle/>
          <a:p>
            <a:endParaRPr/>
          </a:p>
        </p:txBody>
      </p:sp>
      <p:sp>
        <p:nvSpPr>
          <p:cNvPr id="21" name="object 21"/>
          <p:cNvSpPr/>
          <p:nvPr/>
        </p:nvSpPr>
        <p:spPr>
          <a:xfrm>
            <a:off x="4838700" y="3174365"/>
            <a:ext cx="500380" cy="500380"/>
          </a:xfrm>
          <a:custGeom>
            <a:avLst/>
            <a:gdLst/>
            <a:ahLst/>
            <a:cxnLst/>
            <a:rect l="l" t="t" r="r" b="b"/>
            <a:pathLst>
              <a:path w="500379" h="500379">
                <a:moveTo>
                  <a:pt x="0" y="250062"/>
                </a:moveTo>
                <a:lnTo>
                  <a:pt x="4026" y="205095"/>
                </a:lnTo>
                <a:lnTo>
                  <a:pt x="15635" y="162779"/>
                </a:lnTo>
                <a:lnTo>
                  <a:pt x="34120" y="123820"/>
                </a:lnTo>
                <a:lnTo>
                  <a:pt x="58777" y="88921"/>
                </a:lnTo>
                <a:lnTo>
                  <a:pt x="88900" y="58788"/>
                </a:lnTo>
                <a:lnTo>
                  <a:pt x="123782" y="34125"/>
                </a:lnTo>
                <a:lnTo>
                  <a:pt x="162719" y="15636"/>
                </a:lnTo>
                <a:lnTo>
                  <a:pt x="205006" y="4026"/>
                </a:lnTo>
                <a:lnTo>
                  <a:pt x="249936" y="0"/>
                </a:lnTo>
                <a:lnTo>
                  <a:pt x="294903" y="4026"/>
                </a:lnTo>
                <a:lnTo>
                  <a:pt x="337219" y="15636"/>
                </a:lnTo>
                <a:lnTo>
                  <a:pt x="376178" y="34125"/>
                </a:lnTo>
                <a:lnTo>
                  <a:pt x="411077" y="58788"/>
                </a:lnTo>
                <a:lnTo>
                  <a:pt x="441210" y="88921"/>
                </a:lnTo>
                <a:lnTo>
                  <a:pt x="465873" y="123820"/>
                </a:lnTo>
                <a:lnTo>
                  <a:pt x="484362" y="162779"/>
                </a:lnTo>
                <a:lnTo>
                  <a:pt x="495972" y="205095"/>
                </a:lnTo>
                <a:lnTo>
                  <a:pt x="499999" y="250062"/>
                </a:lnTo>
                <a:lnTo>
                  <a:pt x="495972" y="294992"/>
                </a:lnTo>
                <a:lnTo>
                  <a:pt x="484362" y="337279"/>
                </a:lnTo>
                <a:lnTo>
                  <a:pt x="465873" y="376216"/>
                </a:lnTo>
                <a:lnTo>
                  <a:pt x="441210" y="411098"/>
                </a:lnTo>
                <a:lnTo>
                  <a:pt x="411077" y="441221"/>
                </a:lnTo>
                <a:lnTo>
                  <a:pt x="376178" y="465878"/>
                </a:lnTo>
                <a:lnTo>
                  <a:pt x="337219" y="484363"/>
                </a:lnTo>
                <a:lnTo>
                  <a:pt x="294903" y="495972"/>
                </a:lnTo>
                <a:lnTo>
                  <a:pt x="249936" y="499999"/>
                </a:lnTo>
                <a:lnTo>
                  <a:pt x="205006" y="495972"/>
                </a:lnTo>
                <a:lnTo>
                  <a:pt x="162719" y="484363"/>
                </a:lnTo>
                <a:lnTo>
                  <a:pt x="123782" y="465878"/>
                </a:lnTo>
                <a:lnTo>
                  <a:pt x="88900" y="441221"/>
                </a:lnTo>
                <a:lnTo>
                  <a:pt x="58777" y="411099"/>
                </a:lnTo>
                <a:lnTo>
                  <a:pt x="34120" y="376216"/>
                </a:lnTo>
                <a:lnTo>
                  <a:pt x="15635" y="337279"/>
                </a:lnTo>
                <a:lnTo>
                  <a:pt x="4026" y="294992"/>
                </a:lnTo>
                <a:lnTo>
                  <a:pt x="0" y="250062"/>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889753" y="3225421"/>
            <a:ext cx="398145" cy="398145"/>
          </a:xfrm>
          <a:custGeom>
            <a:avLst/>
            <a:gdLst/>
            <a:ahLst/>
            <a:cxnLst/>
            <a:rect l="l" t="t" r="r" b="b"/>
            <a:pathLst>
              <a:path w="398145" h="398145">
                <a:moveTo>
                  <a:pt x="198882" y="0"/>
                </a:moveTo>
                <a:lnTo>
                  <a:pt x="153315" y="5258"/>
                </a:lnTo>
                <a:lnTo>
                  <a:pt x="111467" y="20237"/>
                </a:lnTo>
                <a:lnTo>
                  <a:pt x="74538" y="43737"/>
                </a:lnTo>
                <a:lnTo>
                  <a:pt x="43727" y="74561"/>
                </a:lnTo>
                <a:lnTo>
                  <a:pt x="20234" y="111513"/>
                </a:lnTo>
                <a:lnTo>
                  <a:pt x="5258" y="153395"/>
                </a:lnTo>
                <a:lnTo>
                  <a:pt x="0" y="199009"/>
                </a:lnTo>
                <a:lnTo>
                  <a:pt x="5258" y="244575"/>
                </a:lnTo>
                <a:lnTo>
                  <a:pt x="20234" y="286423"/>
                </a:lnTo>
                <a:lnTo>
                  <a:pt x="43727" y="323352"/>
                </a:lnTo>
                <a:lnTo>
                  <a:pt x="74538" y="354163"/>
                </a:lnTo>
                <a:lnTo>
                  <a:pt x="111467" y="377656"/>
                </a:lnTo>
                <a:lnTo>
                  <a:pt x="153315" y="392632"/>
                </a:lnTo>
                <a:lnTo>
                  <a:pt x="198882" y="397891"/>
                </a:lnTo>
                <a:lnTo>
                  <a:pt x="244495" y="392632"/>
                </a:lnTo>
                <a:lnTo>
                  <a:pt x="286377" y="377656"/>
                </a:lnTo>
                <a:lnTo>
                  <a:pt x="323329" y="354163"/>
                </a:lnTo>
                <a:lnTo>
                  <a:pt x="354153" y="323352"/>
                </a:lnTo>
                <a:lnTo>
                  <a:pt x="377653" y="286423"/>
                </a:lnTo>
                <a:lnTo>
                  <a:pt x="392632" y="244575"/>
                </a:lnTo>
                <a:lnTo>
                  <a:pt x="397891" y="199009"/>
                </a:lnTo>
                <a:lnTo>
                  <a:pt x="392632" y="153395"/>
                </a:lnTo>
                <a:lnTo>
                  <a:pt x="377653" y="111513"/>
                </a:lnTo>
                <a:lnTo>
                  <a:pt x="354153" y="74561"/>
                </a:lnTo>
                <a:lnTo>
                  <a:pt x="323329" y="43737"/>
                </a:lnTo>
                <a:lnTo>
                  <a:pt x="286377" y="20237"/>
                </a:lnTo>
                <a:lnTo>
                  <a:pt x="244495" y="5258"/>
                </a:lnTo>
                <a:lnTo>
                  <a:pt x="198882" y="0"/>
                </a:lnTo>
                <a:close/>
              </a:path>
            </a:pathLst>
          </a:custGeom>
          <a:solidFill>
            <a:srgbClr val="D9D9D9"/>
          </a:solidFill>
        </p:spPr>
        <p:txBody>
          <a:bodyPr wrap="square" lIns="0" tIns="0" rIns="0" bIns="0" rtlCol="0"/>
          <a:lstStyle/>
          <a:p>
            <a:endParaRPr/>
          </a:p>
        </p:txBody>
      </p:sp>
      <p:sp>
        <p:nvSpPr>
          <p:cNvPr id="23" name="object 23"/>
          <p:cNvSpPr/>
          <p:nvPr/>
        </p:nvSpPr>
        <p:spPr>
          <a:xfrm>
            <a:off x="5085969" y="3224657"/>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891532" y="3418205"/>
            <a:ext cx="396240" cy="7620"/>
          </a:xfrm>
          <a:custGeom>
            <a:avLst/>
            <a:gdLst/>
            <a:ahLst/>
            <a:cxnLst/>
            <a:rect l="l" t="t" r="r" b="b"/>
            <a:pathLst>
              <a:path w="396239" h="7620">
                <a:moveTo>
                  <a:pt x="0" y="7365"/>
                </a:moveTo>
                <a:lnTo>
                  <a:pt x="396113" y="0"/>
                </a:lnTo>
              </a:path>
            </a:pathLst>
          </a:custGeom>
          <a:ln w="6350">
            <a:solidFill>
              <a:srgbClr val="A6A6A6"/>
            </a:solidFill>
          </a:ln>
        </p:spPr>
        <p:txBody>
          <a:bodyPr wrap="square" lIns="0" tIns="0" rIns="0" bIns="0" rtlCol="0"/>
          <a:lstStyle/>
          <a:p>
            <a:endParaRPr/>
          </a:p>
        </p:txBody>
      </p:sp>
      <p:sp>
        <p:nvSpPr>
          <p:cNvPr id="25" name="object 25"/>
          <p:cNvSpPr/>
          <p:nvPr/>
        </p:nvSpPr>
        <p:spPr>
          <a:xfrm>
            <a:off x="4946015" y="3286888"/>
            <a:ext cx="285750" cy="274955"/>
          </a:xfrm>
          <a:custGeom>
            <a:avLst/>
            <a:gdLst/>
            <a:ahLst/>
            <a:cxnLst/>
            <a:rect l="l" t="t" r="r" b="b"/>
            <a:pathLst>
              <a:path w="285750" h="274954">
                <a:moveTo>
                  <a:pt x="0" y="0"/>
                </a:moveTo>
                <a:lnTo>
                  <a:pt x="285369" y="274954"/>
                </a:lnTo>
              </a:path>
            </a:pathLst>
          </a:custGeom>
          <a:ln w="6350">
            <a:solidFill>
              <a:srgbClr val="A6A6A6"/>
            </a:solidFill>
          </a:ln>
        </p:spPr>
        <p:txBody>
          <a:bodyPr wrap="square" lIns="0" tIns="0" rIns="0" bIns="0" rtlCol="0"/>
          <a:lstStyle/>
          <a:p>
            <a:endParaRPr/>
          </a:p>
        </p:txBody>
      </p:sp>
      <p:sp>
        <p:nvSpPr>
          <p:cNvPr id="26" name="object 26"/>
          <p:cNvSpPr/>
          <p:nvPr/>
        </p:nvSpPr>
        <p:spPr>
          <a:xfrm>
            <a:off x="4950588" y="3281172"/>
            <a:ext cx="275590" cy="285750"/>
          </a:xfrm>
          <a:custGeom>
            <a:avLst/>
            <a:gdLst/>
            <a:ahLst/>
            <a:cxnLst/>
            <a:rect l="l" t="t" r="r" b="b"/>
            <a:pathLst>
              <a:path w="275589" h="285750">
                <a:moveTo>
                  <a:pt x="0" y="285241"/>
                </a:moveTo>
                <a:lnTo>
                  <a:pt x="275082" y="0"/>
                </a:lnTo>
              </a:path>
            </a:pathLst>
          </a:custGeom>
          <a:ln w="6350">
            <a:solidFill>
              <a:srgbClr val="A6A6A6"/>
            </a:solidFill>
          </a:ln>
        </p:spPr>
        <p:txBody>
          <a:bodyPr wrap="square" lIns="0" tIns="0" rIns="0" bIns="0" rtlCol="0"/>
          <a:lstStyle/>
          <a:p>
            <a:endParaRPr/>
          </a:p>
        </p:txBody>
      </p:sp>
      <p:sp>
        <p:nvSpPr>
          <p:cNvPr id="27" name="object 27"/>
          <p:cNvSpPr/>
          <p:nvPr/>
        </p:nvSpPr>
        <p:spPr>
          <a:xfrm>
            <a:off x="4924299" y="3259962"/>
            <a:ext cx="328930" cy="328930"/>
          </a:xfrm>
          <a:custGeom>
            <a:avLst/>
            <a:gdLst/>
            <a:ahLst/>
            <a:cxnLst/>
            <a:rect l="l" t="t" r="r" b="b"/>
            <a:pathLst>
              <a:path w="328929" h="328929">
                <a:moveTo>
                  <a:pt x="164337" y="0"/>
                </a:moveTo>
                <a:lnTo>
                  <a:pt x="120679" y="5876"/>
                </a:lnTo>
                <a:lnTo>
                  <a:pt x="81430" y="22460"/>
                </a:lnTo>
                <a:lnTo>
                  <a:pt x="48164" y="48180"/>
                </a:lnTo>
                <a:lnTo>
                  <a:pt x="22455" y="81468"/>
                </a:lnTo>
                <a:lnTo>
                  <a:pt x="5876" y="120752"/>
                </a:lnTo>
                <a:lnTo>
                  <a:pt x="0" y="164464"/>
                </a:lnTo>
                <a:lnTo>
                  <a:pt x="5876" y="208123"/>
                </a:lnTo>
                <a:lnTo>
                  <a:pt x="22455" y="247372"/>
                </a:lnTo>
                <a:lnTo>
                  <a:pt x="48164" y="280638"/>
                </a:lnTo>
                <a:lnTo>
                  <a:pt x="81430" y="306347"/>
                </a:lnTo>
                <a:lnTo>
                  <a:pt x="120679" y="322926"/>
                </a:lnTo>
                <a:lnTo>
                  <a:pt x="164337" y="328802"/>
                </a:lnTo>
                <a:lnTo>
                  <a:pt x="208050" y="322926"/>
                </a:lnTo>
                <a:lnTo>
                  <a:pt x="247334" y="306347"/>
                </a:lnTo>
                <a:lnTo>
                  <a:pt x="280622" y="280638"/>
                </a:lnTo>
                <a:lnTo>
                  <a:pt x="306342" y="247372"/>
                </a:lnTo>
                <a:lnTo>
                  <a:pt x="322926" y="208123"/>
                </a:lnTo>
                <a:lnTo>
                  <a:pt x="328802" y="164464"/>
                </a:lnTo>
                <a:lnTo>
                  <a:pt x="322926" y="120752"/>
                </a:lnTo>
                <a:lnTo>
                  <a:pt x="306342" y="81468"/>
                </a:lnTo>
                <a:lnTo>
                  <a:pt x="280622" y="48180"/>
                </a:lnTo>
                <a:lnTo>
                  <a:pt x="247334" y="22460"/>
                </a:lnTo>
                <a:lnTo>
                  <a:pt x="208050" y="5876"/>
                </a:lnTo>
                <a:lnTo>
                  <a:pt x="164337" y="0"/>
                </a:lnTo>
                <a:close/>
              </a:path>
            </a:pathLst>
          </a:custGeom>
          <a:solidFill>
            <a:srgbClr val="D9D9D9"/>
          </a:solidFill>
        </p:spPr>
        <p:txBody>
          <a:bodyPr wrap="square" lIns="0" tIns="0" rIns="0" bIns="0" rtlCol="0"/>
          <a:lstStyle/>
          <a:p>
            <a:endParaRPr/>
          </a:p>
        </p:txBody>
      </p:sp>
      <p:sp>
        <p:nvSpPr>
          <p:cNvPr id="28" name="object 28"/>
          <p:cNvSpPr/>
          <p:nvPr/>
        </p:nvSpPr>
        <p:spPr>
          <a:xfrm>
            <a:off x="4944619" y="3280283"/>
            <a:ext cx="288290" cy="288289"/>
          </a:xfrm>
          <a:custGeom>
            <a:avLst/>
            <a:gdLst/>
            <a:ahLst/>
            <a:cxnLst/>
            <a:rect l="l" t="t" r="r" b="b"/>
            <a:pathLst>
              <a:path w="288289" h="288289">
                <a:moveTo>
                  <a:pt x="144018" y="0"/>
                </a:moveTo>
                <a:lnTo>
                  <a:pt x="98511" y="7346"/>
                </a:lnTo>
                <a:lnTo>
                  <a:pt x="58978" y="27805"/>
                </a:lnTo>
                <a:lnTo>
                  <a:pt x="27797" y="59006"/>
                </a:lnTo>
                <a:lnTo>
                  <a:pt x="7345" y="98576"/>
                </a:lnTo>
                <a:lnTo>
                  <a:pt x="0" y="144145"/>
                </a:lnTo>
                <a:lnTo>
                  <a:pt x="7345" y="189651"/>
                </a:lnTo>
                <a:lnTo>
                  <a:pt x="27797" y="229184"/>
                </a:lnTo>
                <a:lnTo>
                  <a:pt x="58978" y="260365"/>
                </a:lnTo>
                <a:lnTo>
                  <a:pt x="98511" y="280817"/>
                </a:lnTo>
                <a:lnTo>
                  <a:pt x="144018" y="288163"/>
                </a:lnTo>
                <a:lnTo>
                  <a:pt x="189586" y="280817"/>
                </a:lnTo>
                <a:lnTo>
                  <a:pt x="229156" y="260365"/>
                </a:lnTo>
                <a:lnTo>
                  <a:pt x="260357" y="229184"/>
                </a:lnTo>
                <a:lnTo>
                  <a:pt x="280816" y="189651"/>
                </a:lnTo>
                <a:lnTo>
                  <a:pt x="288163" y="144145"/>
                </a:lnTo>
                <a:lnTo>
                  <a:pt x="280816" y="98576"/>
                </a:lnTo>
                <a:lnTo>
                  <a:pt x="260357" y="59006"/>
                </a:lnTo>
                <a:lnTo>
                  <a:pt x="229156" y="27805"/>
                </a:lnTo>
                <a:lnTo>
                  <a:pt x="189586" y="7346"/>
                </a:lnTo>
                <a:lnTo>
                  <a:pt x="144018" y="0"/>
                </a:lnTo>
                <a:close/>
              </a:path>
            </a:pathLst>
          </a:custGeom>
          <a:solidFill>
            <a:srgbClr val="E68421"/>
          </a:solidFill>
        </p:spPr>
        <p:txBody>
          <a:bodyPr wrap="square" lIns="0" tIns="0" rIns="0" bIns="0" rtlCol="0"/>
          <a:lstStyle/>
          <a:p>
            <a:endParaRPr/>
          </a:p>
        </p:txBody>
      </p:sp>
      <p:sp>
        <p:nvSpPr>
          <p:cNvPr id="29" name="object 29"/>
          <p:cNvSpPr txBox="1"/>
          <p:nvPr/>
        </p:nvSpPr>
        <p:spPr>
          <a:xfrm>
            <a:off x="4992370" y="3297174"/>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7" name="object 3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8" name="object 3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9" name="object 3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40" name="object 4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1" name="object 4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2" name="object 4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3" name="object 4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4" name="object 4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5" name="object 4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6" name="object 4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7" name="object 4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8" name="object 4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9" name="object 4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50" name="object 5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1" name="object 5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2" name="object 5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3" name="object 5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4" name="object 5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5" name="object 5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6" name="object 5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7" name="object 5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8" name="object 5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9" name="object 5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60" name="object 6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1" name="object 6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2" name="object 6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3" name="object 6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4" name="object 6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5" name="object 6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6" name="object 6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7" name="object 6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8" name="object 6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9" name="object 6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70" name="object 7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1" name="object 7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2" name="object 7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3" name="object 7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4" name="object 7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5" name="object 7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6" name="object 7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7" name="object 7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8" name="object 7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9" name="object 7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80" name="object 8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1" name="object 8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2" name="object 8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3" name="object 8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4" name="object 8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5" name="object 8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6" name="object 8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8" name="object 88"/>
          <p:cNvSpPr txBox="1"/>
          <p:nvPr/>
        </p:nvSpPr>
        <p:spPr>
          <a:xfrm>
            <a:off x="2059686" y="6259576"/>
            <a:ext cx="2744470" cy="261610"/>
          </a:xfrm>
          <a:prstGeom prst="rect">
            <a:avLst/>
          </a:prstGeom>
        </p:spPr>
        <p:txBody>
          <a:bodyPr vert="horz" wrap="square" lIns="0" tIns="0" rIns="0" bIns="0" rtlCol="0">
            <a:spAutoFit/>
          </a:bodyPr>
          <a:lstStyle/>
          <a:p>
            <a:pPr marL="12700">
              <a:lnSpc>
                <a:spcPct val="100000"/>
              </a:lnSpc>
            </a:pPr>
            <a:r>
              <a:rPr sz="1700" b="1" dirty="0">
                <a:latin typeface="Calibri"/>
                <a:cs typeface="Calibri"/>
              </a:rPr>
              <a:t>High </a:t>
            </a:r>
            <a:r>
              <a:rPr sz="1700" b="1" spc="-10" dirty="0">
                <a:latin typeface="Calibri"/>
                <a:cs typeface="Calibri"/>
              </a:rPr>
              <a:t>Performance </a:t>
            </a:r>
            <a:r>
              <a:rPr sz="1700" b="1" spc="-5" dirty="0">
                <a:latin typeface="Calibri"/>
                <a:cs typeface="Calibri"/>
              </a:rPr>
              <a:t>Agile</a:t>
            </a:r>
            <a:r>
              <a:rPr sz="1700" b="1" spc="-35" dirty="0">
                <a:latin typeface="Calibri"/>
                <a:cs typeface="Calibri"/>
              </a:rPr>
              <a:t> Teams</a:t>
            </a:r>
            <a:endParaRPr sz="1700">
              <a:latin typeface="Calibri"/>
              <a:cs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5AF359D3-CAA2-4105-AD27-859C8F5D9E7A}"/>
              </a:ext>
            </a:extLst>
          </p:cNvPr>
          <p:cNvSpPr/>
          <p:nvPr/>
        </p:nvSpPr>
        <p:spPr>
          <a:xfrm>
            <a:off x="762000" y="1114425"/>
            <a:ext cx="5943600" cy="6001643"/>
          </a:xfrm>
          <a:prstGeom prst="rect">
            <a:avLst/>
          </a:prstGeom>
        </p:spPr>
        <p:txBody>
          <a:bodyPr wrap="square">
            <a:spAutoFit/>
          </a:bodyPr>
          <a:lstStyle/>
          <a:p>
            <a:r>
              <a:rPr lang="en-US" sz="1200" dirty="0"/>
              <a:t>Use the scale below to indicate how each statement applies to your team. It is important to evaluate the statements honestly and without over-thinking your answers.</a:t>
            </a:r>
          </a:p>
          <a:p>
            <a:endParaRPr lang="en-US" sz="1200" dirty="0"/>
          </a:p>
          <a:p>
            <a:r>
              <a:rPr lang="en-US" sz="1200" dirty="0"/>
              <a:t>3 = Often/Usually                            2 = Sometimes                   1 =  Rarely or Never</a:t>
            </a:r>
          </a:p>
          <a:p>
            <a:endParaRPr lang="en-US" sz="1200" dirty="0"/>
          </a:p>
          <a:p>
            <a:r>
              <a:rPr lang="en-US" sz="1200" dirty="0"/>
              <a:t>————————————————————————-</a:t>
            </a:r>
          </a:p>
          <a:p>
            <a:endParaRPr lang="en-US" sz="1200" dirty="0"/>
          </a:p>
          <a:p>
            <a:endParaRPr lang="en-US" sz="1200" dirty="0"/>
          </a:p>
          <a:p>
            <a:r>
              <a:rPr lang="en-US" sz="1200" dirty="0"/>
              <a:t>____ 1. How much does humour come into day-to-day interactions within the team?</a:t>
            </a:r>
          </a:p>
          <a:p>
            <a:endParaRPr lang="en-US" sz="1200" dirty="0"/>
          </a:p>
          <a:p>
            <a:r>
              <a:rPr lang="en-US" sz="1200" dirty="0"/>
              <a:t>____ 2. How often are contradictory views raised by team members (including junior team members)?</a:t>
            </a:r>
          </a:p>
          <a:p>
            <a:endParaRPr lang="en-US" sz="1200" dirty="0"/>
          </a:p>
          <a:p>
            <a:r>
              <a:rPr lang="en-US" sz="1200" dirty="0"/>
              <a:t>____ 3.When contradictory views are raised by team members, how often are they fully discussed?</a:t>
            </a:r>
          </a:p>
          <a:p>
            <a:endParaRPr lang="en-US" sz="1200" dirty="0"/>
          </a:p>
          <a:p>
            <a:r>
              <a:rPr lang="en-US" sz="1200" dirty="0"/>
              <a:t>____ 4.Based on the norms of the team, how often do team members compromise in the course of usual team interactions (when not forced by circumstances)?</a:t>
            </a:r>
          </a:p>
          <a:p>
            <a:endParaRPr lang="en-US" sz="1200" dirty="0"/>
          </a:p>
          <a:p>
            <a:r>
              <a:rPr lang="en-US" sz="1200" dirty="0"/>
              <a:t>____ 5.To what extent can any team member provide feedback to any other team member (think about both negative and positive feedback)?</a:t>
            </a:r>
          </a:p>
          <a:p>
            <a:endParaRPr lang="en-US" sz="1200" dirty="0"/>
          </a:p>
          <a:p>
            <a:r>
              <a:rPr lang="en-US" sz="1200" dirty="0"/>
              <a:t>____ 6.To what extent does any team member actually provide feedback to any other team member?</a:t>
            </a:r>
          </a:p>
          <a:p>
            <a:endParaRPr lang="en-US" sz="1200" dirty="0"/>
          </a:p>
          <a:p>
            <a:r>
              <a:rPr lang="en-US" sz="1200" dirty="0"/>
              <a:t>____ 7. How likely would it be that a team member would discuss issues with your performance or behavior with another team member without giving feedback to you directly (triangulating)?</a:t>
            </a:r>
          </a:p>
          <a:p>
            <a:endParaRPr lang="en-US" sz="1200" dirty="0"/>
          </a:p>
          <a:p>
            <a:r>
              <a:rPr lang="en-US" sz="1200" dirty="0"/>
              <a:t>____ 8. To what extent do you as an individual get support from your team on your personal career goals (such as learning a new skill from a team member)?</a:t>
            </a:r>
          </a:p>
          <a:p>
            <a:endParaRPr lang="en-US" sz="1200" dirty="0"/>
          </a:p>
        </p:txBody>
      </p:sp>
    </p:spTree>
    <p:extLst>
      <p:ext uri="{BB962C8B-B14F-4D97-AF65-F5344CB8AC3E}">
        <p14:creationId xmlns:p14="http://schemas.microsoft.com/office/powerpoint/2010/main" val="35912061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5AF359D3-CAA2-4105-AD27-859C8F5D9E7A}"/>
              </a:ext>
            </a:extLst>
          </p:cNvPr>
          <p:cNvSpPr/>
          <p:nvPr/>
        </p:nvSpPr>
        <p:spPr>
          <a:xfrm>
            <a:off x="685800" y="907921"/>
            <a:ext cx="5943600" cy="4708981"/>
          </a:xfrm>
          <a:prstGeom prst="rect">
            <a:avLst/>
          </a:prstGeom>
        </p:spPr>
        <p:txBody>
          <a:bodyPr wrap="square">
            <a:spAutoFit/>
          </a:bodyPr>
          <a:lstStyle/>
          <a:p>
            <a:endParaRPr lang="en-US" sz="1200" dirty="0"/>
          </a:p>
          <a:p>
            <a:r>
              <a:rPr lang="en-US" sz="1200" dirty="0"/>
              <a:t>____ 9. How likely would you be to ask team members for help if it required your admission that you were struggling with a work issue?</a:t>
            </a:r>
          </a:p>
          <a:p>
            <a:endParaRPr lang="en-US" sz="1200" dirty="0"/>
          </a:p>
          <a:p>
            <a:r>
              <a:rPr lang="en-US" sz="1200" dirty="0"/>
              <a:t>____ 10. How likely would you be to share personal information with the team that made you feel vulnerable?</a:t>
            </a:r>
          </a:p>
          <a:p>
            <a:endParaRPr lang="en-US" sz="1200" dirty="0"/>
          </a:p>
          <a:p>
            <a:r>
              <a:rPr lang="en-US" sz="1200" dirty="0"/>
              <a:t>____ 11. To what extent is the team likely to bring into team discussions an issue that may create conflict or disagreement within the team?</a:t>
            </a:r>
          </a:p>
          <a:p>
            <a:endParaRPr lang="en-US" sz="1200" dirty="0"/>
          </a:p>
          <a:p>
            <a:r>
              <a:rPr lang="en-US" sz="1200" dirty="0"/>
              <a:t>____ 12. How likely or willing are you to bring into a team discussion an issue that is likely to have many different conflicting points of view?</a:t>
            </a:r>
          </a:p>
          <a:p>
            <a:endParaRPr lang="en-US" sz="1200" dirty="0"/>
          </a:p>
          <a:p>
            <a:r>
              <a:rPr lang="en-US" sz="1200" dirty="0"/>
              <a:t>____ 13.If you bring an item into a team discussion that is likely to have many different conflicting points of view, how often does the team reach a consensus that takes into consideration all points of view and feels workable to you?</a:t>
            </a:r>
          </a:p>
          <a:p>
            <a:endParaRPr lang="en-US" sz="1200" dirty="0"/>
          </a:p>
          <a:p>
            <a:r>
              <a:rPr lang="en-US" sz="1200" dirty="0"/>
              <a:t>____ 14.Can you identify an instance in the past few work days when you felt a sense of warmth or inclusion within the context of your team?</a:t>
            </a:r>
          </a:p>
          <a:p>
            <a:endParaRPr lang="en-US" sz="1200" dirty="0"/>
          </a:p>
          <a:p>
            <a:r>
              <a:rPr lang="en-US" sz="1200" dirty="0"/>
              <a:t>____ 15.How much does the team make you feel accountable for your work?</a:t>
            </a:r>
          </a:p>
          <a:p>
            <a:endParaRPr lang="en-US" sz="1200" dirty="0"/>
          </a:p>
          <a:p>
            <a:r>
              <a:rPr lang="en-US" sz="1200" dirty="0"/>
              <a:t>Calculate Your Score : _____ / 45</a:t>
            </a:r>
          </a:p>
          <a:p>
            <a:endParaRPr lang="en-US" sz="1200" dirty="0"/>
          </a:p>
          <a:p>
            <a:r>
              <a:rPr lang="en-US" sz="1200" dirty="0"/>
              <a:t>Higher Score indicates more performing team</a:t>
            </a:r>
          </a:p>
        </p:txBody>
      </p:sp>
    </p:spTree>
    <p:extLst>
      <p:ext uri="{BB962C8B-B14F-4D97-AF65-F5344CB8AC3E}">
        <p14:creationId xmlns:p14="http://schemas.microsoft.com/office/powerpoint/2010/main" val="245896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1978914" y="2238884"/>
            <a:ext cx="2907030" cy="582211"/>
          </a:xfrm>
          <a:prstGeom prst="rect">
            <a:avLst/>
          </a:prstGeom>
        </p:spPr>
        <p:txBody>
          <a:bodyPr vert="horz" wrap="square" lIns="0" tIns="0" rIns="0" bIns="0" rtlCol="0">
            <a:spAutoFit/>
          </a:bodyPr>
          <a:lstStyle/>
          <a:p>
            <a:pPr algn="ctr">
              <a:lnSpc>
                <a:spcPct val="100000"/>
              </a:lnSpc>
            </a:pPr>
            <a:r>
              <a:rPr sz="1600" b="1" spc="-10" dirty="0">
                <a:latin typeface="Calibri"/>
                <a:cs typeface="Calibri"/>
              </a:rPr>
              <a:t>Understanding </a:t>
            </a:r>
            <a:r>
              <a:rPr sz="1600" b="1" spc="-5" dirty="0">
                <a:latin typeface="Calibri"/>
                <a:cs typeface="Calibri"/>
              </a:rPr>
              <a:t>Human</a:t>
            </a:r>
            <a:r>
              <a:rPr sz="1600" b="1" spc="-45" dirty="0">
                <a:latin typeface="Calibri"/>
                <a:cs typeface="Calibri"/>
              </a:rPr>
              <a:t> </a:t>
            </a:r>
            <a:r>
              <a:rPr sz="1600" b="1" spc="-5" dirty="0">
                <a:latin typeface="Calibri"/>
                <a:cs typeface="Calibri"/>
              </a:rPr>
              <a:t>Motivation</a:t>
            </a:r>
            <a:endParaRPr sz="1600">
              <a:latin typeface="Calibri"/>
              <a:cs typeface="Calibri"/>
            </a:endParaRPr>
          </a:p>
          <a:p>
            <a:pPr algn="ctr">
              <a:lnSpc>
                <a:spcPct val="100000"/>
              </a:lnSpc>
              <a:spcBef>
                <a:spcPts val="685"/>
              </a:spcBef>
            </a:pPr>
            <a:r>
              <a:rPr sz="1600" b="1" spc="-15" dirty="0">
                <a:latin typeface="Calibri"/>
                <a:cs typeface="Calibri"/>
              </a:rPr>
              <a:t>for</a:t>
            </a:r>
            <a:r>
              <a:rPr sz="1600" b="1" spc="-70" dirty="0">
                <a:latin typeface="Calibri"/>
                <a:cs typeface="Calibri"/>
              </a:rPr>
              <a:t> </a:t>
            </a:r>
            <a:r>
              <a:rPr sz="1600" b="1" spc="-10" dirty="0">
                <a:latin typeface="Calibri"/>
                <a:cs typeface="Calibri"/>
              </a:rPr>
              <a:t>Change</a:t>
            </a:r>
            <a:endParaRPr sz="1600">
              <a:latin typeface="Calibri"/>
              <a:cs typeface="Calibri"/>
            </a:endParaRPr>
          </a:p>
        </p:txBody>
      </p:sp>
      <p:sp>
        <p:nvSpPr>
          <p:cNvPr id="63" name="object 63"/>
          <p:cNvSpPr/>
          <p:nvPr/>
        </p:nvSpPr>
        <p:spPr>
          <a:xfrm>
            <a:off x="5031614" y="8353425"/>
            <a:ext cx="565150" cy="271273"/>
          </a:xfrm>
          <a:prstGeom prst="rect">
            <a:avLst/>
          </a:prstGeom>
          <a:blipFill>
            <a:blip r:embed="rId3" cstate="print"/>
            <a:stretch>
              <a:fillRect/>
            </a:stretch>
          </a:blipFill>
        </p:spPr>
        <p:txBody>
          <a:bodyPr wrap="square" lIns="0" tIns="0" rIns="0" bIns="0" rtlCol="0"/>
          <a:lstStyle/>
          <a:p>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8" name="object 7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34236" y="4988944"/>
            <a:ext cx="4161790" cy="2179571"/>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Why Worry </a:t>
            </a:r>
            <a:r>
              <a:rPr sz="1500" b="1" dirty="0">
                <a:latin typeface="Calibri"/>
                <a:cs typeface="Calibri"/>
              </a:rPr>
              <a:t>about</a:t>
            </a:r>
            <a:r>
              <a:rPr sz="1500" b="1" spc="-20" dirty="0">
                <a:latin typeface="Calibri"/>
                <a:cs typeface="Calibri"/>
              </a:rPr>
              <a:t> </a:t>
            </a:r>
            <a:r>
              <a:rPr sz="1500" b="1" spc="-10" dirty="0">
                <a:latin typeface="Calibri"/>
                <a:cs typeface="Calibri"/>
              </a:rPr>
              <a:t>Change?</a:t>
            </a:r>
            <a:endParaRPr sz="1500" dirty="0">
              <a:latin typeface="Calibri"/>
              <a:cs typeface="Calibri"/>
            </a:endParaRPr>
          </a:p>
          <a:p>
            <a:pPr>
              <a:lnSpc>
                <a:spcPct val="100000"/>
              </a:lnSpc>
              <a:spcBef>
                <a:spcPts val="50"/>
              </a:spcBef>
            </a:pPr>
            <a:endParaRPr sz="1250" dirty="0">
              <a:latin typeface="Times New Roman"/>
              <a:cs typeface="Times New Roman"/>
            </a:endParaRPr>
          </a:p>
          <a:p>
            <a:pPr marL="68580">
              <a:lnSpc>
                <a:spcPct val="100000"/>
              </a:lnSpc>
              <a:spcBef>
                <a:spcPts val="5"/>
              </a:spcBef>
            </a:pPr>
            <a:r>
              <a:rPr sz="1400" i="1" dirty="0">
                <a:solidFill>
                  <a:srgbClr val="006FC0"/>
                </a:solidFill>
                <a:latin typeface="Calibri"/>
                <a:cs typeface="Calibri"/>
              </a:rPr>
              <a:t>“Smooth sailing” is only</a:t>
            </a:r>
            <a:r>
              <a:rPr sz="1400" i="1" spc="-125" dirty="0">
                <a:solidFill>
                  <a:srgbClr val="006FC0"/>
                </a:solidFill>
                <a:latin typeface="Calibri"/>
                <a:cs typeface="Calibri"/>
              </a:rPr>
              <a:t> </a:t>
            </a:r>
            <a:r>
              <a:rPr sz="1400" i="1" dirty="0">
                <a:solidFill>
                  <a:srgbClr val="006FC0"/>
                </a:solidFill>
                <a:latin typeface="Calibri"/>
                <a:cs typeface="Calibri"/>
              </a:rPr>
              <a:t>temporary!</a:t>
            </a:r>
            <a:endParaRPr sz="1400" dirty="0">
              <a:latin typeface="Calibri"/>
              <a:cs typeface="Calibri"/>
            </a:endParaRPr>
          </a:p>
          <a:p>
            <a:pPr marL="68580" marR="5080">
              <a:lnSpc>
                <a:spcPct val="120000"/>
              </a:lnSpc>
              <a:spcBef>
                <a:spcPts val="330"/>
              </a:spcBef>
            </a:pPr>
            <a:r>
              <a:rPr sz="1200" dirty="0">
                <a:latin typeface="Calibri"/>
                <a:cs typeface="Calibri"/>
              </a:rPr>
              <a:t>No </a:t>
            </a:r>
            <a:r>
              <a:rPr sz="1200" spc="-5" dirty="0">
                <a:latin typeface="Calibri"/>
                <a:cs typeface="Calibri"/>
              </a:rPr>
              <a:t>matter </a:t>
            </a:r>
            <a:r>
              <a:rPr sz="1200" dirty="0">
                <a:latin typeface="Calibri"/>
                <a:cs typeface="Calibri"/>
              </a:rPr>
              <a:t>how </a:t>
            </a:r>
            <a:r>
              <a:rPr sz="1200" spc="-5" dirty="0">
                <a:latin typeface="Calibri"/>
                <a:cs typeface="Calibri"/>
              </a:rPr>
              <a:t>well positioned </a:t>
            </a:r>
            <a:r>
              <a:rPr sz="1200" spc="-10" dirty="0">
                <a:latin typeface="Calibri"/>
                <a:cs typeface="Calibri"/>
              </a:rPr>
              <a:t>you may </a:t>
            </a:r>
            <a:r>
              <a:rPr sz="1200" dirty="0">
                <a:latin typeface="Calibri"/>
                <a:cs typeface="Calibri"/>
              </a:rPr>
              <a:t>be </a:t>
            </a:r>
            <a:r>
              <a:rPr sz="1200" spc="-5" dirty="0">
                <a:latin typeface="Calibri"/>
                <a:cs typeface="Calibri"/>
              </a:rPr>
              <a:t>right </a:t>
            </a:r>
            <a:r>
              <a:rPr sz="1200" spc="-30" dirty="0">
                <a:latin typeface="Calibri"/>
                <a:cs typeface="Calibri"/>
              </a:rPr>
              <a:t>now, </a:t>
            </a:r>
            <a:r>
              <a:rPr sz="1200" dirty="0">
                <a:latin typeface="Calibri"/>
                <a:cs typeface="Calibri"/>
              </a:rPr>
              <a:t>a disrupting  </a:t>
            </a:r>
            <a:r>
              <a:rPr sz="1200" spc="-5" dirty="0">
                <a:latin typeface="Calibri"/>
                <a:cs typeface="Calibri"/>
              </a:rPr>
              <a:t>change </a:t>
            </a:r>
            <a:r>
              <a:rPr sz="1200" spc="-10" dirty="0">
                <a:latin typeface="Calibri"/>
                <a:cs typeface="Calibri"/>
              </a:rPr>
              <a:t>may </a:t>
            </a:r>
            <a:r>
              <a:rPr sz="1200" dirty="0">
                <a:latin typeface="Calibri"/>
                <a:cs typeface="Calibri"/>
              </a:rPr>
              <a:t>be </a:t>
            </a:r>
            <a:r>
              <a:rPr sz="1200" spc="-5" dirty="0">
                <a:latin typeface="Calibri"/>
                <a:cs typeface="Calibri"/>
              </a:rPr>
              <a:t>just around </a:t>
            </a:r>
            <a:r>
              <a:rPr sz="1200" dirty="0">
                <a:latin typeface="Calibri"/>
                <a:cs typeface="Calibri"/>
              </a:rPr>
              <a:t>the</a:t>
            </a:r>
            <a:r>
              <a:rPr sz="1200" spc="-100" dirty="0">
                <a:latin typeface="Calibri"/>
                <a:cs typeface="Calibri"/>
              </a:rPr>
              <a:t> </a:t>
            </a:r>
            <a:r>
              <a:rPr sz="1200" spc="-20" dirty="0">
                <a:latin typeface="Calibri"/>
                <a:cs typeface="Calibri"/>
              </a:rPr>
              <a:t>corner.</a:t>
            </a:r>
            <a:endParaRPr sz="1200" dirty="0">
              <a:latin typeface="Calibri"/>
              <a:cs typeface="Calibri"/>
            </a:endParaRPr>
          </a:p>
          <a:p>
            <a:pPr marL="240665" indent="-172085">
              <a:lnSpc>
                <a:spcPct val="100000"/>
              </a:lnSpc>
              <a:spcBef>
                <a:spcPts val="585"/>
              </a:spcBef>
              <a:buFont typeface="Wingdings"/>
              <a:buChar char=""/>
              <a:tabLst>
                <a:tab pos="241300" algn="l"/>
              </a:tabLst>
            </a:pPr>
            <a:r>
              <a:rPr sz="1200" spc="-10" dirty="0">
                <a:latin typeface="Calibri"/>
                <a:cs typeface="Calibri"/>
              </a:rPr>
              <a:t>Market</a:t>
            </a:r>
            <a:r>
              <a:rPr sz="1200" spc="-95" dirty="0">
                <a:latin typeface="Calibri"/>
                <a:cs typeface="Calibri"/>
              </a:rPr>
              <a:t> </a:t>
            </a:r>
            <a:r>
              <a:rPr sz="1200" dirty="0">
                <a:latin typeface="Calibri"/>
                <a:cs typeface="Calibri"/>
              </a:rPr>
              <a:t>dynamics</a:t>
            </a:r>
          </a:p>
          <a:p>
            <a:pPr marL="240665" indent="-172085">
              <a:lnSpc>
                <a:spcPct val="100000"/>
              </a:lnSpc>
              <a:spcBef>
                <a:spcPts val="590"/>
              </a:spcBef>
              <a:buFont typeface="Wingdings"/>
              <a:buChar char=""/>
              <a:tabLst>
                <a:tab pos="241300" algn="l"/>
              </a:tabLst>
            </a:pPr>
            <a:r>
              <a:rPr sz="1200" spc="-5" dirty="0">
                <a:latin typeface="Calibri"/>
                <a:cs typeface="Calibri"/>
              </a:rPr>
              <a:t>Client</a:t>
            </a:r>
            <a:r>
              <a:rPr sz="1200" spc="-105" dirty="0">
                <a:latin typeface="Calibri"/>
                <a:cs typeface="Calibri"/>
              </a:rPr>
              <a:t> </a:t>
            </a:r>
            <a:r>
              <a:rPr sz="1200" spc="-5" dirty="0">
                <a:latin typeface="Calibri"/>
                <a:cs typeface="Calibri"/>
              </a:rPr>
              <a:t>expectations</a:t>
            </a:r>
            <a:endParaRPr sz="1200" dirty="0">
              <a:latin typeface="Calibri"/>
              <a:cs typeface="Calibri"/>
            </a:endParaRPr>
          </a:p>
          <a:p>
            <a:pPr marL="240665" indent="-172085">
              <a:lnSpc>
                <a:spcPct val="100000"/>
              </a:lnSpc>
              <a:spcBef>
                <a:spcPts val="585"/>
              </a:spcBef>
              <a:buFont typeface="Wingdings"/>
              <a:buChar char=""/>
              <a:tabLst>
                <a:tab pos="241300" algn="l"/>
              </a:tabLst>
            </a:pPr>
            <a:r>
              <a:rPr sz="1200" spc="-15" dirty="0">
                <a:latin typeface="Calibri"/>
                <a:cs typeface="Calibri"/>
              </a:rPr>
              <a:t>Technology</a:t>
            </a:r>
            <a:endParaRPr sz="1200" dirty="0">
              <a:latin typeface="Calibri"/>
              <a:cs typeface="Calibri"/>
            </a:endParaRPr>
          </a:p>
          <a:p>
            <a:pPr marL="240665" indent="-172085">
              <a:lnSpc>
                <a:spcPct val="100000"/>
              </a:lnSpc>
              <a:spcBef>
                <a:spcPts val="585"/>
              </a:spcBef>
              <a:buFont typeface="Wingdings"/>
              <a:buChar char=""/>
              <a:tabLst>
                <a:tab pos="241300" algn="l"/>
              </a:tabLst>
            </a:pPr>
            <a:r>
              <a:rPr sz="1200" spc="-5" dirty="0">
                <a:latin typeface="Calibri"/>
                <a:cs typeface="Calibri"/>
              </a:rPr>
              <a:t>Competition</a:t>
            </a:r>
            <a:endParaRPr sz="1200" dirty="0">
              <a:latin typeface="Calibri"/>
              <a:cs typeface="Calibri"/>
            </a:endParaRPr>
          </a:p>
        </p:txBody>
      </p:sp>
      <p:sp>
        <p:nvSpPr>
          <p:cNvPr id="118" name="object 118"/>
          <p:cNvSpPr/>
          <p:nvPr/>
        </p:nvSpPr>
        <p:spPr>
          <a:xfrm>
            <a:off x="3543048" y="6075021"/>
            <a:ext cx="1981453" cy="202653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29641"/>
            <a:ext cx="3067050" cy="2492990"/>
          </a:xfrm>
          <a:prstGeom prst="rect">
            <a:avLst/>
          </a:prstGeom>
        </p:spPr>
        <p:txBody>
          <a:bodyPr vert="horz" wrap="square" lIns="0" tIns="0" rIns="0" bIns="0" rtlCol="0">
            <a:spAutoFit/>
          </a:bodyPr>
          <a:lstStyle/>
          <a:p>
            <a:pPr marL="12700">
              <a:lnSpc>
                <a:spcPct val="100000"/>
              </a:lnSpc>
            </a:pPr>
            <a:r>
              <a:rPr sz="1500" b="1" dirty="0">
                <a:latin typeface="Calibri"/>
                <a:cs typeface="Calibri"/>
              </a:rPr>
              <a:t>A High </a:t>
            </a:r>
            <a:r>
              <a:rPr sz="1500" b="1" spc="-10" dirty="0">
                <a:latin typeface="Calibri"/>
                <a:cs typeface="Calibri"/>
              </a:rPr>
              <a:t>Performance </a:t>
            </a:r>
            <a:r>
              <a:rPr sz="1500" b="1" dirty="0">
                <a:latin typeface="Calibri"/>
                <a:cs typeface="Calibri"/>
              </a:rPr>
              <a:t>Agile</a:t>
            </a:r>
            <a:r>
              <a:rPr sz="1500" b="1" spc="-80" dirty="0">
                <a:latin typeface="Calibri"/>
                <a:cs typeface="Calibri"/>
              </a:rPr>
              <a:t> </a:t>
            </a:r>
            <a:r>
              <a:rPr sz="1500" b="1" spc="-35" dirty="0">
                <a:latin typeface="Calibri"/>
                <a:cs typeface="Calibri"/>
              </a:rPr>
              <a:t>Team</a:t>
            </a:r>
            <a:endParaRPr sz="1500" dirty="0">
              <a:latin typeface="Calibri"/>
              <a:cs typeface="Calibri"/>
            </a:endParaRPr>
          </a:p>
          <a:p>
            <a:pPr>
              <a:lnSpc>
                <a:spcPct val="100000"/>
              </a:lnSpc>
              <a:spcBef>
                <a:spcPts val="20"/>
              </a:spcBef>
            </a:pPr>
            <a:endParaRPr sz="1800" dirty="0">
              <a:latin typeface="Times New Roman"/>
              <a:cs typeface="Times New Roman"/>
            </a:endParaRPr>
          </a:p>
          <a:p>
            <a:pPr marL="126364">
              <a:lnSpc>
                <a:spcPct val="100000"/>
              </a:lnSpc>
            </a:pPr>
            <a:r>
              <a:rPr sz="1200" dirty="0">
                <a:latin typeface="Calibri"/>
                <a:cs typeface="Calibri"/>
              </a:rPr>
              <a:t>Agile </a:t>
            </a:r>
            <a:r>
              <a:rPr sz="1200" spc="-5" dirty="0">
                <a:latin typeface="Calibri"/>
                <a:cs typeface="Calibri"/>
              </a:rPr>
              <a:t>teams </a:t>
            </a:r>
            <a:r>
              <a:rPr sz="1200" dirty="0">
                <a:latin typeface="Calibri"/>
                <a:cs typeface="Calibri"/>
              </a:rPr>
              <a:t>aim </a:t>
            </a:r>
            <a:r>
              <a:rPr sz="1200" spc="-5" dirty="0">
                <a:latin typeface="Calibri"/>
                <a:cs typeface="Calibri"/>
              </a:rPr>
              <a:t>to </a:t>
            </a:r>
            <a:r>
              <a:rPr sz="1200" dirty="0">
                <a:latin typeface="Calibri"/>
                <a:cs typeface="Calibri"/>
              </a:rPr>
              <a:t>be high </a:t>
            </a:r>
            <a:r>
              <a:rPr sz="1200" spc="-5" dirty="0">
                <a:latin typeface="Calibri"/>
                <a:cs typeface="Calibri"/>
              </a:rPr>
              <a:t>performance</a:t>
            </a:r>
            <a:r>
              <a:rPr sz="1200" spc="-120" dirty="0">
                <a:latin typeface="Calibri"/>
                <a:cs typeface="Calibri"/>
              </a:rPr>
              <a:t> </a:t>
            </a:r>
            <a:r>
              <a:rPr sz="1200" spc="-5" dirty="0">
                <a:latin typeface="Calibri"/>
                <a:cs typeface="Calibri"/>
              </a:rPr>
              <a:t>teams:</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Propelled </a:t>
            </a:r>
            <a:r>
              <a:rPr sz="1200" dirty="0">
                <a:latin typeface="Calibri"/>
                <a:cs typeface="Calibri"/>
              </a:rPr>
              <a:t>by </a:t>
            </a:r>
            <a:r>
              <a:rPr sz="1200" spc="-5" dirty="0">
                <a:latin typeface="Calibri"/>
                <a:cs typeface="Calibri"/>
              </a:rPr>
              <a:t>shared</a:t>
            </a:r>
            <a:r>
              <a:rPr sz="1200" spc="-65" dirty="0">
                <a:latin typeface="Calibri"/>
                <a:cs typeface="Calibri"/>
              </a:rPr>
              <a:t> </a:t>
            </a:r>
            <a:r>
              <a:rPr sz="1200" spc="-5" dirty="0">
                <a:latin typeface="Calibri"/>
                <a:cs typeface="Calibri"/>
              </a:rPr>
              <a:t>purpose</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Shared</a:t>
            </a:r>
            <a:r>
              <a:rPr sz="1200" spc="-65" dirty="0">
                <a:latin typeface="Calibri"/>
                <a:cs typeface="Calibri"/>
              </a:rPr>
              <a:t> </a:t>
            </a:r>
            <a:r>
              <a:rPr sz="1200" spc="-5" dirty="0">
                <a:latin typeface="Calibri"/>
                <a:cs typeface="Calibri"/>
              </a:rPr>
              <a:t>leadership</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Free from </a:t>
            </a:r>
            <a:r>
              <a:rPr sz="1000" spc="-5" dirty="0">
                <a:latin typeface="Calibri"/>
                <a:cs typeface="Calibri"/>
              </a:rPr>
              <a:t>Command and </a:t>
            </a:r>
            <a:r>
              <a:rPr sz="1000" spc="-10" dirty="0">
                <a:latin typeface="Calibri"/>
                <a:cs typeface="Calibri"/>
              </a:rPr>
              <a:t>Control</a:t>
            </a:r>
            <a:r>
              <a:rPr sz="1000" spc="40" dirty="0">
                <a:latin typeface="Calibri"/>
                <a:cs typeface="Calibri"/>
              </a:rPr>
              <a:t> </a:t>
            </a:r>
            <a:r>
              <a:rPr sz="1000" spc="-5" dirty="0">
                <a:latin typeface="Calibri"/>
                <a:cs typeface="Calibri"/>
              </a:rPr>
              <a:t>culture</a:t>
            </a:r>
            <a:endParaRPr sz="1000" dirty="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High</a:t>
            </a:r>
            <a:r>
              <a:rPr sz="1200" spc="-70" dirty="0">
                <a:latin typeface="Calibri"/>
                <a:cs typeface="Calibri"/>
              </a:rPr>
              <a:t> </a:t>
            </a:r>
            <a:r>
              <a:rPr sz="1200" spc="-20" dirty="0">
                <a:latin typeface="Calibri"/>
                <a:cs typeface="Calibri"/>
              </a:rPr>
              <a:t>Trust</a:t>
            </a:r>
            <a:endParaRPr sz="1200" dirty="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High degree of</a:t>
            </a:r>
            <a:r>
              <a:rPr sz="1200" spc="-10" dirty="0">
                <a:latin typeface="Calibri"/>
                <a:cs typeface="Calibri"/>
              </a:rPr>
              <a:t> collaboration</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Continuously seeking to</a:t>
            </a:r>
            <a:r>
              <a:rPr sz="1200" spc="-105" dirty="0">
                <a:latin typeface="Calibri"/>
                <a:cs typeface="Calibri"/>
              </a:rPr>
              <a:t> </a:t>
            </a:r>
            <a:r>
              <a:rPr sz="1200" spc="-5" dirty="0">
                <a:latin typeface="Calibri"/>
                <a:cs typeface="Calibri"/>
              </a:rPr>
              <a:t>improve</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Self-managing</a:t>
            </a:r>
          </a:p>
        </p:txBody>
      </p:sp>
      <p:sp>
        <p:nvSpPr>
          <p:cNvPr id="59" name="object 59"/>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5" name="object 65"/>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6" name="object 66"/>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67" name="object 67"/>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69" name="object 69"/>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0" name="object 70"/>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3" name="object 73"/>
          <p:cNvSpPr txBox="1"/>
          <p:nvPr/>
        </p:nvSpPr>
        <p:spPr>
          <a:xfrm>
            <a:off x="1143000" y="4911854"/>
            <a:ext cx="4572000" cy="1594411"/>
          </a:xfrm>
          <a:prstGeom prst="rect">
            <a:avLst/>
          </a:prstGeom>
        </p:spPr>
        <p:txBody>
          <a:bodyPr vert="horz" wrap="square" lIns="0" tIns="109855" rIns="0" bIns="0" rtlCol="0">
            <a:spAutoFit/>
          </a:bodyPr>
          <a:lstStyle/>
          <a:p>
            <a:pPr marL="228600">
              <a:lnSpc>
                <a:spcPct val="100000"/>
              </a:lnSpc>
              <a:spcBef>
                <a:spcPts val="865"/>
              </a:spcBef>
            </a:pPr>
            <a:r>
              <a:rPr sz="1300" spc="-5" dirty="0">
                <a:solidFill>
                  <a:srgbClr val="FFFFFF"/>
                </a:solidFill>
                <a:latin typeface="Arial"/>
                <a:cs typeface="Arial"/>
              </a:rPr>
              <a:t>Activity 5.3 : </a:t>
            </a:r>
            <a:r>
              <a:rPr sz="1300" dirty="0">
                <a:solidFill>
                  <a:srgbClr val="FFFFFF"/>
                </a:solidFill>
                <a:latin typeface="Arial"/>
                <a:cs typeface="Arial"/>
              </a:rPr>
              <a:t>The </a:t>
            </a:r>
            <a:r>
              <a:rPr sz="1300" spc="-5" dirty="0">
                <a:solidFill>
                  <a:srgbClr val="FFFFFF"/>
                </a:solidFill>
                <a:latin typeface="Arial"/>
                <a:cs typeface="Arial"/>
              </a:rPr>
              <a:t>House of High Performance</a:t>
            </a:r>
            <a:r>
              <a:rPr sz="1300" spc="95" dirty="0">
                <a:solidFill>
                  <a:srgbClr val="FFFFFF"/>
                </a:solidFill>
                <a:latin typeface="Arial"/>
                <a:cs typeface="Arial"/>
              </a:rPr>
              <a:t> </a:t>
            </a:r>
            <a:r>
              <a:rPr sz="1300" spc="-5" dirty="0">
                <a:solidFill>
                  <a:srgbClr val="FFFFFF"/>
                </a:solidFill>
                <a:latin typeface="Arial"/>
                <a:cs typeface="Arial"/>
              </a:rPr>
              <a:t>Culture</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20"/>
              </a:spcBef>
            </a:pPr>
            <a:endParaRPr sz="1900">
              <a:latin typeface="Times New Roman"/>
              <a:cs typeface="Times New Roman"/>
            </a:endParaRPr>
          </a:p>
          <a:p>
            <a:pPr marL="359410">
              <a:lnSpc>
                <a:spcPct val="100000"/>
              </a:lnSpc>
            </a:pPr>
            <a:r>
              <a:rPr sz="1200" dirty="0">
                <a:latin typeface="Calibri"/>
                <a:cs typeface="Calibri"/>
              </a:rPr>
              <a:t>This is a </a:t>
            </a:r>
            <a:r>
              <a:rPr sz="1200" spc="-5" dirty="0">
                <a:latin typeface="Calibri"/>
                <a:cs typeface="Calibri"/>
              </a:rPr>
              <a:t>group</a:t>
            </a:r>
            <a:r>
              <a:rPr sz="1200" spc="-125" dirty="0">
                <a:latin typeface="Calibri"/>
                <a:cs typeface="Calibri"/>
              </a:rPr>
              <a:t> </a:t>
            </a:r>
            <a:r>
              <a:rPr sz="1200" spc="-10" dirty="0">
                <a:latin typeface="Calibri"/>
                <a:cs typeface="Calibri"/>
              </a:rPr>
              <a:t>exercise.</a:t>
            </a:r>
            <a:endParaRPr sz="1200">
              <a:latin typeface="Calibri"/>
              <a:cs typeface="Calibri"/>
            </a:endParaRPr>
          </a:p>
          <a:p>
            <a:pPr marL="359410" marR="519430">
              <a:lnSpc>
                <a:spcPct val="110000"/>
              </a:lnSpc>
            </a:pPr>
            <a:r>
              <a:rPr sz="1200" spc="-10" dirty="0">
                <a:latin typeface="Calibri"/>
                <a:cs typeface="Calibri"/>
              </a:rPr>
              <a:t>Create </a:t>
            </a:r>
            <a:r>
              <a:rPr sz="1200" dirty="0">
                <a:latin typeface="Calibri"/>
                <a:cs typeface="Calibri"/>
              </a:rPr>
              <a:t>a </a:t>
            </a:r>
            <a:r>
              <a:rPr sz="1200" spc="-5" dirty="0">
                <a:latin typeface="Calibri"/>
                <a:cs typeface="Calibri"/>
              </a:rPr>
              <a:t>house </a:t>
            </a:r>
            <a:r>
              <a:rPr sz="1200" dirty="0">
                <a:latin typeface="Calibri"/>
                <a:cs typeface="Calibri"/>
              </a:rPr>
              <a:t>of </a:t>
            </a:r>
            <a:r>
              <a:rPr sz="1200" spc="-5" dirty="0">
                <a:latin typeface="Calibri"/>
                <a:cs typeface="Calibri"/>
              </a:rPr>
              <a:t>High Performance </a:t>
            </a:r>
            <a:r>
              <a:rPr sz="1200" spc="-30" dirty="0">
                <a:latin typeface="Calibri"/>
                <a:cs typeface="Calibri"/>
              </a:rPr>
              <a:t>Team </a:t>
            </a:r>
            <a:r>
              <a:rPr sz="1200" spc="-5" dirty="0">
                <a:latin typeface="Calibri"/>
                <a:cs typeface="Calibri"/>
              </a:rPr>
              <a:t>Culture using </a:t>
            </a:r>
            <a:r>
              <a:rPr sz="1200" dirty="0">
                <a:latin typeface="Calibri"/>
                <a:cs typeface="Calibri"/>
              </a:rPr>
              <a:t>the  </a:t>
            </a:r>
            <a:r>
              <a:rPr sz="1200" spc="-20" dirty="0">
                <a:latin typeface="Calibri"/>
                <a:cs typeface="Calibri"/>
              </a:rPr>
              <a:t>key </a:t>
            </a:r>
            <a:r>
              <a:rPr sz="1200" spc="-5" dirty="0">
                <a:latin typeface="Calibri"/>
                <a:cs typeface="Calibri"/>
              </a:rPr>
              <a:t>characteristics </a:t>
            </a:r>
            <a:r>
              <a:rPr sz="1200" dirty="0">
                <a:latin typeface="Calibri"/>
                <a:cs typeface="Calibri"/>
              </a:rPr>
              <a:t>of high </a:t>
            </a:r>
            <a:r>
              <a:rPr sz="1200" spc="-5" dirty="0">
                <a:latin typeface="Calibri"/>
                <a:cs typeface="Calibri"/>
              </a:rPr>
              <a:t>performing </a:t>
            </a:r>
            <a:r>
              <a:rPr sz="1200" dirty="0">
                <a:latin typeface="Calibri"/>
                <a:cs typeface="Calibri"/>
              </a:rPr>
              <a:t>Agile</a:t>
            </a:r>
            <a:r>
              <a:rPr sz="1200" spc="-70" dirty="0">
                <a:latin typeface="Calibri"/>
                <a:cs typeface="Calibri"/>
              </a:rPr>
              <a:t> </a:t>
            </a:r>
            <a:r>
              <a:rPr sz="1200" spc="-5" dirty="0">
                <a:latin typeface="Calibri"/>
                <a:cs typeface="Calibri"/>
              </a:rPr>
              <a:t>teams.</a:t>
            </a:r>
            <a:endParaRPr sz="1200">
              <a:latin typeface="Calibri"/>
              <a:cs typeface="Calibri"/>
            </a:endParaRPr>
          </a:p>
        </p:txBody>
      </p:sp>
      <p:sp>
        <p:nvSpPr>
          <p:cNvPr id="74" name="object 74"/>
          <p:cNvSpPr/>
          <p:nvPr/>
        </p:nvSpPr>
        <p:spPr>
          <a:xfrm>
            <a:off x="4823461" y="7491984"/>
            <a:ext cx="566927" cy="566929"/>
          </a:xfrm>
          <a:prstGeom prst="rect">
            <a:avLst/>
          </a:prstGeom>
          <a:blipFill>
            <a:blip r:embed="rId11" cstate="print"/>
            <a:stretch>
              <a:fillRect/>
            </a:stretch>
          </a:blipFill>
        </p:spPr>
        <p:txBody>
          <a:bodyPr wrap="square" lIns="0" tIns="0" rIns="0" bIns="0" rtlCol="0"/>
          <a:lstStyle/>
          <a:p>
            <a:endParaRPr/>
          </a:p>
        </p:txBody>
      </p:sp>
      <p:sp>
        <p:nvSpPr>
          <p:cNvPr id="75" name="object 75"/>
          <p:cNvSpPr/>
          <p:nvPr/>
        </p:nvSpPr>
        <p:spPr>
          <a:xfrm>
            <a:off x="4843272" y="7512177"/>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7"/>
                </a:lnTo>
                <a:lnTo>
                  <a:pt x="34120" y="376175"/>
                </a:lnTo>
                <a:lnTo>
                  <a:pt x="58777" y="411071"/>
                </a:lnTo>
                <a:lnTo>
                  <a:pt x="88900" y="441202"/>
                </a:lnTo>
                <a:lnTo>
                  <a:pt x="123782" y="465864"/>
                </a:lnTo>
                <a:lnTo>
                  <a:pt x="162719" y="484351"/>
                </a:lnTo>
                <a:lnTo>
                  <a:pt x="205006" y="495960"/>
                </a:lnTo>
                <a:lnTo>
                  <a:pt x="249936" y="499986"/>
                </a:lnTo>
                <a:lnTo>
                  <a:pt x="294870" y="495960"/>
                </a:lnTo>
                <a:lnTo>
                  <a:pt x="337168" y="484351"/>
                </a:lnTo>
                <a:lnTo>
                  <a:pt x="376122" y="465864"/>
                </a:lnTo>
                <a:lnTo>
                  <a:pt x="411024" y="441202"/>
                </a:lnTo>
                <a:lnTo>
                  <a:pt x="441168" y="411071"/>
                </a:lnTo>
                <a:lnTo>
                  <a:pt x="465845" y="376175"/>
                </a:lnTo>
                <a:lnTo>
                  <a:pt x="484347" y="337217"/>
                </a:lnTo>
                <a:lnTo>
                  <a:pt x="495968" y="294903"/>
                </a:lnTo>
                <a:lnTo>
                  <a:pt x="499999" y="249936"/>
                </a:lnTo>
                <a:lnTo>
                  <a:pt x="495968" y="205006"/>
                </a:lnTo>
                <a:lnTo>
                  <a:pt x="484347" y="162719"/>
                </a:lnTo>
                <a:lnTo>
                  <a:pt x="465845" y="123782"/>
                </a:lnTo>
                <a:lnTo>
                  <a:pt x="441168" y="88900"/>
                </a:lnTo>
                <a:lnTo>
                  <a:pt x="411024" y="58777"/>
                </a:lnTo>
                <a:lnTo>
                  <a:pt x="376122" y="34120"/>
                </a:lnTo>
                <a:lnTo>
                  <a:pt x="337168" y="15635"/>
                </a:lnTo>
                <a:lnTo>
                  <a:pt x="294870" y="4026"/>
                </a:lnTo>
                <a:lnTo>
                  <a:pt x="249936" y="0"/>
                </a:lnTo>
                <a:close/>
              </a:path>
            </a:pathLst>
          </a:custGeom>
          <a:solidFill>
            <a:srgbClr val="465063"/>
          </a:solidFill>
        </p:spPr>
        <p:txBody>
          <a:bodyPr wrap="square" lIns="0" tIns="0" rIns="0" bIns="0" rtlCol="0"/>
          <a:lstStyle/>
          <a:p>
            <a:endParaRPr/>
          </a:p>
        </p:txBody>
      </p:sp>
      <p:sp>
        <p:nvSpPr>
          <p:cNvPr id="76" name="object 76"/>
          <p:cNvSpPr/>
          <p:nvPr/>
        </p:nvSpPr>
        <p:spPr>
          <a:xfrm>
            <a:off x="4843272" y="7512177"/>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870" y="4026"/>
                </a:lnTo>
                <a:lnTo>
                  <a:pt x="337168" y="15635"/>
                </a:lnTo>
                <a:lnTo>
                  <a:pt x="376122" y="34120"/>
                </a:lnTo>
                <a:lnTo>
                  <a:pt x="411024" y="58777"/>
                </a:lnTo>
                <a:lnTo>
                  <a:pt x="441168" y="88900"/>
                </a:lnTo>
                <a:lnTo>
                  <a:pt x="465845" y="123782"/>
                </a:lnTo>
                <a:lnTo>
                  <a:pt x="484347" y="162719"/>
                </a:lnTo>
                <a:lnTo>
                  <a:pt x="495968" y="205006"/>
                </a:lnTo>
                <a:lnTo>
                  <a:pt x="499999" y="249936"/>
                </a:lnTo>
                <a:lnTo>
                  <a:pt x="495968" y="294903"/>
                </a:lnTo>
                <a:lnTo>
                  <a:pt x="484347" y="337217"/>
                </a:lnTo>
                <a:lnTo>
                  <a:pt x="465845" y="376175"/>
                </a:lnTo>
                <a:lnTo>
                  <a:pt x="441168" y="411071"/>
                </a:lnTo>
                <a:lnTo>
                  <a:pt x="411024" y="441202"/>
                </a:lnTo>
                <a:lnTo>
                  <a:pt x="376122" y="465864"/>
                </a:lnTo>
                <a:lnTo>
                  <a:pt x="337168" y="484351"/>
                </a:lnTo>
                <a:lnTo>
                  <a:pt x="294870" y="495960"/>
                </a:lnTo>
                <a:lnTo>
                  <a:pt x="249936" y="499986"/>
                </a:lnTo>
                <a:lnTo>
                  <a:pt x="205006" y="495960"/>
                </a:lnTo>
                <a:lnTo>
                  <a:pt x="162719" y="484351"/>
                </a:lnTo>
                <a:lnTo>
                  <a:pt x="123782" y="465864"/>
                </a:lnTo>
                <a:lnTo>
                  <a:pt x="88900" y="441202"/>
                </a:lnTo>
                <a:lnTo>
                  <a:pt x="58777" y="411071"/>
                </a:lnTo>
                <a:lnTo>
                  <a:pt x="34120" y="376175"/>
                </a:lnTo>
                <a:lnTo>
                  <a:pt x="15635" y="337217"/>
                </a:lnTo>
                <a:lnTo>
                  <a:pt x="4026" y="294903"/>
                </a:lnTo>
                <a:lnTo>
                  <a:pt x="0" y="249936"/>
                </a:lnTo>
                <a:close/>
              </a:path>
            </a:pathLst>
          </a:custGeom>
          <a:ln w="12700">
            <a:solidFill>
              <a:srgbClr val="FFFFFF"/>
            </a:solidFill>
          </a:ln>
        </p:spPr>
        <p:txBody>
          <a:bodyPr wrap="square" lIns="0" tIns="0" rIns="0" bIns="0" rtlCol="0"/>
          <a:lstStyle/>
          <a:p>
            <a:endParaRPr/>
          </a:p>
        </p:txBody>
      </p:sp>
      <p:sp>
        <p:nvSpPr>
          <p:cNvPr id="77" name="object 77"/>
          <p:cNvSpPr/>
          <p:nvPr/>
        </p:nvSpPr>
        <p:spPr>
          <a:xfrm>
            <a:off x="4894328" y="7563231"/>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1"/>
                </a:lnTo>
                <a:lnTo>
                  <a:pt x="5251" y="244495"/>
                </a:lnTo>
                <a:lnTo>
                  <a:pt x="20211" y="286377"/>
                </a:lnTo>
                <a:lnTo>
                  <a:pt x="43687" y="323329"/>
                </a:lnTo>
                <a:lnTo>
                  <a:pt x="74484" y="354153"/>
                </a:lnTo>
                <a:lnTo>
                  <a:pt x="111411" y="377653"/>
                </a:lnTo>
                <a:lnTo>
                  <a:pt x="153275" y="392632"/>
                </a:lnTo>
                <a:lnTo>
                  <a:pt x="198882" y="397890"/>
                </a:lnTo>
                <a:lnTo>
                  <a:pt x="244488" y="392632"/>
                </a:lnTo>
                <a:lnTo>
                  <a:pt x="286352" y="377653"/>
                </a:lnTo>
                <a:lnTo>
                  <a:pt x="323279" y="354153"/>
                </a:lnTo>
                <a:lnTo>
                  <a:pt x="354076" y="323329"/>
                </a:lnTo>
                <a:lnTo>
                  <a:pt x="377552" y="286377"/>
                </a:lnTo>
                <a:lnTo>
                  <a:pt x="392512" y="244495"/>
                </a:lnTo>
                <a:lnTo>
                  <a:pt x="397763" y="198881"/>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78" name="object 78"/>
          <p:cNvSpPr/>
          <p:nvPr/>
        </p:nvSpPr>
        <p:spPr>
          <a:xfrm>
            <a:off x="5090540" y="7562342"/>
            <a:ext cx="7620" cy="396240"/>
          </a:xfrm>
          <a:custGeom>
            <a:avLst/>
            <a:gdLst/>
            <a:ahLst/>
            <a:cxnLst/>
            <a:rect l="l" t="t" r="r" b="b"/>
            <a:pathLst>
              <a:path w="7620" h="396240">
                <a:moveTo>
                  <a:pt x="0" y="0"/>
                </a:moveTo>
                <a:lnTo>
                  <a:pt x="7238" y="396240"/>
                </a:lnTo>
              </a:path>
            </a:pathLst>
          </a:custGeom>
          <a:ln w="6350">
            <a:solidFill>
              <a:srgbClr val="A6A6A6"/>
            </a:solidFill>
          </a:ln>
        </p:spPr>
        <p:txBody>
          <a:bodyPr wrap="square" lIns="0" tIns="0" rIns="0" bIns="0" rtlCol="0"/>
          <a:lstStyle/>
          <a:p>
            <a:endParaRPr/>
          </a:p>
        </p:txBody>
      </p:sp>
      <p:sp>
        <p:nvSpPr>
          <p:cNvPr id="79" name="object 79"/>
          <p:cNvSpPr/>
          <p:nvPr/>
        </p:nvSpPr>
        <p:spPr>
          <a:xfrm>
            <a:off x="4896103" y="7756018"/>
            <a:ext cx="396240" cy="7620"/>
          </a:xfrm>
          <a:custGeom>
            <a:avLst/>
            <a:gdLst/>
            <a:ahLst/>
            <a:cxnLst/>
            <a:rect l="l" t="t" r="r" b="b"/>
            <a:pathLst>
              <a:path w="396239" h="7620">
                <a:moveTo>
                  <a:pt x="0" y="7239"/>
                </a:moveTo>
                <a:lnTo>
                  <a:pt x="396113" y="0"/>
                </a:lnTo>
              </a:path>
            </a:pathLst>
          </a:custGeom>
          <a:ln w="6350">
            <a:solidFill>
              <a:srgbClr val="A6A6A6"/>
            </a:solidFill>
          </a:ln>
        </p:spPr>
        <p:txBody>
          <a:bodyPr wrap="square" lIns="0" tIns="0" rIns="0" bIns="0" rtlCol="0"/>
          <a:lstStyle/>
          <a:p>
            <a:endParaRPr/>
          </a:p>
        </p:txBody>
      </p:sp>
      <p:sp>
        <p:nvSpPr>
          <p:cNvPr id="80" name="object 80"/>
          <p:cNvSpPr/>
          <p:nvPr/>
        </p:nvSpPr>
        <p:spPr>
          <a:xfrm>
            <a:off x="4950586" y="7624698"/>
            <a:ext cx="285750" cy="274955"/>
          </a:xfrm>
          <a:custGeom>
            <a:avLst/>
            <a:gdLst/>
            <a:ahLst/>
            <a:cxnLst/>
            <a:rect l="l" t="t" r="r" b="b"/>
            <a:pathLst>
              <a:path w="285750" h="274954">
                <a:moveTo>
                  <a:pt x="0" y="0"/>
                </a:moveTo>
                <a:lnTo>
                  <a:pt x="285241" y="274955"/>
                </a:lnTo>
              </a:path>
            </a:pathLst>
          </a:custGeom>
          <a:ln w="6350">
            <a:solidFill>
              <a:srgbClr val="A6A6A6"/>
            </a:solidFill>
          </a:ln>
        </p:spPr>
        <p:txBody>
          <a:bodyPr wrap="square" lIns="0" tIns="0" rIns="0" bIns="0" rtlCol="0"/>
          <a:lstStyle/>
          <a:p>
            <a:endParaRPr/>
          </a:p>
        </p:txBody>
      </p:sp>
      <p:sp>
        <p:nvSpPr>
          <p:cNvPr id="81" name="object 81"/>
          <p:cNvSpPr/>
          <p:nvPr/>
        </p:nvSpPr>
        <p:spPr>
          <a:xfrm>
            <a:off x="4955161" y="7618984"/>
            <a:ext cx="274955" cy="285750"/>
          </a:xfrm>
          <a:custGeom>
            <a:avLst/>
            <a:gdLst/>
            <a:ahLst/>
            <a:cxnLst/>
            <a:rect l="l" t="t" r="r" b="b"/>
            <a:pathLst>
              <a:path w="274954" h="285750">
                <a:moveTo>
                  <a:pt x="0" y="285241"/>
                </a:moveTo>
                <a:lnTo>
                  <a:pt x="274954" y="0"/>
                </a:lnTo>
              </a:path>
            </a:pathLst>
          </a:custGeom>
          <a:ln w="6350">
            <a:solidFill>
              <a:srgbClr val="A6A6A6"/>
            </a:solidFill>
          </a:ln>
        </p:spPr>
        <p:txBody>
          <a:bodyPr wrap="square" lIns="0" tIns="0" rIns="0" bIns="0" rtlCol="0"/>
          <a:lstStyle/>
          <a:p>
            <a:endParaRPr/>
          </a:p>
        </p:txBody>
      </p:sp>
      <p:sp>
        <p:nvSpPr>
          <p:cNvPr id="82" name="object 82"/>
          <p:cNvSpPr/>
          <p:nvPr/>
        </p:nvSpPr>
        <p:spPr>
          <a:xfrm>
            <a:off x="4928871" y="7597775"/>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8"/>
                </a:lnTo>
                <a:lnTo>
                  <a:pt x="5867" y="208050"/>
                </a:lnTo>
                <a:lnTo>
                  <a:pt x="22427" y="247334"/>
                </a:lnTo>
                <a:lnTo>
                  <a:pt x="48117" y="280622"/>
                </a:lnTo>
                <a:lnTo>
                  <a:pt x="81374" y="306342"/>
                </a:lnTo>
                <a:lnTo>
                  <a:pt x="120635" y="322926"/>
                </a:lnTo>
                <a:lnTo>
                  <a:pt x="164337" y="328803"/>
                </a:lnTo>
                <a:lnTo>
                  <a:pt x="208050" y="322926"/>
                </a:lnTo>
                <a:lnTo>
                  <a:pt x="247334" y="306342"/>
                </a:lnTo>
                <a:lnTo>
                  <a:pt x="280622" y="280622"/>
                </a:lnTo>
                <a:lnTo>
                  <a:pt x="306342" y="247334"/>
                </a:lnTo>
                <a:lnTo>
                  <a:pt x="322926" y="208050"/>
                </a:lnTo>
                <a:lnTo>
                  <a:pt x="328802" y="164338"/>
                </a:lnTo>
                <a:lnTo>
                  <a:pt x="322926" y="120679"/>
                </a:lnTo>
                <a:lnTo>
                  <a:pt x="306342" y="81430"/>
                </a:lnTo>
                <a:lnTo>
                  <a:pt x="280622" y="48164"/>
                </a:lnTo>
                <a:lnTo>
                  <a:pt x="247334" y="22455"/>
                </a:lnTo>
                <a:lnTo>
                  <a:pt x="208050" y="5876"/>
                </a:lnTo>
                <a:lnTo>
                  <a:pt x="164337" y="0"/>
                </a:lnTo>
                <a:close/>
              </a:path>
            </a:pathLst>
          </a:custGeom>
          <a:solidFill>
            <a:srgbClr val="D9D9D9"/>
          </a:solidFill>
        </p:spPr>
        <p:txBody>
          <a:bodyPr wrap="square" lIns="0" tIns="0" rIns="0" bIns="0" rtlCol="0"/>
          <a:lstStyle/>
          <a:p>
            <a:endParaRPr/>
          </a:p>
        </p:txBody>
      </p:sp>
      <p:sp>
        <p:nvSpPr>
          <p:cNvPr id="83" name="object 83"/>
          <p:cNvSpPr/>
          <p:nvPr/>
        </p:nvSpPr>
        <p:spPr>
          <a:xfrm>
            <a:off x="4949191" y="7618096"/>
            <a:ext cx="288290" cy="288289"/>
          </a:xfrm>
          <a:custGeom>
            <a:avLst/>
            <a:gdLst/>
            <a:ahLst/>
            <a:cxnLst/>
            <a:rect l="l" t="t" r="r" b="b"/>
            <a:pathLst>
              <a:path w="288289" h="288290">
                <a:moveTo>
                  <a:pt x="144018" y="0"/>
                </a:moveTo>
                <a:lnTo>
                  <a:pt x="98511" y="7345"/>
                </a:lnTo>
                <a:lnTo>
                  <a:pt x="58978" y="27797"/>
                </a:lnTo>
                <a:lnTo>
                  <a:pt x="27797" y="58978"/>
                </a:lnTo>
                <a:lnTo>
                  <a:pt x="7345" y="98511"/>
                </a:lnTo>
                <a:lnTo>
                  <a:pt x="0" y="144018"/>
                </a:lnTo>
                <a:lnTo>
                  <a:pt x="7345" y="189586"/>
                </a:lnTo>
                <a:lnTo>
                  <a:pt x="27797" y="229156"/>
                </a:lnTo>
                <a:lnTo>
                  <a:pt x="58978" y="260357"/>
                </a:lnTo>
                <a:lnTo>
                  <a:pt x="98511" y="280816"/>
                </a:lnTo>
                <a:lnTo>
                  <a:pt x="144018" y="288163"/>
                </a:lnTo>
                <a:lnTo>
                  <a:pt x="189586" y="280816"/>
                </a:lnTo>
                <a:lnTo>
                  <a:pt x="229156" y="260357"/>
                </a:lnTo>
                <a:lnTo>
                  <a:pt x="260357" y="229156"/>
                </a:lnTo>
                <a:lnTo>
                  <a:pt x="280816" y="189586"/>
                </a:lnTo>
                <a:lnTo>
                  <a:pt x="288163" y="144018"/>
                </a:lnTo>
                <a:lnTo>
                  <a:pt x="280816" y="98511"/>
                </a:lnTo>
                <a:lnTo>
                  <a:pt x="260357" y="58978"/>
                </a:lnTo>
                <a:lnTo>
                  <a:pt x="229156" y="27797"/>
                </a:lnTo>
                <a:lnTo>
                  <a:pt x="189586" y="7345"/>
                </a:lnTo>
                <a:lnTo>
                  <a:pt x="144018" y="0"/>
                </a:lnTo>
                <a:close/>
              </a:path>
            </a:pathLst>
          </a:custGeom>
          <a:solidFill>
            <a:srgbClr val="E68421"/>
          </a:solidFill>
        </p:spPr>
        <p:txBody>
          <a:bodyPr wrap="square" lIns="0" tIns="0" rIns="0" bIns="0" rtlCol="0"/>
          <a:lstStyle/>
          <a:p>
            <a:endParaRPr/>
          </a:p>
        </p:txBody>
      </p:sp>
      <p:sp>
        <p:nvSpPr>
          <p:cNvPr id="84" name="object 84"/>
          <p:cNvSpPr txBox="1"/>
          <p:nvPr/>
        </p:nvSpPr>
        <p:spPr>
          <a:xfrm>
            <a:off x="4996942" y="7635620"/>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85" name="object 85"/>
          <p:cNvSpPr/>
          <p:nvPr/>
        </p:nvSpPr>
        <p:spPr>
          <a:xfrm>
            <a:off x="2642616" y="6630925"/>
            <a:ext cx="1382268" cy="467867"/>
          </a:xfrm>
          <a:prstGeom prst="rect">
            <a:avLst/>
          </a:prstGeom>
          <a:blipFill>
            <a:blip r:embed="rId12" cstate="print"/>
            <a:stretch>
              <a:fillRect/>
            </a:stretch>
          </a:blipFill>
        </p:spPr>
        <p:txBody>
          <a:bodyPr wrap="square" lIns="0" tIns="0" rIns="0" bIns="0" rtlCol="0"/>
          <a:lstStyle/>
          <a:p>
            <a:endParaRPr/>
          </a:p>
        </p:txBody>
      </p:sp>
      <p:sp>
        <p:nvSpPr>
          <p:cNvPr id="86" name="object 86"/>
          <p:cNvSpPr/>
          <p:nvPr/>
        </p:nvSpPr>
        <p:spPr>
          <a:xfrm>
            <a:off x="2642618" y="7068312"/>
            <a:ext cx="256031" cy="733042"/>
          </a:xfrm>
          <a:prstGeom prst="rect">
            <a:avLst/>
          </a:prstGeom>
          <a:blipFill>
            <a:blip r:embed="rId13" cstate="print"/>
            <a:stretch>
              <a:fillRect/>
            </a:stretch>
          </a:blipFill>
        </p:spPr>
        <p:txBody>
          <a:bodyPr wrap="square" lIns="0" tIns="0" rIns="0" bIns="0" rtlCol="0"/>
          <a:lstStyle/>
          <a:p>
            <a:endParaRPr/>
          </a:p>
        </p:txBody>
      </p:sp>
      <p:sp>
        <p:nvSpPr>
          <p:cNvPr id="87" name="object 87"/>
          <p:cNvSpPr/>
          <p:nvPr/>
        </p:nvSpPr>
        <p:spPr>
          <a:xfrm>
            <a:off x="3006851" y="7068312"/>
            <a:ext cx="256032" cy="733042"/>
          </a:xfrm>
          <a:prstGeom prst="rect">
            <a:avLst/>
          </a:prstGeom>
          <a:blipFill>
            <a:blip r:embed="rId13" cstate="print"/>
            <a:stretch>
              <a:fillRect/>
            </a:stretch>
          </a:blipFill>
        </p:spPr>
        <p:txBody>
          <a:bodyPr wrap="square" lIns="0" tIns="0" rIns="0" bIns="0" rtlCol="0"/>
          <a:lstStyle/>
          <a:p>
            <a:endParaRPr/>
          </a:p>
        </p:txBody>
      </p:sp>
      <p:sp>
        <p:nvSpPr>
          <p:cNvPr id="88" name="object 88"/>
          <p:cNvSpPr/>
          <p:nvPr/>
        </p:nvSpPr>
        <p:spPr>
          <a:xfrm>
            <a:off x="3785617" y="7068312"/>
            <a:ext cx="239267" cy="733042"/>
          </a:xfrm>
          <a:prstGeom prst="rect">
            <a:avLst/>
          </a:prstGeom>
          <a:blipFill>
            <a:blip r:embed="rId14" cstate="print"/>
            <a:stretch>
              <a:fillRect/>
            </a:stretch>
          </a:blipFill>
        </p:spPr>
        <p:txBody>
          <a:bodyPr wrap="square" lIns="0" tIns="0" rIns="0" bIns="0" rtlCol="0"/>
          <a:lstStyle/>
          <a:p>
            <a:endParaRPr/>
          </a:p>
        </p:txBody>
      </p:sp>
      <p:sp>
        <p:nvSpPr>
          <p:cNvPr id="89" name="object 89"/>
          <p:cNvSpPr/>
          <p:nvPr/>
        </p:nvSpPr>
        <p:spPr>
          <a:xfrm>
            <a:off x="3386330" y="7068312"/>
            <a:ext cx="257555" cy="733042"/>
          </a:xfrm>
          <a:prstGeom prst="rect">
            <a:avLst/>
          </a:prstGeom>
          <a:blipFill>
            <a:blip r:embed="rId15" cstate="print"/>
            <a:stretch>
              <a:fillRect/>
            </a:stretch>
          </a:blipFill>
        </p:spPr>
        <p:txBody>
          <a:bodyPr wrap="square" lIns="0" tIns="0" rIns="0" bIns="0" rtlCol="0"/>
          <a:lstStyle/>
          <a:p>
            <a:endParaRPr/>
          </a:p>
        </p:txBody>
      </p:sp>
      <p:sp>
        <p:nvSpPr>
          <p:cNvPr id="90" name="object 90"/>
          <p:cNvSpPr/>
          <p:nvPr/>
        </p:nvSpPr>
        <p:spPr>
          <a:xfrm>
            <a:off x="2641092" y="7770878"/>
            <a:ext cx="1385316" cy="262128"/>
          </a:xfrm>
          <a:prstGeom prst="rect">
            <a:avLst/>
          </a:prstGeom>
          <a:blipFill>
            <a:blip r:embed="rId16" cstate="print"/>
            <a:stretch>
              <a:fillRect/>
            </a:stretch>
          </a:blipFill>
        </p:spPr>
        <p:txBody>
          <a:bodyPr wrap="square" lIns="0" tIns="0" rIns="0" bIns="0" rtlCol="0"/>
          <a:lstStyle/>
          <a:p>
            <a:endParaRPr/>
          </a:p>
        </p:txBody>
      </p:sp>
      <p:sp>
        <p:nvSpPr>
          <p:cNvPr id="91" name="object 91"/>
          <p:cNvSpPr/>
          <p:nvPr/>
        </p:nvSpPr>
        <p:spPr>
          <a:xfrm>
            <a:off x="2667000" y="7786865"/>
            <a:ext cx="1333500" cy="211085"/>
          </a:xfrm>
          <a:prstGeom prst="rect">
            <a:avLst/>
          </a:prstGeom>
          <a:blipFill>
            <a:blip r:embed="rId17" cstate="print"/>
            <a:stretch>
              <a:fillRect/>
            </a:stretch>
          </a:blipFill>
        </p:spPr>
        <p:txBody>
          <a:bodyPr wrap="square" lIns="0" tIns="0" rIns="0" bIns="0" rtlCol="0"/>
          <a:lstStyle/>
          <a:p>
            <a:endParaRPr/>
          </a:p>
        </p:txBody>
      </p:sp>
      <p:sp>
        <p:nvSpPr>
          <p:cNvPr id="92" name="object 92"/>
          <p:cNvSpPr/>
          <p:nvPr/>
        </p:nvSpPr>
        <p:spPr>
          <a:xfrm>
            <a:off x="2667000" y="7786866"/>
            <a:ext cx="1333500" cy="211455"/>
          </a:xfrm>
          <a:custGeom>
            <a:avLst/>
            <a:gdLst/>
            <a:ahLst/>
            <a:cxnLst/>
            <a:rect l="l" t="t" r="r" b="b"/>
            <a:pathLst>
              <a:path w="1333500" h="211454">
                <a:moveTo>
                  <a:pt x="0" y="211086"/>
                </a:moveTo>
                <a:lnTo>
                  <a:pt x="1333500" y="211086"/>
                </a:lnTo>
                <a:lnTo>
                  <a:pt x="1333500" y="0"/>
                </a:lnTo>
                <a:lnTo>
                  <a:pt x="0" y="0"/>
                </a:lnTo>
                <a:lnTo>
                  <a:pt x="0" y="211086"/>
                </a:lnTo>
                <a:close/>
              </a:path>
            </a:pathLst>
          </a:custGeom>
          <a:ln w="4762">
            <a:solidFill>
              <a:srgbClr val="5C71B1"/>
            </a:solidFill>
          </a:ln>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58">
            <a:extLst>
              <a:ext uri="{FF2B5EF4-FFF2-40B4-BE49-F238E27FC236}">
                <a16:creationId xmlns:a16="http://schemas.microsoft.com/office/drawing/2014/main" id="{6E5AE6E1-37EA-4E3E-987B-215E6C87C7B6}"/>
              </a:ext>
            </a:extLst>
          </p:cNvPr>
          <p:cNvSpPr txBox="1"/>
          <p:nvPr/>
        </p:nvSpPr>
        <p:spPr>
          <a:xfrm>
            <a:off x="1066799" y="962025"/>
            <a:ext cx="4374007" cy="2492990"/>
          </a:xfrm>
          <a:prstGeom prst="rect">
            <a:avLst/>
          </a:prstGeom>
        </p:spPr>
        <p:txBody>
          <a:bodyPr vert="horz" wrap="square" lIns="0" tIns="0" rIns="0" bIns="0" rtlCol="0">
            <a:spAutoFit/>
          </a:bodyPr>
          <a:lstStyle/>
          <a:p>
            <a:pPr marL="12700">
              <a:lnSpc>
                <a:spcPct val="100000"/>
              </a:lnSpc>
            </a:pPr>
            <a:r>
              <a:rPr sz="1500" b="1" dirty="0">
                <a:latin typeface="Calibri"/>
                <a:cs typeface="Calibri"/>
              </a:rPr>
              <a:t>A High </a:t>
            </a:r>
            <a:r>
              <a:rPr sz="1500" b="1" spc="-10" dirty="0">
                <a:latin typeface="Calibri"/>
                <a:cs typeface="Calibri"/>
              </a:rPr>
              <a:t>Performance </a:t>
            </a:r>
            <a:r>
              <a:rPr sz="1500" b="1" dirty="0">
                <a:latin typeface="Calibri"/>
                <a:cs typeface="Calibri"/>
              </a:rPr>
              <a:t>Agile</a:t>
            </a:r>
            <a:r>
              <a:rPr sz="1500" b="1" spc="-80" dirty="0">
                <a:latin typeface="Calibri"/>
                <a:cs typeface="Calibri"/>
              </a:rPr>
              <a:t> </a:t>
            </a:r>
            <a:r>
              <a:rPr sz="1500" b="1" spc="-35" dirty="0">
                <a:latin typeface="Calibri"/>
                <a:cs typeface="Calibri"/>
              </a:rPr>
              <a:t>Team</a:t>
            </a:r>
            <a:endParaRPr sz="1500" dirty="0">
              <a:latin typeface="Calibri"/>
              <a:cs typeface="Calibri"/>
            </a:endParaRPr>
          </a:p>
          <a:p>
            <a:pPr>
              <a:lnSpc>
                <a:spcPct val="100000"/>
              </a:lnSpc>
              <a:spcBef>
                <a:spcPts val="20"/>
              </a:spcBef>
            </a:pPr>
            <a:endParaRPr sz="1800" dirty="0">
              <a:latin typeface="Times New Roman"/>
              <a:cs typeface="Times New Roman"/>
            </a:endParaRPr>
          </a:p>
          <a:p>
            <a:pPr marL="126364">
              <a:lnSpc>
                <a:spcPct val="100000"/>
              </a:lnSpc>
            </a:pPr>
            <a:r>
              <a:rPr sz="1200" dirty="0">
                <a:latin typeface="Calibri"/>
                <a:cs typeface="Calibri"/>
              </a:rPr>
              <a:t>Agile </a:t>
            </a:r>
            <a:r>
              <a:rPr sz="1200" spc="-5" dirty="0">
                <a:latin typeface="Calibri"/>
                <a:cs typeface="Calibri"/>
              </a:rPr>
              <a:t>teams </a:t>
            </a:r>
            <a:r>
              <a:rPr sz="1200" dirty="0">
                <a:latin typeface="Calibri"/>
                <a:cs typeface="Calibri"/>
              </a:rPr>
              <a:t>aim </a:t>
            </a:r>
            <a:r>
              <a:rPr sz="1200" spc="-5" dirty="0">
                <a:latin typeface="Calibri"/>
                <a:cs typeface="Calibri"/>
              </a:rPr>
              <a:t>to </a:t>
            </a:r>
            <a:r>
              <a:rPr sz="1200" dirty="0">
                <a:latin typeface="Calibri"/>
                <a:cs typeface="Calibri"/>
              </a:rPr>
              <a:t>be high </a:t>
            </a:r>
            <a:r>
              <a:rPr sz="1200" spc="-5" dirty="0">
                <a:latin typeface="Calibri"/>
                <a:cs typeface="Calibri"/>
              </a:rPr>
              <a:t>performance</a:t>
            </a:r>
            <a:r>
              <a:rPr sz="1200" spc="-120" dirty="0">
                <a:latin typeface="Calibri"/>
                <a:cs typeface="Calibri"/>
              </a:rPr>
              <a:t> </a:t>
            </a:r>
            <a:r>
              <a:rPr sz="1200" spc="-5" dirty="0">
                <a:latin typeface="Calibri"/>
                <a:cs typeface="Calibri"/>
              </a:rPr>
              <a:t>teams:</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Propelled </a:t>
            </a:r>
            <a:r>
              <a:rPr sz="1200" dirty="0">
                <a:latin typeface="Calibri"/>
                <a:cs typeface="Calibri"/>
              </a:rPr>
              <a:t>by </a:t>
            </a:r>
            <a:r>
              <a:rPr sz="1200" spc="-5" dirty="0">
                <a:latin typeface="Calibri"/>
                <a:cs typeface="Calibri"/>
              </a:rPr>
              <a:t>shared</a:t>
            </a:r>
            <a:r>
              <a:rPr sz="1200" spc="-65" dirty="0">
                <a:latin typeface="Calibri"/>
                <a:cs typeface="Calibri"/>
              </a:rPr>
              <a:t> </a:t>
            </a:r>
            <a:r>
              <a:rPr sz="1200" spc="-5" dirty="0">
                <a:latin typeface="Calibri"/>
                <a:cs typeface="Calibri"/>
              </a:rPr>
              <a:t>purpose</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Shared</a:t>
            </a:r>
            <a:r>
              <a:rPr sz="1200" spc="-65" dirty="0">
                <a:latin typeface="Calibri"/>
                <a:cs typeface="Calibri"/>
              </a:rPr>
              <a:t> </a:t>
            </a:r>
            <a:r>
              <a:rPr sz="1200" spc="-5" dirty="0">
                <a:latin typeface="Calibri"/>
                <a:cs typeface="Calibri"/>
              </a:rPr>
              <a:t>leadership</a:t>
            </a:r>
            <a:r>
              <a:rPr lang="en-US" sz="1200" spc="-5" dirty="0">
                <a:latin typeface="Calibri"/>
                <a:cs typeface="Calibri"/>
              </a:rPr>
              <a:t> - 4</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Free from </a:t>
            </a:r>
            <a:r>
              <a:rPr sz="1000" spc="-5" dirty="0">
                <a:latin typeface="Calibri"/>
                <a:cs typeface="Calibri"/>
              </a:rPr>
              <a:t>Command and </a:t>
            </a:r>
            <a:r>
              <a:rPr sz="1000" spc="-10" dirty="0">
                <a:latin typeface="Calibri"/>
                <a:cs typeface="Calibri"/>
              </a:rPr>
              <a:t>Control</a:t>
            </a:r>
            <a:r>
              <a:rPr sz="1000" spc="40" dirty="0">
                <a:latin typeface="Calibri"/>
                <a:cs typeface="Calibri"/>
              </a:rPr>
              <a:t> </a:t>
            </a:r>
            <a:r>
              <a:rPr sz="1000" spc="-5" dirty="0">
                <a:latin typeface="Calibri"/>
                <a:cs typeface="Calibri"/>
              </a:rPr>
              <a:t>culture</a:t>
            </a:r>
            <a:endParaRPr sz="1000" dirty="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High</a:t>
            </a:r>
            <a:r>
              <a:rPr sz="1200" spc="-70" dirty="0">
                <a:latin typeface="Calibri"/>
                <a:cs typeface="Calibri"/>
              </a:rPr>
              <a:t> </a:t>
            </a:r>
            <a:r>
              <a:rPr sz="1200" spc="-20" dirty="0">
                <a:latin typeface="Calibri"/>
                <a:cs typeface="Calibri"/>
              </a:rPr>
              <a:t>Trust</a:t>
            </a:r>
            <a:r>
              <a:rPr lang="en-US" sz="1200" spc="-20" dirty="0">
                <a:latin typeface="Calibri"/>
                <a:cs typeface="Calibri"/>
              </a:rPr>
              <a:t> - 1</a:t>
            </a:r>
            <a:endParaRPr sz="1200" dirty="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High degree of</a:t>
            </a:r>
            <a:r>
              <a:rPr sz="1200" spc="-10" dirty="0">
                <a:latin typeface="Calibri"/>
                <a:cs typeface="Calibri"/>
              </a:rPr>
              <a:t> collaboration</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Continuously seeking to</a:t>
            </a:r>
            <a:r>
              <a:rPr sz="1200" spc="-105" dirty="0">
                <a:latin typeface="Calibri"/>
                <a:cs typeface="Calibri"/>
              </a:rPr>
              <a:t> </a:t>
            </a:r>
            <a:r>
              <a:rPr sz="1200" spc="-5" dirty="0">
                <a:latin typeface="Calibri"/>
                <a:cs typeface="Calibri"/>
              </a:rPr>
              <a:t>improve</a:t>
            </a:r>
            <a:r>
              <a:rPr lang="en-US" sz="1200" spc="-5" dirty="0">
                <a:latin typeface="Calibri"/>
                <a:cs typeface="Calibri"/>
              </a:rPr>
              <a:t> - 2</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Self-managing</a:t>
            </a:r>
            <a:r>
              <a:rPr lang="en-US" sz="1200" dirty="0">
                <a:latin typeface="Calibri"/>
                <a:cs typeface="Calibri"/>
              </a:rPr>
              <a:t> - 3</a:t>
            </a:r>
            <a:endParaRPr sz="1200" dirty="0">
              <a:latin typeface="Calibri"/>
              <a:cs typeface="Calibri"/>
            </a:endParaRPr>
          </a:p>
        </p:txBody>
      </p:sp>
      <p:pic>
        <p:nvPicPr>
          <p:cNvPr id="5" name="Picture 4">
            <a:extLst>
              <a:ext uri="{FF2B5EF4-FFF2-40B4-BE49-F238E27FC236}">
                <a16:creationId xmlns:a16="http://schemas.microsoft.com/office/drawing/2014/main" id="{482ECB37-BE24-4BBB-A2AC-3996BE09750E}"/>
              </a:ext>
            </a:extLst>
          </p:cNvPr>
          <p:cNvPicPr>
            <a:picLocks noChangeAspect="1"/>
          </p:cNvPicPr>
          <p:nvPr/>
        </p:nvPicPr>
        <p:blipFill>
          <a:blip r:embed="rId3"/>
          <a:stretch>
            <a:fillRect/>
          </a:stretch>
        </p:blipFill>
        <p:spPr>
          <a:xfrm>
            <a:off x="697167" y="4238625"/>
            <a:ext cx="5505450" cy="3619500"/>
          </a:xfrm>
          <a:prstGeom prst="rect">
            <a:avLst/>
          </a:prstGeom>
        </p:spPr>
      </p:pic>
    </p:spTree>
    <p:extLst>
      <p:ext uri="{BB962C8B-B14F-4D97-AF65-F5344CB8AC3E}">
        <p14:creationId xmlns:p14="http://schemas.microsoft.com/office/powerpoint/2010/main" val="21690742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222754" y="2220851"/>
            <a:ext cx="2419350" cy="238527"/>
          </a:xfrm>
          <a:prstGeom prst="rect">
            <a:avLst/>
          </a:prstGeom>
        </p:spPr>
        <p:txBody>
          <a:bodyPr vert="horz" wrap="square" lIns="0" tIns="0" rIns="0" bIns="0" rtlCol="0">
            <a:spAutoFit/>
          </a:bodyPr>
          <a:lstStyle/>
          <a:p>
            <a:pPr marL="12700">
              <a:lnSpc>
                <a:spcPct val="100000"/>
              </a:lnSpc>
            </a:pPr>
            <a:r>
              <a:rPr sz="1550" b="1" spc="-10" dirty="0">
                <a:latin typeface="Calibri"/>
                <a:cs typeface="Calibri"/>
              </a:rPr>
              <a:t>Collaboration </a:t>
            </a:r>
            <a:r>
              <a:rPr sz="1550" b="1" spc="-15" dirty="0">
                <a:latin typeface="Calibri"/>
                <a:cs typeface="Calibri"/>
              </a:rPr>
              <a:t>for </a:t>
            </a:r>
            <a:r>
              <a:rPr sz="1550" b="1" spc="-5" dirty="0">
                <a:latin typeface="Calibri"/>
                <a:cs typeface="Calibri"/>
              </a:rPr>
              <a:t>Agile</a:t>
            </a:r>
            <a:r>
              <a:rPr sz="1550" b="1" dirty="0">
                <a:latin typeface="Calibri"/>
                <a:cs typeface="Calibri"/>
              </a:rPr>
              <a:t> </a:t>
            </a:r>
            <a:r>
              <a:rPr sz="1550" b="1" spc="-30" dirty="0">
                <a:latin typeface="Calibri"/>
                <a:cs typeface="Calibri"/>
              </a:rPr>
              <a:t>Teams</a:t>
            </a:r>
            <a:endParaRPr sz="155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4" y="4974973"/>
            <a:ext cx="3790950" cy="2638671"/>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Characteristics </a:t>
            </a:r>
            <a:r>
              <a:rPr sz="1500" b="1" dirty="0">
                <a:latin typeface="Calibri"/>
                <a:cs typeface="Calibri"/>
              </a:rPr>
              <a:t>of </a:t>
            </a:r>
            <a:r>
              <a:rPr sz="1500" b="1" spc="-10" dirty="0">
                <a:latin typeface="Calibri"/>
                <a:cs typeface="Calibri"/>
              </a:rPr>
              <a:t>Collaborative</a:t>
            </a:r>
            <a:r>
              <a:rPr sz="1500" b="1" spc="-25" dirty="0">
                <a:latin typeface="Calibri"/>
                <a:cs typeface="Calibri"/>
              </a:rPr>
              <a:t> </a:t>
            </a:r>
            <a:r>
              <a:rPr sz="1500" b="1" spc="-30" dirty="0">
                <a:latin typeface="Calibri"/>
                <a:cs typeface="Calibri"/>
              </a:rPr>
              <a:t>Teams</a:t>
            </a:r>
            <a:endParaRPr sz="1500">
              <a:latin typeface="Calibri"/>
              <a:cs typeface="Calibri"/>
            </a:endParaRPr>
          </a:p>
          <a:p>
            <a:pPr>
              <a:lnSpc>
                <a:spcPct val="100000"/>
              </a:lnSpc>
              <a:spcBef>
                <a:spcPts val="45"/>
              </a:spcBef>
            </a:pPr>
            <a:endParaRPr sz="1350">
              <a:latin typeface="Times New Roman"/>
              <a:cs typeface="Times New Roman"/>
            </a:endParaRPr>
          </a:p>
          <a:p>
            <a:pPr marL="299085" marR="71120" indent="-172720">
              <a:lnSpc>
                <a:spcPct val="120000"/>
              </a:lnSpc>
              <a:buClr>
                <a:srgbClr val="FF6600"/>
              </a:buClr>
              <a:buFont typeface="Wingdings"/>
              <a:buChar char=""/>
              <a:tabLst>
                <a:tab pos="299720" algn="l"/>
              </a:tabLst>
            </a:pPr>
            <a:r>
              <a:rPr sz="1200" dirty="0">
                <a:latin typeface="Calibri"/>
                <a:cs typeface="Calibri"/>
              </a:rPr>
              <a:t>The </a:t>
            </a:r>
            <a:r>
              <a:rPr sz="1200" spc="-5" dirty="0">
                <a:latin typeface="Calibri"/>
                <a:cs typeface="Calibri"/>
              </a:rPr>
              <a:t>characteristics </a:t>
            </a:r>
            <a:r>
              <a:rPr sz="1200" dirty="0">
                <a:latin typeface="Calibri"/>
                <a:cs typeface="Calibri"/>
              </a:rPr>
              <a:t>of high </a:t>
            </a:r>
            <a:r>
              <a:rPr sz="1200" spc="-5" dirty="0">
                <a:latin typeface="Calibri"/>
                <a:cs typeface="Calibri"/>
              </a:rPr>
              <a:t>collaboration </a:t>
            </a:r>
            <a:r>
              <a:rPr sz="1200" dirty="0">
                <a:latin typeface="Calibri"/>
                <a:cs typeface="Calibri"/>
              </a:rPr>
              <a:t>and, thus,</a:t>
            </a:r>
            <a:r>
              <a:rPr sz="1200" spc="-150" dirty="0">
                <a:latin typeface="Calibri"/>
                <a:cs typeface="Calibri"/>
              </a:rPr>
              <a:t> </a:t>
            </a:r>
            <a:r>
              <a:rPr sz="1200" dirty="0">
                <a:latin typeface="Calibri"/>
                <a:cs typeface="Calibri"/>
              </a:rPr>
              <a:t>high  </a:t>
            </a:r>
            <a:r>
              <a:rPr sz="1200" spc="-5" dirty="0">
                <a:latin typeface="Calibri"/>
                <a:cs typeface="Calibri"/>
              </a:rPr>
              <a:t>performance (adapted </a:t>
            </a:r>
            <a:r>
              <a:rPr sz="1200" spc="-10" dirty="0">
                <a:latin typeface="Calibri"/>
                <a:cs typeface="Calibri"/>
              </a:rPr>
              <a:t>from </a:t>
            </a:r>
            <a:r>
              <a:rPr sz="1200" spc="-20" dirty="0">
                <a:latin typeface="Calibri"/>
                <a:cs typeface="Calibri"/>
              </a:rPr>
              <a:t>Tabaka</a:t>
            </a:r>
            <a:r>
              <a:rPr sz="1200" spc="-15" dirty="0">
                <a:latin typeface="Calibri"/>
                <a:cs typeface="Calibri"/>
              </a:rPr>
              <a:t> </a:t>
            </a:r>
            <a:r>
              <a:rPr sz="1200" spc="-5" dirty="0">
                <a:latin typeface="Calibri"/>
                <a:cs typeface="Calibri"/>
              </a:rPr>
              <a:t>2006):</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They are </a:t>
            </a:r>
            <a:r>
              <a:rPr sz="1000" b="1" spc="-10" dirty="0">
                <a:latin typeface="Calibri"/>
                <a:cs typeface="Calibri"/>
              </a:rPr>
              <a:t>self-organizing </a:t>
            </a:r>
            <a:r>
              <a:rPr sz="1000" spc="-10" dirty="0">
                <a:latin typeface="Calibri"/>
                <a:cs typeface="Calibri"/>
              </a:rPr>
              <a:t>rather </a:t>
            </a:r>
            <a:r>
              <a:rPr sz="1000" spc="-5" dirty="0">
                <a:latin typeface="Calibri"/>
                <a:cs typeface="Calibri"/>
              </a:rPr>
              <a:t>than role- or</a:t>
            </a:r>
            <a:r>
              <a:rPr sz="1000" spc="160" dirty="0">
                <a:latin typeface="Calibri"/>
                <a:cs typeface="Calibri"/>
              </a:rPr>
              <a:t> </a:t>
            </a:r>
            <a:r>
              <a:rPr sz="1000" spc="-5" dirty="0">
                <a:latin typeface="Calibri"/>
                <a:cs typeface="Calibri"/>
              </a:rPr>
              <a:t>title-based.</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They are </a:t>
            </a:r>
            <a:r>
              <a:rPr sz="1000" b="1" spc="-5" dirty="0">
                <a:latin typeface="Calibri"/>
                <a:cs typeface="Calibri"/>
              </a:rPr>
              <a:t>empowered </a:t>
            </a:r>
            <a:r>
              <a:rPr sz="1000" spc="-10" dirty="0">
                <a:latin typeface="Calibri"/>
                <a:cs typeface="Calibri"/>
              </a:rPr>
              <a:t>to </a:t>
            </a:r>
            <a:r>
              <a:rPr sz="1000" spc="-15" dirty="0">
                <a:latin typeface="Calibri"/>
                <a:cs typeface="Calibri"/>
              </a:rPr>
              <a:t>make</a:t>
            </a:r>
            <a:r>
              <a:rPr sz="1000" spc="25" dirty="0">
                <a:latin typeface="Calibri"/>
                <a:cs typeface="Calibri"/>
              </a:rPr>
              <a:t> </a:t>
            </a:r>
            <a:r>
              <a:rPr sz="1000" spc="-5" dirty="0">
                <a:latin typeface="Calibri"/>
                <a:cs typeface="Calibri"/>
              </a:rPr>
              <a:t>decisions.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They </a:t>
            </a:r>
            <a:r>
              <a:rPr sz="1000" spc="-5" dirty="0">
                <a:latin typeface="Calibri"/>
                <a:cs typeface="Calibri"/>
              </a:rPr>
              <a:t>truly </a:t>
            </a:r>
            <a:r>
              <a:rPr sz="1000" spc="-10" dirty="0">
                <a:latin typeface="Calibri"/>
                <a:cs typeface="Calibri"/>
              </a:rPr>
              <a:t>believe </a:t>
            </a:r>
            <a:r>
              <a:rPr sz="1000" spc="-5" dirty="0">
                <a:latin typeface="Calibri"/>
                <a:cs typeface="Calibri"/>
              </a:rPr>
              <a:t>that </a:t>
            </a:r>
            <a:r>
              <a:rPr sz="1000" b="1" spc="-5" dirty="0">
                <a:latin typeface="Calibri"/>
                <a:cs typeface="Calibri"/>
              </a:rPr>
              <a:t>as a </a:t>
            </a:r>
            <a:r>
              <a:rPr sz="1000" b="1" spc="-10" dirty="0">
                <a:latin typeface="Calibri"/>
                <a:cs typeface="Calibri"/>
              </a:rPr>
              <a:t>team </a:t>
            </a:r>
            <a:r>
              <a:rPr sz="1000" b="1" spc="-5" dirty="0">
                <a:latin typeface="Calibri"/>
                <a:cs typeface="Calibri"/>
              </a:rPr>
              <a:t>they can </a:t>
            </a:r>
            <a:r>
              <a:rPr sz="1000" b="1" spc="-10" dirty="0">
                <a:latin typeface="Calibri"/>
                <a:cs typeface="Calibri"/>
              </a:rPr>
              <a:t>solve any</a:t>
            </a:r>
            <a:r>
              <a:rPr sz="1000" b="1" spc="170" dirty="0">
                <a:latin typeface="Calibri"/>
                <a:cs typeface="Calibri"/>
              </a:rPr>
              <a:t> </a:t>
            </a:r>
            <a:r>
              <a:rPr sz="1000" b="1" spc="-5" dirty="0">
                <a:latin typeface="Calibri"/>
                <a:cs typeface="Calibri"/>
              </a:rPr>
              <a:t>problem</a:t>
            </a:r>
            <a:r>
              <a:rPr sz="1000" spc="-5" dirty="0">
                <a:latin typeface="Calibri"/>
                <a:cs typeface="Calibri"/>
              </a:rPr>
              <a:t>.</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They are committed to </a:t>
            </a:r>
            <a:r>
              <a:rPr sz="1000" b="1" spc="-5" dirty="0">
                <a:latin typeface="Calibri"/>
                <a:cs typeface="Calibri"/>
              </a:rPr>
              <a:t>team success </a:t>
            </a:r>
            <a:r>
              <a:rPr sz="1000" spc="-10" dirty="0">
                <a:latin typeface="Calibri"/>
                <a:cs typeface="Calibri"/>
              </a:rPr>
              <a:t>vs. </a:t>
            </a:r>
            <a:r>
              <a:rPr sz="1000" spc="-5" dirty="0">
                <a:latin typeface="Calibri"/>
                <a:cs typeface="Calibri"/>
              </a:rPr>
              <a:t>success </a:t>
            </a:r>
            <a:r>
              <a:rPr sz="1000" spc="-10" dirty="0">
                <a:latin typeface="Calibri"/>
                <a:cs typeface="Calibri"/>
              </a:rPr>
              <a:t>at any</a:t>
            </a:r>
            <a:r>
              <a:rPr sz="1000" spc="175" dirty="0">
                <a:latin typeface="Calibri"/>
                <a:cs typeface="Calibri"/>
              </a:rPr>
              <a:t> </a:t>
            </a:r>
            <a:r>
              <a:rPr sz="1000" spc="-10" dirty="0">
                <a:latin typeface="Calibri"/>
                <a:cs typeface="Calibri"/>
              </a:rPr>
              <a:t>cost.</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The team </a:t>
            </a:r>
            <a:r>
              <a:rPr sz="1000" b="1" spc="-5" dirty="0">
                <a:latin typeface="Calibri"/>
                <a:cs typeface="Calibri"/>
              </a:rPr>
              <a:t>owns its decisions and</a:t>
            </a:r>
            <a:r>
              <a:rPr sz="1000" b="1" spc="65" dirty="0">
                <a:latin typeface="Calibri"/>
                <a:cs typeface="Calibri"/>
              </a:rPr>
              <a:t> </a:t>
            </a:r>
            <a:r>
              <a:rPr sz="1000" b="1" spc="-5" dirty="0">
                <a:latin typeface="Calibri"/>
                <a:cs typeface="Calibri"/>
              </a:rPr>
              <a:t>commitments</a:t>
            </a:r>
            <a:r>
              <a:rPr sz="1000" spc="-5" dirty="0">
                <a:latin typeface="Calibri"/>
                <a:cs typeface="Calibri"/>
              </a:rPr>
              <a:t>.</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They are </a:t>
            </a:r>
            <a:r>
              <a:rPr sz="1000" b="1" spc="-5" dirty="0">
                <a:latin typeface="Calibri"/>
                <a:cs typeface="Calibri"/>
              </a:rPr>
              <a:t>consensus-driven</a:t>
            </a:r>
            <a:r>
              <a:rPr sz="1000" spc="-5" dirty="0">
                <a:latin typeface="Calibri"/>
                <a:cs typeface="Calibri"/>
              </a:rPr>
              <a:t>, with full </a:t>
            </a:r>
            <a:r>
              <a:rPr sz="1000" spc="-10" dirty="0">
                <a:latin typeface="Calibri"/>
                <a:cs typeface="Calibri"/>
              </a:rPr>
              <a:t>divergence </a:t>
            </a:r>
            <a:r>
              <a:rPr sz="1000" spc="-5" dirty="0">
                <a:latin typeface="Calibri"/>
                <a:cs typeface="Calibri"/>
              </a:rPr>
              <a:t>and</a:t>
            </a:r>
            <a:r>
              <a:rPr sz="1000" spc="125" dirty="0">
                <a:latin typeface="Calibri"/>
                <a:cs typeface="Calibri"/>
              </a:rPr>
              <a:t> </a:t>
            </a:r>
            <a:r>
              <a:rPr sz="1000" spc="-5" dirty="0">
                <a:latin typeface="Calibri"/>
                <a:cs typeface="Calibri"/>
              </a:rPr>
              <a:t>then</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convergence.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And </a:t>
            </a:r>
            <a:r>
              <a:rPr sz="1000" spc="-10" dirty="0">
                <a:latin typeface="Calibri"/>
                <a:cs typeface="Calibri"/>
              </a:rPr>
              <a:t>they live </a:t>
            </a:r>
            <a:r>
              <a:rPr sz="1000" spc="-5" dirty="0">
                <a:latin typeface="Calibri"/>
                <a:cs typeface="Calibri"/>
              </a:rPr>
              <a:t>in a </a:t>
            </a:r>
            <a:r>
              <a:rPr sz="1000" spc="-10" dirty="0">
                <a:latin typeface="Calibri"/>
                <a:cs typeface="Calibri"/>
              </a:rPr>
              <a:t>world </a:t>
            </a:r>
            <a:r>
              <a:rPr sz="1000" spc="-5" dirty="0">
                <a:latin typeface="Calibri"/>
                <a:cs typeface="Calibri"/>
              </a:rPr>
              <a:t>of </a:t>
            </a:r>
            <a:r>
              <a:rPr sz="1000" spc="-10" dirty="0">
                <a:latin typeface="Calibri"/>
                <a:cs typeface="Calibri"/>
              </a:rPr>
              <a:t>constant </a:t>
            </a:r>
            <a:r>
              <a:rPr sz="1000" b="1" spc="-5" dirty="0">
                <a:latin typeface="Calibri"/>
                <a:cs typeface="Calibri"/>
              </a:rPr>
              <a:t>constructive</a:t>
            </a:r>
            <a:r>
              <a:rPr sz="1000" b="1" spc="130" dirty="0">
                <a:latin typeface="Calibri"/>
                <a:cs typeface="Calibri"/>
              </a:rPr>
              <a:t> </a:t>
            </a:r>
            <a:r>
              <a:rPr sz="1000" b="1" spc="-5" dirty="0">
                <a:latin typeface="Calibri"/>
                <a:cs typeface="Calibri"/>
              </a:rPr>
              <a:t>disagreement</a:t>
            </a:r>
            <a:r>
              <a:rPr sz="1000" spc="-5" dirty="0">
                <a:latin typeface="Calibri"/>
                <a:cs typeface="Calibri"/>
              </a:rPr>
              <a:t>.</a:t>
            </a:r>
            <a:endParaRPr sz="1000">
              <a:latin typeface="Calibri"/>
              <a:cs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txBox="1"/>
          <p:nvPr/>
        </p:nvSpPr>
        <p:spPr>
          <a:xfrm>
            <a:off x="1214426" y="911607"/>
            <a:ext cx="3313429" cy="230832"/>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Collaboration </a:t>
            </a:r>
            <a:r>
              <a:rPr sz="1500" b="1" dirty="0">
                <a:latin typeface="Calibri"/>
                <a:cs typeface="Calibri"/>
              </a:rPr>
              <a:t>demands </a:t>
            </a:r>
            <a:r>
              <a:rPr sz="1500" b="1" spc="-5" dirty="0">
                <a:latin typeface="Calibri"/>
                <a:cs typeface="Calibri"/>
              </a:rPr>
              <a:t>Behavior</a:t>
            </a:r>
            <a:r>
              <a:rPr sz="1500" b="1" spc="-30" dirty="0">
                <a:latin typeface="Calibri"/>
                <a:cs typeface="Calibri"/>
              </a:rPr>
              <a:t> </a:t>
            </a:r>
            <a:r>
              <a:rPr sz="1500" b="1" spc="-10" dirty="0">
                <a:latin typeface="Calibri"/>
                <a:cs typeface="Calibri"/>
              </a:rPr>
              <a:t>Changes</a:t>
            </a:r>
            <a:endParaRPr sz="1500">
              <a:latin typeface="Calibri"/>
              <a:cs typeface="Calibri"/>
            </a:endParaRPr>
          </a:p>
        </p:txBody>
      </p:sp>
      <p:graphicFrame>
        <p:nvGraphicFramePr>
          <p:cNvPr id="57" name="object 57"/>
          <p:cNvGraphicFramePr>
            <a:graphicFrameLocks noGrp="1"/>
          </p:cNvGraphicFramePr>
          <p:nvPr>
            <p:extLst>
              <p:ext uri="{D42A27DB-BD31-4B8C-83A1-F6EECF244321}">
                <p14:modId xmlns:p14="http://schemas.microsoft.com/office/powerpoint/2010/main" val="202749255"/>
              </p:ext>
            </p:extLst>
          </p:nvPr>
        </p:nvGraphicFramePr>
        <p:xfrm>
          <a:off x="1044859" y="1170227"/>
          <a:ext cx="4571968" cy="2763328"/>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2476500">
                  <a:extLst>
                    <a:ext uri="{9D8B030D-6E8A-4147-A177-3AD203B41FA5}">
                      <a16:colId xmlns:a16="http://schemas.microsoft.com/office/drawing/2014/main" val="20002"/>
                    </a:ext>
                  </a:extLst>
                </a:gridCol>
                <a:gridCol w="114268">
                  <a:extLst>
                    <a:ext uri="{9D8B030D-6E8A-4147-A177-3AD203B41FA5}">
                      <a16:colId xmlns:a16="http://schemas.microsoft.com/office/drawing/2014/main" val="20003"/>
                    </a:ext>
                  </a:extLst>
                </a:gridCol>
              </a:tblGrid>
              <a:tr h="228599">
                <a:tc gridSpan="4">
                  <a:txBody>
                    <a:bodyPr/>
                    <a:lstStyle/>
                    <a:p>
                      <a:endParaRPr sz="1500">
                        <a:latin typeface="Calibri"/>
                        <a:cs typeface="Calibri"/>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13360">
                <a:tc rowSpan="6">
                  <a:txBody>
                    <a:bodyPr/>
                    <a:lstStyle/>
                    <a:p>
                      <a:endParaRPr sz="1500">
                        <a:latin typeface="Calibri"/>
                        <a:cs typeface="Calibri"/>
                      </a:endParaRPr>
                    </a:p>
                  </a:txBody>
                  <a:tcPr marL="0" marR="0" marT="0" marB="0">
                    <a:lnR w="6350">
                      <a:solidFill>
                        <a:srgbClr val="FFFFFF"/>
                      </a:solidFill>
                      <a:prstDash val="solid"/>
                    </a:lnR>
                  </a:tcPr>
                </a:tc>
                <a:tc>
                  <a:txBody>
                    <a:bodyPr/>
                    <a:lstStyle/>
                    <a:p>
                      <a:pPr marL="42545">
                        <a:lnSpc>
                          <a:spcPct val="100000"/>
                        </a:lnSpc>
                        <a:spcBef>
                          <a:spcPts val="90"/>
                        </a:spcBef>
                      </a:pPr>
                      <a:r>
                        <a:rPr sz="1100" b="1" spc="-5" dirty="0">
                          <a:solidFill>
                            <a:srgbClr val="FFFFFF"/>
                          </a:solidFill>
                          <a:latin typeface="Calibri"/>
                          <a:cs typeface="Calibri"/>
                        </a:rPr>
                        <a:t>From</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tc>
                  <a:txBody>
                    <a:bodyPr/>
                    <a:lstStyle/>
                    <a:p>
                      <a:pPr marL="43180">
                        <a:lnSpc>
                          <a:spcPct val="100000"/>
                        </a:lnSpc>
                        <a:spcBef>
                          <a:spcPts val="90"/>
                        </a:spcBef>
                      </a:pPr>
                      <a:r>
                        <a:rPr sz="1100" b="1" spc="-95" dirty="0">
                          <a:solidFill>
                            <a:srgbClr val="FFFFFF"/>
                          </a:solidFill>
                          <a:latin typeface="Calibri"/>
                          <a:cs typeface="Calibri"/>
                        </a:rPr>
                        <a:t>To</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tc rowSpan="6">
                  <a:txBody>
                    <a:bodyPr/>
                    <a:lstStyle/>
                    <a:p>
                      <a:endParaRPr sz="1100">
                        <a:latin typeface="Calibri"/>
                        <a:cs typeface="Calibri"/>
                      </a:endParaRPr>
                    </a:p>
                  </a:txBody>
                  <a:tcPr marL="0" marR="0" marT="0" marB="0">
                    <a:lnL w="6350">
                      <a:solidFill>
                        <a:srgbClr val="FFFFFF"/>
                      </a:solidFill>
                      <a:prstDash val="solid"/>
                    </a:lnL>
                  </a:tcPr>
                </a:tc>
                <a:extLst>
                  <a:ext uri="{0D108BD9-81ED-4DB2-BD59-A6C34878D82A}">
                    <a16:rowId xmlns:a16="http://schemas.microsoft.com/office/drawing/2014/main" val="10001"/>
                  </a:ext>
                </a:extLst>
              </a:tr>
              <a:tr h="424561">
                <a:tc vMerge="1">
                  <a:txBody>
                    <a:bodyPr/>
                    <a:lstStyle/>
                    <a:p>
                      <a:endParaRPr/>
                    </a:p>
                  </a:txBody>
                  <a:tcPr marL="0" marR="0" marT="0" marB="0">
                    <a:lnR w="6350">
                      <a:solidFill>
                        <a:srgbClr val="FFFFFF"/>
                      </a:solidFill>
                      <a:prstDash val="solid"/>
                    </a:lnR>
                  </a:tcPr>
                </a:tc>
                <a:tc>
                  <a:txBody>
                    <a:bodyPr/>
                    <a:lstStyle/>
                    <a:p>
                      <a:pPr marL="42545">
                        <a:lnSpc>
                          <a:spcPct val="100000"/>
                        </a:lnSpc>
                        <a:spcBef>
                          <a:spcPts val="35"/>
                        </a:spcBef>
                      </a:pPr>
                      <a:r>
                        <a:rPr sz="1100" spc="-5" dirty="0">
                          <a:latin typeface="Calibri"/>
                          <a:cs typeface="Calibri"/>
                        </a:rPr>
                        <a:t>Individual</a:t>
                      </a:r>
                      <a:r>
                        <a:rPr sz="1100" spc="-50" dirty="0">
                          <a:latin typeface="Calibri"/>
                          <a:cs typeface="Calibri"/>
                        </a:rPr>
                        <a:t> </a:t>
                      </a:r>
                      <a:r>
                        <a:rPr sz="1100" spc="-5" dirty="0">
                          <a:latin typeface="Calibri"/>
                          <a:cs typeface="Calibri"/>
                        </a:rPr>
                        <a:t>Accountability</a:t>
                      </a:r>
                      <a:endParaRPr sz="11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tc>
                  <a:txBody>
                    <a:bodyPr/>
                    <a:lstStyle/>
                    <a:p>
                      <a:pPr marL="43180" marR="522605">
                        <a:lnSpc>
                          <a:spcPct val="100000"/>
                        </a:lnSpc>
                        <a:spcBef>
                          <a:spcPts val="35"/>
                        </a:spcBef>
                      </a:pPr>
                      <a:r>
                        <a:rPr sz="1100" spc="-5" dirty="0">
                          <a:latin typeface="Calibri"/>
                          <a:cs typeface="Calibri"/>
                        </a:rPr>
                        <a:t>Joint Accountability </a:t>
                      </a:r>
                      <a:r>
                        <a:rPr sz="1100" dirty="0">
                          <a:latin typeface="Calibri"/>
                          <a:cs typeface="Calibri"/>
                        </a:rPr>
                        <a:t>in addition</a:t>
                      </a:r>
                      <a:r>
                        <a:rPr sz="1100" spc="-105" dirty="0">
                          <a:latin typeface="Calibri"/>
                          <a:cs typeface="Calibri"/>
                        </a:rPr>
                        <a:t> </a:t>
                      </a:r>
                      <a:r>
                        <a:rPr sz="1100" spc="-5" dirty="0">
                          <a:latin typeface="Calibri"/>
                          <a:cs typeface="Calibri"/>
                        </a:rPr>
                        <a:t>to  Individual</a:t>
                      </a:r>
                      <a:r>
                        <a:rPr sz="1100" spc="-50" dirty="0">
                          <a:latin typeface="Calibri"/>
                          <a:cs typeface="Calibri"/>
                        </a:rPr>
                        <a:t> </a:t>
                      </a:r>
                      <a:r>
                        <a:rPr sz="1100" spc="-5" dirty="0">
                          <a:latin typeface="Calibri"/>
                          <a:cs typeface="Calibri"/>
                        </a:rPr>
                        <a:t>accountability</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tc vMerge="1">
                  <a:txBody>
                    <a:bodyPr/>
                    <a:lstStyle/>
                    <a:p>
                      <a:endParaRPr/>
                    </a:p>
                  </a:txBody>
                  <a:tcPr marL="0" marR="0" marT="0" marB="0">
                    <a:lnL w="6350">
                      <a:solidFill>
                        <a:srgbClr val="FFFFFF"/>
                      </a:solidFill>
                      <a:prstDash val="solid"/>
                    </a:lnL>
                  </a:tcPr>
                </a:tc>
                <a:extLst>
                  <a:ext uri="{0D108BD9-81ED-4DB2-BD59-A6C34878D82A}">
                    <a16:rowId xmlns:a16="http://schemas.microsoft.com/office/drawing/2014/main" val="10002"/>
                  </a:ext>
                </a:extLst>
              </a:tr>
              <a:tr h="381000">
                <a:tc vMerge="1">
                  <a:txBody>
                    <a:bodyPr/>
                    <a:lstStyle/>
                    <a:p>
                      <a:endParaRPr/>
                    </a:p>
                  </a:txBody>
                  <a:tcPr marL="0" marR="0" marT="0" marB="0">
                    <a:lnR w="6350">
                      <a:solidFill>
                        <a:srgbClr val="FFFFFF"/>
                      </a:solidFill>
                      <a:prstDash val="solid"/>
                    </a:lnR>
                  </a:tcPr>
                </a:tc>
                <a:tc>
                  <a:txBody>
                    <a:bodyPr/>
                    <a:lstStyle/>
                    <a:p>
                      <a:pPr marL="42545">
                        <a:lnSpc>
                          <a:spcPct val="100000"/>
                        </a:lnSpc>
                        <a:spcBef>
                          <a:spcPts val="90"/>
                        </a:spcBef>
                      </a:pPr>
                      <a:r>
                        <a:rPr sz="1100" spc="-5" dirty="0">
                          <a:latin typeface="Calibri"/>
                          <a:cs typeface="Calibri"/>
                        </a:rPr>
                        <a:t>Rely </a:t>
                      </a:r>
                      <a:r>
                        <a:rPr sz="1100" dirty="0">
                          <a:latin typeface="Calibri"/>
                          <a:cs typeface="Calibri"/>
                        </a:rPr>
                        <a:t>on </a:t>
                      </a:r>
                      <a:r>
                        <a:rPr sz="1100" spc="-5" dirty="0">
                          <a:latin typeface="Calibri"/>
                          <a:cs typeface="Calibri"/>
                        </a:rPr>
                        <a:t>managerial</a:t>
                      </a:r>
                      <a:r>
                        <a:rPr sz="1100" spc="-75" dirty="0">
                          <a:latin typeface="Calibri"/>
                          <a:cs typeface="Calibri"/>
                        </a:rPr>
                        <a:t> </a:t>
                      </a:r>
                      <a:r>
                        <a:rPr sz="1100" spc="-5" dirty="0">
                          <a:latin typeface="Calibri"/>
                          <a:cs typeface="Calibri"/>
                        </a:rPr>
                        <a:t>control</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a:txBody>
                    <a:bodyPr/>
                    <a:lstStyle/>
                    <a:p>
                      <a:pPr marL="43180" marR="186055">
                        <a:lnSpc>
                          <a:spcPct val="100000"/>
                        </a:lnSpc>
                        <a:spcBef>
                          <a:spcPts val="90"/>
                        </a:spcBef>
                      </a:pPr>
                      <a:r>
                        <a:rPr sz="1100" spc="-10" dirty="0">
                          <a:latin typeface="Calibri"/>
                          <a:cs typeface="Calibri"/>
                        </a:rPr>
                        <a:t>Encourage </a:t>
                      </a:r>
                      <a:r>
                        <a:rPr sz="1100" dirty="0">
                          <a:latin typeface="Calibri"/>
                          <a:cs typeface="Calibri"/>
                        </a:rPr>
                        <a:t>people </a:t>
                      </a:r>
                      <a:r>
                        <a:rPr sz="1100" spc="-5" dirty="0">
                          <a:latin typeface="Calibri"/>
                          <a:cs typeface="Calibri"/>
                        </a:rPr>
                        <a:t>to manage </a:t>
                      </a:r>
                      <a:r>
                        <a:rPr sz="1100" dirty="0">
                          <a:latin typeface="Calibri"/>
                          <a:cs typeface="Calibri"/>
                        </a:rPr>
                        <a:t>their</a:t>
                      </a:r>
                      <a:r>
                        <a:rPr sz="1100" spc="-55" dirty="0">
                          <a:latin typeface="Calibri"/>
                          <a:cs typeface="Calibri"/>
                        </a:rPr>
                        <a:t> </a:t>
                      </a:r>
                      <a:r>
                        <a:rPr sz="1100" dirty="0">
                          <a:latin typeface="Calibri"/>
                          <a:cs typeface="Calibri"/>
                        </a:rPr>
                        <a:t>own  work</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vMerge="1">
                  <a:txBody>
                    <a:bodyPr/>
                    <a:lstStyle/>
                    <a:p>
                      <a:endParaRPr/>
                    </a:p>
                  </a:txBody>
                  <a:tcPr marL="0" marR="0" marT="0" marB="0">
                    <a:lnL w="6350">
                      <a:solidFill>
                        <a:srgbClr val="FFFFFF"/>
                      </a:solidFill>
                      <a:prstDash val="solid"/>
                    </a:lnL>
                  </a:tcPr>
                </a:tc>
                <a:extLst>
                  <a:ext uri="{0D108BD9-81ED-4DB2-BD59-A6C34878D82A}">
                    <a16:rowId xmlns:a16="http://schemas.microsoft.com/office/drawing/2014/main" val="10003"/>
                  </a:ext>
                </a:extLst>
              </a:tr>
              <a:tr h="381000">
                <a:tc vMerge="1">
                  <a:txBody>
                    <a:bodyPr/>
                    <a:lstStyle/>
                    <a:p>
                      <a:endParaRPr/>
                    </a:p>
                  </a:txBody>
                  <a:tcPr marL="0" marR="0" marT="0" marB="0">
                    <a:lnR w="6350">
                      <a:solidFill>
                        <a:srgbClr val="FFFFFF"/>
                      </a:solidFill>
                      <a:prstDash val="solid"/>
                    </a:lnR>
                  </a:tcPr>
                </a:tc>
                <a:tc>
                  <a:txBody>
                    <a:bodyPr/>
                    <a:lstStyle/>
                    <a:p>
                      <a:pPr marL="42545">
                        <a:lnSpc>
                          <a:spcPct val="100000"/>
                        </a:lnSpc>
                        <a:spcBef>
                          <a:spcPts val="90"/>
                        </a:spcBef>
                      </a:pPr>
                      <a:r>
                        <a:rPr sz="1100" dirty="0">
                          <a:latin typeface="Calibri"/>
                          <a:cs typeface="Calibri"/>
                        </a:rPr>
                        <a:t>Divide work </a:t>
                      </a:r>
                      <a:r>
                        <a:rPr sz="1100" spc="-10" dirty="0">
                          <a:latin typeface="Calibri"/>
                          <a:cs typeface="Calibri"/>
                        </a:rPr>
                        <a:t>into </a:t>
                      </a:r>
                      <a:r>
                        <a:rPr sz="1100" spc="-5" dirty="0">
                          <a:latin typeface="Calibri"/>
                          <a:cs typeface="Calibri"/>
                        </a:rPr>
                        <a:t>tasks</a:t>
                      </a:r>
                      <a:r>
                        <a:rPr sz="1100" spc="-114" dirty="0">
                          <a:latin typeface="Calibri"/>
                          <a:cs typeface="Calibri"/>
                        </a:rPr>
                        <a:t> </a:t>
                      </a:r>
                      <a:r>
                        <a:rPr sz="1100" dirty="0">
                          <a:latin typeface="Calibri"/>
                          <a:cs typeface="Calibri"/>
                        </a:rPr>
                        <a:t>and</a:t>
                      </a:r>
                      <a:endParaRPr sz="1100">
                        <a:latin typeface="Calibri"/>
                        <a:cs typeface="Calibri"/>
                      </a:endParaRPr>
                    </a:p>
                    <a:p>
                      <a:pPr marL="42545">
                        <a:lnSpc>
                          <a:spcPct val="100000"/>
                        </a:lnSpc>
                      </a:pPr>
                      <a:r>
                        <a:rPr sz="1100" spc="-5" dirty="0">
                          <a:latin typeface="Calibri"/>
                          <a:cs typeface="Calibri"/>
                        </a:rPr>
                        <a:t>assign to</a:t>
                      </a:r>
                      <a:r>
                        <a:rPr sz="1100" spc="-65" dirty="0">
                          <a:latin typeface="Calibri"/>
                          <a:cs typeface="Calibri"/>
                        </a:rPr>
                        <a:t> </a:t>
                      </a:r>
                      <a:r>
                        <a:rPr sz="1100" spc="-5" dirty="0">
                          <a:latin typeface="Calibri"/>
                          <a:cs typeface="Calibri"/>
                        </a:rPr>
                        <a:t>people</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a:txBody>
                    <a:bodyPr/>
                    <a:lstStyle/>
                    <a:p>
                      <a:pPr marL="43180">
                        <a:lnSpc>
                          <a:spcPct val="100000"/>
                        </a:lnSpc>
                        <a:spcBef>
                          <a:spcPts val="90"/>
                        </a:spcBef>
                      </a:pPr>
                      <a:r>
                        <a:rPr sz="1100" spc="-5" dirty="0">
                          <a:latin typeface="Calibri"/>
                          <a:cs typeface="Calibri"/>
                        </a:rPr>
                        <a:t>Expect </a:t>
                      </a:r>
                      <a:r>
                        <a:rPr sz="1100" dirty="0">
                          <a:latin typeface="Calibri"/>
                          <a:cs typeface="Calibri"/>
                        </a:rPr>
                        <a:t>everyone </a:t>
                      </a:r>
                      <a:r>
                        <a:rPr sz="1100" spc="-5" dirty="0">
                          <a:latin typeface="Calibri"/>
                          <a:cs typeface="Calibri"/>
                        </a:rPr>
                        <a:t>to </a:t>
                      </a:r>
                      <a:r>
                        <a:rPr sz="1100" dirty="0">
                          <a:latin typeface="Calibri"/>
                          <a:cs typeface="Calibri"/>
                        </a:rPr>
                        <a:t>plan work</a:t>
                      </a:r>
                      <a:r>
                        <a:rPr sz="1100" spc="-135" dirty="0">
                          <a:latin typeface="Calibri"/>
                          <a:cs typeface="Calibri"/>
                        </a:rPr>
                        <a:t> </a:t>
                      </a:r>
                      <a:r>
                        <a:rPr sz="1100" spc="-5" dirty="0">
                          <a:latin typeface="Calibri"/>
                          <a:cs typeface="Calibri"/>
                        </a:rPr>
                        <a:t>together</a:t>
                      </a:r>
                      <a:endParaRPr sz="1100">
                        <a:latin typeface="Calibri"/>
                        <a:cs typeface="Calibri"/>
                      </a:endParaRPr>
                    </a:p>
                    <a:p>
                      <a:pPr marL="43180">
                        <a:lnSpc>
                          <a:spcPct val="100000"/>
                        </a:lnSpc>
                      </a:pPr>
                      <a:r>
                        <a:rPr sz="1100" dirty="0">
                          <a:latin typeface="Calibri"/>
                          <a:cs typeface="Calibri"/>
                        </a:rPr>
                        <a:t>and pull</a:t>
                      </a:r>
                      <a:r>
                        <a:rPr sz="1100" spc="-110" dirty="0">
                          <a:latin typeface="Calibri"/>
                          <a:cs typeface="Calibri"/>
                        </a:rPr>
                        <a:t> </a:t>
                      </a:r>
                      <a:r>
                        <a:rPr sz="1100" spc="-5" dirty="0">
                          <a:latin typeface="Calibri"/>
                          <a:cs typeface="Calibri"/>
                        </a:rPr>
                        <a:t>tasks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vMerge="1">
                  <a:txBody>
                    <a:bodyPr/>
                    <a:lstStyle/>
                    <a:p>
                      <a:endParaRPr/>
                    </a:p>
                  </a:txBody>
                  <a:tcPr marL="0" marR="0" marT="0" marB="0">
                    <a:lnL w="6350">
                      <a:solidFill>
                        <a:srgbClr val="FFFFFF"/>
                      </a:solidFill>
                      <a:prstDash val="solid"/>
                    </a:lnL>
                  </a:tcPr>
                </a:tc>
                <a:extLst>
                  <a:ext uri="{0D108BD9-81ED-4DB2-BD59-A6C34878D82A}">
                    <a16:rowId xmlns:a16="http://schemas.microsoft.com/office/drawing/2014/main" val="10004"/>
                  </a:ext>
                </a:extLst>
              </a:tr>
              <a:tr h="581278">
                <a:tc vMerge="1">
                  <a:txBody>
                    <a:bodyPr/>
                    <a:lstStyle/>
                    <a:p>
                      <a:endParaRPr/>
                    </a:p>
                  </a:txBody>
                  <a:tcPr marL="0" marR="0" marT="0" marB="0">
                    <a:lnR w="6350">
                      <a:solidFill>
                        <a:srgbClr val="FFFFFF"/>
                      </a:solidFill>
                      <a:prstDash val="solid"/>
                    </a:lnR>
                  </a:tcPr>
                </a:tc>
                <a:tc>
                  <a:txBody>
                    <a:bodyPr/>
                    <a:lstStyle/>
                    <a:p>
                      <a:pPr marL="42545" marR="161290">
                        <a:lnSpc>
                          <a:spcPct val="100000"/>
                        </a:lnSpc>
                        <a:spcBef>
                          <a:spcPts val="90"/>
                        </a:spcBef>
                      </a:pPr>
                      <a:r>
                        <a:rPr sz="1100" spc="-5" dirty="0">
                          <a:latin typeface="Calibri"/>
                          <a:cs typeface="Calibri"/>
                        </a:rPr>
                        <a:t>Build Functional Excellence  by </a:t>
                      </a:r>
                      <a:r>
                        <a:rPr sz="1100" dirty="0">
                          <a:latin typeface="Calibri"/>
                          <a:cs typeface="Calibri"/>
                        </a:rPr>
                        <a:t>narrowing </a:t>
                      </a:r>
                      <a:r>
                        <a:rPr sz="1100" spc="-5" dirty="0">
                          <a:latin typeface="Calibri"/>
                          <a:cs typeface="Calibri"/>
                        </a:rPr>
                        <a:t>set </a:t>
                      </a:r>
                      <a:r>
                        <a:rPr sz="1100" dirty="0">
                          <a:latin typeface="Calibri"/>
                          <a:cs typeface="Calibri"/>
                        </a:rPr>
                        <a:t>of </a:t>
                      </a:r>
                      <a:r>
                        <a:rPr sz="1100" spc="-5" dirty="0">
                          <a:latin typeface="Calibri"/>
                          <a:cs typeface="Calibri"/>
                        </a:rPr>
                        <a:t>tasks  </a:t>
                      </a:r>
                      <a:r>
                        <a:rPr sz="1100" dirty="0">
                          <a:latin typeface="Calibri"/>
                          <a:cs typeface="Calibri"/>
                        </a:rPr>
                        <a:t>done </a:t>
                      </a:r>
                      <a:r>
                        <a:rPr sz="1100" spc="-5" dirty="0">
                          <a:latin typeface="Calibri"/>
                          <a:cs typeface="Calibri"/>
                        </a:rPr>
                        <a:t>by</a:t>
                      </a:r>
                      <a:r>
                        <a:rPr sz="1100" spc="-70" dirty="0">
                          <a:latin typeface="Calibri"/>
                          <a:cs typeface="Calibri"/>
                        </a:rPr>
                        <a:t> </a:t>
                      </a:r>
                      <a:r>
                        <a:rPr sz="1100" spc="-5" dirty="0">
                          <a:latin typeface="Calibri"/>
                          <a:cs typeface="Calibri"/>
                        </a:rPr>
                        <a:t>individual</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a:txBody>
                    <a:bodyPr/>
                    <a:lstStyle/>
                    <a:p>
                      <a:pPr marL="43180" marR="104139">
                        <a:lnSpc>
                          <a:spcPct val="100000"/>
                        </a:lnSpc>
                        <a:spcBef>
                          <a:spcPts val="90"/>
                        </a:spcBef>
                      </a:pPr>
                      <a:r>
                        <a:rPr sz="1100" dirty="0">
                          <a:latin typeface="Calibri"/>
                          <a:cs typeface="Calibri"/>
                        </a:rPr>
                        <a:t>In an </a:t>
                      </a:r>
                      <a:r>
                        <a:rPr sz="1100" spc="-10" dirty="0">
                          <a:latin typeface="Calibri"/>
                          <a:cs typeface="Calibri"/>
                        </a:rPr>
                        <a:t>effort </a:t>
                      </a:r>
                      <a:r>
                        <a:rPr sz="1100" spc="-5" dirty="0">
                          <a:latin typeface="Calibri"/>
                          <a:cs typeface="Calibri"/>
                        </a:rPr>
                        <a:t>to finish </a:t>
                      </a:r>
                      <a:r>
                        <a:rPr sz="1100" dirty="0">
                          <a:latin typeface="Calibri"/>
                          <a:cs typeface="Calibri"/>
                        </a:rPr>
                        <a:t>work </a:t>
                      </a:r>
                      <a:r>
                        <a:rPr sz="1100" spc="-20" dirty="0">
                          <a:latin typeface="Calibri"/>
                          <a:cs typeface="Calibri"/>
                        </a:rPr>
                        <a:t>faster,  </a:t>
                      </a:r>
                      <a:r>
                        <a:rPr sz="1100" spc="-10" dirty="0">
                          <a:latin typeface="Calibri"/>
                          <a:cs typeface="Calibri"/>
                        </a:rPr>
                        <a:t>encourage </a:t>
                      </a:r>
                      <a:r>
                        <a:rPr sz="1100" dirty="0">
                          <a:latin typeface="Calibri"/>
                          <a:cs typeface="Calibri"/>
                        </a:rPr>
                        <a:t>people </a:t>
                      </a:r>
                      <a:r>
                        <a:rPr sz="1100" spc="-5" dirty="0">
                          <a:latin typeface="Calibri"/>
                          <a:cs typeface="Calibri"/>
                        </a:rPr>
                        <a:t>to </a:t>
                      </a:r>
                      <a:r>
                        <a:rPr sz="1100" dirty="0">
                          <a:latin typeface="Calibri"/>
                          <a:cs typeface="Calibri"/>
                        </a:rPr>
                        <a:t>learn and</a:t>
                      </a:r>
                      <a:r>
                        <a:rPr sz="1100" spc="-70" dirty="0">
                          <a:latin typeface="Calibri"/>
                          <a:cs typeface="Calibri"/>
                        </a:rPr>
                        <a:t> </a:t>
                      </a:r>
                      <a:r>
                        <a:rPr sz="1100" spc="-5" dirty="0">
                          <a:latin typeface="Calibri"/>
                          <a:cs typeface="Calibri"/>
                        </a:rPr>
                        <a:t>volunteer  for </a:t>
                      </a:r>
                      <a:r>
                        <a:rPr sz="1100" dirty="0">
                          <a:latin typeface="Calibri"/>
                          <a:cs typeface="Calibri"/>
                        </a:rPr>
                        <a:t>work outside their</a:t>
                      </a:r>
                      <a:r>
                        <a:rPr sz="1100" spc="-114" dirty="0">
                          <a:latin typeface="Calibri"/>
                          <a:cs typeface="Calibri"/>
                        </a:rPr>
                        <a:t> </a:t>
                      </a:r>
                      <a:r>
                        <a:rPr sz="1100" spc="-5" dirty="0">
                          <a:latin typeface="Calibri"/>
                          <a:cs typeface="Calibri"/>
                        </a:rPr>
                        <a:t>specialization</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vMerge="1">
                  <a:txBody>
                    <a:bodyPr/>
                    <a:lstStyle/>
                    <a:p>
                      <a:endParaRPr/>
                    </a:p>
                  </a:txBody>
                  <a:tcPr marL="0" marR="0" marT="0" marB="0">
                    <a:lnL w="6350">
                      <a:solidFill>
                        <a:srgbClr val="FFFFFF"/>
                      </a:solidFill>
                      <a:prstDash val="solid"/>
                    </a:lnL>
                  </a:tcPr>
                </a:tc>
                <a:extLst>
                  <a:ext uri="{0D108BD9-81ED-4DB2-BD59-A6C34878D82A}">
                    <a16:rowId xmlns:a16="http://schemas.microsoft.com/office/drawing/2014/main" val="10005"/>
                  </a:ext>
                </a:extLst>
              </a:tr>
              <a:tr h="553529">
                <a:tc vMerge="1">
                  <a:txBody>
                    <a:bodyPr/>
                    <a:lstStyle/>
                    <a:p>
                      <a:endParaRPr/>
                    </a:p>
                  </a:txBody>
                  <a:tcPr marL="0" marR="0" marT="0" marB="0">
                    <a:lnR w="6350">
                      <a:solidFill>
                        <a:srgbClr val="FFFFFF"/>
                      </a:solidFill>
                      <a:prstDash val="solid"/>
                    </a:lnR>
                  </a:tcPr>
                </a:tc>
                <a:tc>
                  <a:txBody>
                    <a:bodyPr/>
                    <a:lstStyle/>
                    <a:p>
                      <a:pPr marL="42545" marR="57150">
                        <a:lnSpc>
                          <a:spcPct val="100000"/>
                        </a:lnSpc>
                        <a:spcBef>
                          <a:spcPts val="90"/>
                        </a:spcBef>
                      </a:pPr>
                      <a:r>
                        <a:rPr sz="1100" spc="-5" dirty="0">
                          <a:latin typeface="Calibri"/>
                          <a:cs typeface="Calibri"/>
                        </a:rPr>
                        <a:t>Maximize individual  productivity </a:t>
                      </a:r>
                      <a:r>
                        <a:rPr sz="1100" dirty="0">
                          <a:latin typeface="Calibri"/>
                          <a:cs typeface="Calibri"/>
                        </a:rPr>
                        <a:t>- A </a:t>
                      </a:r>
                      <a:r>
                        <a:rPr sz="1100" spc="-10" dirty="0">
                          <a:latin typeface="Calibri"/>
                          <a:cs typeface="Calibri"/>
                        </a:rPr>
                        <a:t>fair </a:t>
                      </a:r>
                      <a:r>
                        <a:rPr sz="1100" spc="-15" dirty="0">
                          <a:latin typeface="Calibri"/>
                          <a:cs typeface="Calibri"/>
                        </a:rPr>
                        <a:t>day’s </a:t>
                      </a:r>
                      <a:r>
                        <a:rPr sz="1100" spc="-10" dirty="0">
                          <a:latin typeface="Calibri"/>
                          <a:cs typeface="Calibri"/>
                        </a:rPr>
                        <a:t>pay  for </a:t>
                      </a:r>
                      <a:r>
                        <a:rPr sz="1100" spc="-5" dirty="0">
                          <a:latin typeface="Calibri"/>
                          <a:cs typeface="Calibri"/>
                        </a:rPr>
                        <a:t>fair </a:t>
                      </a:r>
                      <a:r>
                        <a:rPr sz="1100" spc="-15" dirty="0">
                          <a:latin typeface="Calibri"/>
                          <a:cs typeface="Calibri"/>
                        </a:rPr>
                        <a:t>day’s</a:t>
                      </a:r>
                      <a:r>
                        <a:rPr sz="1100" spc="-85" dirty="0">
                          <a:latin typeface="Calibri"/>
                          <a:cs typeface="Calibri"/>
                        </a:rPr>
                        <a:t> </a:t>
                      </a:r>
                      <a:r>
                        <a:rPr sz="1100" dirty="0">
                          <a:latin typeface="Calibri"/>
                          <a:cs typeface="Calibri"/>
                        </a:rPr>
                        <a:t>work</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a:txBody>
                    <a:bodyPr/>
                    <a:lstStyle/>
                    <a:p>
                      <a:pPr marL="43180" marR="90170">
                        <a:lnSpc>
                          <a:spcPct val="100000"/>
                        </a:lnSpc>
                        <a:spcBef>
                          <a:spcPts val="90"/>
                        </a:spcBef>
                      </a:pPr>
                      <a:r>
                        <a:rPr sz="1100" spc="-5" dirty="0">
                          <a:latin typeface="Calibri"/>
                          <a:cs typeface="Calibri"/>
                        </a:rPr>
                        <a:t>Support personal growth that expands </a:t>
                      </a:r>
                      <a:r>
                        <a:rPr sz="1100" dirty="0">
                          <a:latin typeface="Calibri"/>
                          <a:cs typeface="Calibri"/>
                        </a:rPr>
                        <a:t>as  </a:t>
                      </a:r>
                      <a:r>
                        <a:rPr sz="1100" spc="-5" dirty="0">
                          <a:latin typeface="Calibri"/>
                          <a:cs typeface="Calibri"/>
                        </a:rPr>
                        <a:t>well </a:t>
                      </a:r>
                      <a:r>
                        <a:rPr sz="1100" dirty="0">
                          <a:latin typeface="Calibri"/>
                          <a:cs typeface="Calibri"/>
                        </a:rPr>
                        <a:t>as </a:t>
                      </a:r>
                      <a:r>
                        <a:rPr sz="1100" spc="-5" dirty="0">
                          <a:latin typeface="Calibri"/>
                          <a:cs typeface="Calibri"/>
                        </a:rPr>
                        <a:t>exploits individual</a:t>
                      </a:r>
                      <a:r>
                        <a:rPr sz="1100" spc="-25" dirty="0">
                          <a:latin typeface="Calibri"/>
                          <a:cs typeface="Calibri"/>
                        </a:rPr>
                        <a:t> </a:t>
                      </a:r>
                      <a:r>
                        <a:rPr sz="1100" spc="-5" dirty="0">
                          <a:latin typeface="Calibri"/>
                          <a:cs typeface="Calibri"/>
                        </a:rPr>
                        <a:t>capabilities</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vMerge="1">
                  <a:txBody>
                    <a:bodyPr/>
                    <a:lstStyle/>
                    <a:p>
                      <a:endParaRPr/>
                    </a:p>
                  </a:txBody>
                  <a:tcPr marL="0" marR="0" marT="0" marB="0">
                    <a:lnL w="6350">
                      <a:solidFill>
                        <a:srgbClr val="FFFFFF"/>
                      </a:solidFill>
                      <a:prstDash val="solid"/>
                    </a:lnL>
                  </a:tcPr>
                </a:tc>
                <a:extLst>
                  <a:ext uri="{0D108BD9-81ED-4DB2-BD59-A6C34878D82A}">
                    <a16:rowId xmlns:a16="http://schemas.microsoft.com/office/drawing/2014/main" val="10006"/>
                  </a:ext>
                </a:extLst>
              </a:tr>
            </a:tbl>
          </a:graphicData>
        </a:graphic>
      </p:graphicFrame>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4" name="object 6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5" name="object 6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6" name="object 6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7" name="object 6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8" name="object 6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9" name="object 6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0" name="object 7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1" name="object 7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2" name="object 7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3" name="object 7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4" name="object 7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5" name="object 7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6" name="object 7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7" name="object 7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8" name="object 7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9" name="object 7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0" name="object 8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1" name="object 8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2" name="object 8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3" name="object 8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4" name="object 8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5" name="object 8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6" name="object 8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7" name="object 8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8" name="object 8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9" name="object 8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0" name="object 9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1" name="object 9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2" name="object 9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3" name="object 9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4" name="object 9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5" name="object 9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6" name="object 9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7" name="object 9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8" name="object 9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9" name="object 9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0" name="object 10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1" name="object 10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2" name="object 10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3" name="object 10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4" name="object 10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5" name="object 10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6" name="object 10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7" name="object 10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8" name="object 10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9" name="object 10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0" name="object 11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1" name="object 11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2" name="object 11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3" name="object 11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p:nvPr/>
        </p:nvSpPr>
        <p:spPr>
          <a:xfrm>
            <a:off x="1385318" y="5737860"/>
            <a:ext cx="4087367" cy="2333243"/>
          </a:xfrm>
          <a:prstGeom prst="rect">
            <a:avLst/>
          </a:prstGeom>
          <a:blipFill>
            <a:blip r:embed="rId3" cstate="print"/>
            <a:stretch>
              <a:fillRect/>
            </a:stretch>
          </a:blipFill>
        </p:spPr>
        <p:txBody>
          <a:bodyPr wrap="square" lIns="0" tIns="0" rIns="0" bIns="0" rtlCol="0"/>
          <a:lstStyle/>
          <a:p>
            <a:endParaRPr/>
          </a:p>
        </p:txBody>
      </p:sp>
      <p:sp>
        <p:nvSpPr>
          <p:cNvPr id="115" name="object 115"/>
          <p:cNvSpPr/>
          <p:nvPr/>
        </p:nvSpPr>
        <p:spPr>
          <a:xfrm>
            <a:off x="1536191" y="6420611"/>
            <a:ext cx="966216" cy="583692"/>
          </a:xfrm>
          <a:prstGeom prst="rect">
            <a:avLst/>
          </a:prstGeom>
          <a:blipFill>
            <a:blip r:embed="rId4" cstate="print"/>
            <a:stretch>
              <a:fillRect/>
            </a:stretch>
          </a:blipFill>
        </p:spPr>
        <p:txBody>
          <a:bodyPr wrap="square" lIns="0" tIns="0" rIns="0" bIns="0" rtlCol="0"/>
          <a:lstStyle/>
          <a:p>
            <a:endParaRPr/>
          </a:p>
        </p:txBody>
      </p:sp>
      <p:sp>
        <p:nvSpPr>
          <p:cNvPr id="116" name="object 116"/>
          <p:cNvSpPr/>
          <p:nvPr/>
        </p:nvSpPr>
        <p:spPr>
          <a:xfrm>
            <a:off x="1584962" y="6554722"/>
            <a:ext cx="903731" cy="365760"/>
          </a:xfrm>
          <a:prstGeom prst="rect">
            <a:avLst/>
          </a:prstGeom>
          <a:blipFill>
            <a:blip r:embed="rId5" cstate="print"/>
            <a:stretch>
              <a:fillRect/>
            </a:stretch>
          </a:blipFill>
        </p:spPr>
        <p:txBody>
          <a:bodyPr wrap="square" lIns="0" tIns="0" rIns="0" bIns="0" rtlCol="0"/>
          <a:lstStyle/>
          <a:p>
            <a:endParaRPr/>
          </a:p>
        </p:txBody>
      </p:sp>
      <p:sp>
        <p:nvSpPr>
          <p:cNvPr id="117" name="object 117"/>
          <p:cNvSpPr/>
          <p:nvPr/>
        </p:nvSpPr>
        <p:spPr>
          <a:xfrm>
            <a:off x="1562100" y="6435852"/>
            <a:ext cx="914400" cy="533400"/>
          </a:xfrm>
          <a:prstGeom prst="rect">
            <a:avLst/>
          </a:prstGeom>
          <a:blipFill>
            <a:blip r:embed="rId6" cstate="print"/>
            <a:stretch>
              <a:fillRect/>
            </a:stretch>
          </a:blipFill>
        </p:spPr>
        <p:txBody>
          <a:bodyPr wrap="square" lIns="0" tIns="0" rIns="0" bIns="0" rtlCol="0"/>
          <a:lstStyle/>
          <a:p>
            <a:endParaRPr/>
          </a:p>
        </p:txBody>
      </p:sp>
      <p:sp>
        <p:nvSpPr>
          <p:cNvPr id="118" name="object 118"/>
          <p:cNvSpPr/>
          <p:nvPr/>
        </p:nvSpPr>
        <p:spPr>
          <a:xfrm>
            <a:off x="1562100" y="6435852"/>
            <a:ext cx="914400" cy="533400"/>
          </a:xfrm>
          <a:custGeom>
            <a:avLst/>
            <a:gdLst/>
            <a:ahLst/>
            <a:cxnLst/>
            <a:rect l="l" t="t" r="r" b="b"/>
            <a:pathLst>
              <a:path w="914400" h="533400">
                <a:moveTo>
                  <a:pt x="0" y="88900"/>
                </a:moveTo>
                <a:lnTo>
                  <a:pt x="6979" y="54274"/>
                </a:lnTo>
                <a:lnTo>
                  <a:pt x="26019" y="26019"/>
                </a:lnTo>
                <a:lnTo>
                  <a:pt x="54274" y="6979"/>
                </a:lnTo>
                <a:lnTo>
                  <a:pt x="88900" y="0"/>
                </a:lnTo>
                <a:lnTo>
                  <a:pt x="825500" y="0"/>
                </a:lnTo>
                <a:lnTo>
                  <a:pt x="860125" y="6979"/>
                </a:lnTo>
                <a:lnTo>
                  <a:pt x="888380" y="26019"/>
                </a:lnTo>
                <a:lnTo>
                  <a:pt x="907420" y="54274"/>
                </a:lnTo>
                <a:lnTo>
                  <a:pt x="914400" y="88900"/>
                </a:lnTo>
                <a:lnTo>
                  <a:pt x="914400" y="444500"/>
                </a:lnTo>
                <a:lnTo>
                  <a:pt x="907420" y="479125"/>
                </a:lnTo>
                <a:lnTo>
                  <a:pt x="888380" y="507380"/>
                </a:lnTo>
                <a:lnTo>
                  <a:pt x="860125" y="526420"/>
                </a:lnTo>
                <a:lnTo>
                  <a:pt x="825500" y="533400"/>
                </a:lnTo>
                <a:lnTo>
                  <a:pt x="88900" y="533400"/>
                </a:lnTo>
                <a:lnTo>
                  <a:pt x="54274" y="526420"/>
                </a:lnTo>
                <a:lnTo>
                  <a:pt x="26019" y="507380"/>
                </a:lnTo>
                <a:lnTo>
                  <a:pt x="6979" y="479125"/>
                </a:lnTo>
                <a:lnTo>
                  <a:pt x="0" y="444500"/>
                </a:lnTo>
                <a:lnTo>
                  <a:pt x="0" y="88900"/>
                </a:lnTo>
                <a:close/>
              </a:path>
            </a:pathLst>
          </a:custGeom>
          <a:ln w="4762">
            <a:solidFill>
              <a:srgbClr val="5C71B1"/>
            </a:solidFill>
          </a:ln>
        </p:spPr>
        <p:txBody>
          <a:bodyPr wrap="square" lIns="0" tIns="0" rIns="0" bIns="0" rtlCol="0"/>
          <a:lstStyle/>
          <a:p>
            <a:endParaRPr/>
          </a:p>
        </p:txBody>
      </p:sp>
      <p:sp>
        <p:nvSpPr>
          <p:cNvPr id="119" name="object 119"/>
          <p:cNvSpPr txBox="1"/>
          <p:nvPr/>
        </p:nvSpPr>
        <p:spPr>
          <a:xfrm>
            <a:off x="1687195" y="6603237"/>
            <a:ext cx="665480" cy="184666"/>
          </a:xfrm>
          <a:prstGeom prst="rect">
            <a:avLst/>
          </a:prstGeom>
        </p:spPr>
        <p:txBody>
          <a:bodyPr vert="horz" wrap="square" lIns="0" tIns="0" rIns="0" bIns="0" rtlCol="0">
            <a:spAutoFit/>
          </a:bodyPr>
          <a:lstStyle/>
          <a:p>
            <a:pPr marL="12700">
              <a:lnSpc>
                <a:spcPct val="100000"/>
              </a:lnSpc>
            </a:pPr>
            <a:r>
              <a:rPr sz="1200" dirty="0">
                <a:latin typeface="Calibri"/>
                <a:cs typeface="Calibri"/>
              </a:rPr>
              <a:t>Alignment</a:t>
            </a:r>
            <a:endParaRPr sz="1200">
              <a:latin typeface="Calibri"/>
              <a:cs typeface="Calibri"/>
            </a:endParaRPr>
          </a:p>
        </p:txBody>
      </p:sp>
      <p:sp>
        <p:nvSpPr>
          <p:cNvPr id="120" name="object 120"/>
          <p:cNvSpPr/>
          <p:nvPr/>
        </p:nvSpPr>
        <p:spPr>
          <a:xfrm>
            <a:off x="2564892" y="6420612"/>
            <a:ext cx="1194816" cy="585214"/>
          </a:xfrm>
          <a:prstGeom prst="rect">
            <a:avLst/>
          </a:prstGeom>
          <a:blipFill>
            <a:blip r:embed="rId7" cstate="print"/>
            <a:stretch>
              <a:fillRect/>
            </a:stretch>
          </a:blipFill>
        </p:spPr>
        <p:txBody>
          <a:bodyPr wrap="square" lIns="0" tIns="0" rIns="0" bIns="0" rtlCol="0"/>
          <a:lstStyle/>
          <a:p>
            <a:endParaRPr/>
          </a:p>
        </p:txBody>
      </p:sp>
      <p:sp>
        <p:nvSpPr>
          <p:cNvPr id="121" name="object 121"/>
          <p:cNvSpPr/>
          <p:nvPr/>
        </p:nvSpPr>
        <p:spPr>
          <a:xfrm>
            <a:off x="2586227" y="6554722"/>
            <a:ext cx="1187196" cy="365760"/>
          </a:xfrm>
          <a:prstGeom prst="rect">
            <a:avLst/>
          </a:prstGeom>
          <a:blipFill>
            <a:blip r:embed="rId8" cstate="print"/>
            <a:stretch>
              <a:fillRect/>
            </a:stretch>
          </a:blipFill>
        </p:spPr>
        <p:txBody>
          <a:bodyPr wrap="square" lIns="0" tIns="0" rIns="0" bIns="0" rtlCol="0"/>
          <a:lstStyle/>
          <a:p>
            <a:endParaRPr/>
          </a:p>
        </p:txBody>
      </p:sp>
      <p:sp>
        <p:nvSpPr>
          <p:cNvPr id="122" name="object 122"/>
          <p:cNvSpPr/>
          <p:nvPr/>
        </p:nvSpPr>
        <p:spPr>
          <a:xfrm>
            <a:off x="2590800" y="6436486"/>
            <a:ext cx="1143000" cy="533400"/>
          </a:xfrm>
          <a:prstGeom prst="rect">
            <a:avLst/>
          </a:prstGeom>
          <a:blipFill>
            <a:blip r:embed="rId9" cstate="print"/>
            <a:stretch>
              <a:fillRect/>
            </a:stretch>
          </a:blipFill>
        </p:spPr>
        <p:txBody>
          <a:bodyPr wrap="square" lIns="0" tIns="0" rIns="0" bIns="0" rtlCol="0"/>
          <a:lstStyle/>
          <a:p>
            <a:endParaRPr/>
          </a:p>
        </p:txBody>
      </p:sp>
      <p:sp>
        <p:nvSpPr>
          <p:cNvPr id="123" name="object 123"/>
          <p:cNvSpPr/>
          <p:nvPr/>
        </p:nvSpPr>
        <p:spPr>
          <a:xfrm>
            <a:off x="2590800" y="6436486"/>
            <a:ext cx="1143000" cy="533400"/>
          </a:xfrm>
          <a:custGeom>
            <a:avLst/>
            <a:gdLst/>
            <a:ahLst/>
            <a:cxnLst/>
            <a:rect l="l" t="t" r="r" b="b"/>
            <a:pathLst>
              <a:path w="1143000" h="533400">
                <a:moveTo>
                  <a:pt x="0" y="88900"/>
                </a:moveTo>
                <a:lnTo>
                  <a:pt x="6979" y="54274"/>
                </a:lnTo>
                <a:lnTo>
                  <a:pt x="26019" y="26019"/>
                </a:lnTo>
                <a:lnTo>
                  <a:pt x="54274" y="6979"/>
                </a:lnTo>
                <a:lnTo>
                  <a:pt x="88900" y="0"/>
                </a:lnTo>
                <a:lnTo>
                  <a:pt x="1054100" y="0"/>
                </a:lnTo>
                <a:lnTo>
                  <a:pt x="1088725" y="6979"/>
                </a:lnTo>
                <a:lnTo>
                  <a:pt x="1116980" y="26019"/>
                </a:lnTo>
                <a:lnTo>
                  <a:pt x="1136020" y="54274"/>
                </a:lnTo>
                <a:lnTo>
                  <a:pt x="1143000" y="88900"/>
                </a:lnTo>
                <a:lnTo>
                  <a:pt x="1143000" y="444500"/>
                </a:lnTo>
                <a:lnTo>
                  <a:pt x="1136020" y="479071"/>
                </a:lnTo>
                <a:lnTo>
                  <a:pt x="1116980" y="507333"/>
                </a:lnTo>
                <a:lnTo>
                  <a:pt x="1088725" y="526403"/>
                </a:lnTo>
                <a:lnTo>
                  <a:pt x="1054100" y="533400"/>
                </a:lnTo>
                <a:lnTo>
                  <a:pt x="88900" y="533400"/>
                </a:lnTo>
                <a:lnTo>
                  <a:pt x="54274" y="526403"/>
                </a:lnTo>
                <a:lnTo>
                  <a:pt x="26019" y="507333"/>
                </a:lnTo>
                <a:lnTo>
                  <a:pt x="6979" y="479071"/>
                </a:lnTo>
                <a:lnTo>
                  <a:pt x="0" y="444500"/>
                </a:lnTo>
                <a:lnTo>
                  <a:pt x="0" y="88900"/>
                </a:lnTo>
                <a:close/>
              </a:path>
            </a:pathLst>
          </a:custGeom>
          <a:ln w="4762">
            <a:solidFill>
              <a:srgbClr val="5C71B1"/>
            </a:solidFill>
          </a:ln>
        </p:spPr>
        <p:txBody>
          <a:bodyPr wrap="square" lIns="0" tIns="0" rIns="0" bIns="0" rtlCol="0"/>
          <a:lstStyle/>
          <a:p>
            <a:endParaRPr/>
          </a:p>
        </p:txBody>
      </p:sp>
      <p:sp>
        <p:nvSpPr>
          <p:cNvPr id="124" name="object 124"/>
          <p:cNvSpPr txBox="1"/>
          <p:nvPr/>
        </p:nvSpPr>
        <p:spPr>
          <a:xfrm>
            <a:off x="2688719" y="6603745"/>
            <a:ext cx="948055" cy="184666"/>
          </a:xfrm>
          <a:prstGeom prst="rect">
            <a:avLst/>
          </a:prstGeom>
        </p:spPr>
        <p:txBody>
          <a:bodyPr vert="horz" wrap="square" lIns="0" tIns="0" rIns="0" bIns="0" rtlCol="0">
            <a:spAutoFit/>
          </a:bodyPr>
          <a:lstStyle/>
          <a:p>
            <a:pPr marL="12700">
              <a:lnSpc>
                <a:spcPct val="100000"/>
              </a:lnSpc>
            </a:pPr>
            <a:r>
              <a:rPr sz="1200" spc="-5" dirty="0">
                <a:latin typeface="Calibri"/>
                <a:cs typeface="Calibri"/>
              </a:rPr>
              <a:t>Empowerment</a:t>
            </a:r>
            <a:endParaRPr sz="1200">
              <a:latin typeface="Calibri"/>
              <a:cs typeface="Calibri"/>
            </a:endParaRPr>
          </a:p>
        </p:txBody>
      </p:sp>
      <p:sp>
        <p:nvSpPr>
          <p:cNvPr id="125" name="object 125"/>
          <p:cNvSpPr/>
          <p:nvPr/>
        </p:nvSpPr>
        <p:spPr>
          <a:xfrm>
            <a:off x="3822193" y="6420611"/>
            <a:ext cx="1080515" cy="583692"/>
          </a:xfrm>
          <a:prstGeom prst="rect">
            <a:avLst/>
          </a:prstGeom>
          <a:blipFill>
            <a:blip r:embed="rId10" cstate="print"/>
            <a:stretch>
              <a:fillRect/>
            </a:stretch>
          </a:blipFill>
        </p:spPr>
        <p:txBody>
          <a:bodyPr wrap="square" lIns="0" tIns="0" rIns="0" bIns="0" rtlCol="0"/>
          <a:lstStyle/>
          <a:p>
            <a:endParaRPr/>
          </a:p>
        </p:txBody>
      </p:sp>
      <p:sp>
        <p:nvSpPr>
          <p:cNvPr id="126" name="object 126"/>
          <p:cNvSpPr/>
          <p:nvPr/>
        </p:nvSpPr>
        <p:spPr>
          <a:xfrm>
            <a:off x="3861817" y="6554722"/>
            <a:ext cx="1036319" cy="365760"/>
          </a:xfrm>
          <a:prstGeom prst="rect">
            <a:avLst/>
          </a:prstGeom>
          <a:blipFill>
            <a:blip r:embed="rId11" cstate="print"/>
            <a:stretch>
              <a:fillRect/>
            </a:stretch>
          </a:blipFill>
        </p:spPr>
        <p:txBody>
          <a:bodyPr wrap="square" lIns="0" tIns="0" rIns="0" bIns="0" rtlCol="0"/>
          <a:lstStyle/>
          <a:p>
            <a:endParaRPr/>
          </a:p>
        </p:txBody>
      </p:sp>
      <p:sp>
        <p:nvSpPr>
          <p:cNvPr id="127" name="object 127"/>
          <p:cNvSpPr/>
          <p:nvPr/>
        </p:nvSpPr>
        <p:spPr>
          <a:xfrm>
            <a:off x="3848100" y="6435852"/>
            <a:ext cx="1028700" cy="533400"/>
          </a:xfrm>
          <a:prstGeom prst="rect">
            <a:avLst/>
          </a:prstGeom>
          <a:blipFill>
            <a:blip r:embed="rId12" cstate="print"/>
            <a:stretch>
              <a:fillRect/>
            </a:stretch>
          </a:blipFill>
        </p:spPr>
        <p:txBody>
          <a:bodyPr wrap="square" lIns="0" tIns="0" rIns="0" bIns="0" rtlCol="0"/>
          <a:lstStyle/>
          <a:p>
            <a:endParaRPr/>
          </a:p>
        </p:txBody>
      </p:sp>
      <p:sp>
        <p:nvSpPr>
          <p:cNvPr id="128" name="object 128"/>
          <p:cNvSpPr/>
          <p:nvPr/>
        </p:nvSpPr>
        <p:spPr>
          <a:xfrm>
            <a:off x="3848100" y="6435852"/>
            <a:ext cx="1028700" cy="533400"/>
          </a:xfrm>
          <a:custGeom>
            <a:avLst/>
            <a:gdLst/>
            <a:ahLst/>
            <a:cxnLst/>
            <a:rect l="l" t="t" r="r" b="b"/>
            <a:pathLst>
              <a:path w="1028700" h="533400">
                <a:moveTo>
                  <a:pt x="0" y="88900"/>
                </a:moveTo>
                <a:lnTo>
                  <a:pt x="6979" y="54274"/>
                </a:lnTo>
                <a:lnTo>
                  <a:pt x="26019" y="26019"/>
                </a:lnTo>
                <a:lnTo>
                  <a:pt x="54274" y="6979"/>
                </a:lnTo>
                <a:lnTo>
                  <a:pt x="88900" y="0"/>
                </a:lnTo>
                <a:lnTo>
                  <a:pt x="939800" y="0"/>
                </a:lnTo>
                <a:lnTo>
                  <a:pt x="974425" y="6979"/>
                </a:lnTo>
                <a:lnTo>
                  <a:pt x="1002680" y="26019"/>
                </a:lnTo>
                <a:lnTo>
                  <a:pt x="1021720" y="54274"/>
                </a:lnTo>
                <a:lnTo>
                  <a:pt x="1028700" y="88900"/>
                </a:lnTo>
                <a:lnTo>
                  <a:pt x="1028700" y="444500"/>
                </a:lnTo>
                <a:lnTo>
                  <a:pt x="1021720" y="479125"/>
                </a:lnTo>
                <a:lnTo>
                  <a:pt x="1002680" y="507380"/>
                </a:lnTo>
                <a:lnTo>
                  <a:pt x="974425" y="526420"/>
                </a:lnTo>
                <a:lnTo>
                  <a:pt x="939800" y="533400"/>
                </a:lnTo>
                <a:lnTo>
                  <a:pt x="88900" y="533400"/>
                </a:lnTo>
                <a:lnTo>
                  <a:pt x="54274" y="526420"/>
                </a:lnTo>
                <a:lnTo>
                  <a:pt x="26019" y="507380"/>
                </a:lnTo>
                <a:lnTo>
                  <a:pt x="6979" y="479125"/>
                </a:lnTo>
                <a:lnTo>
                  <a:pt x="0" y="444500"/>
                </a:lnTo>
                <a:lnTo>
                  <a:pt x="0" y="88900"/>
                </a:lnTo>
                <a:close/>
              </a:path>
            </a:pathLst>
          </a:custGeom>
          <a:ln w="4762">
            <a:solidFill>
              <a:srgbClr val="5C71B1"/>
            </a:solidFill>
          </a:ln>
        </p:spPr>
        <p:txBody>
          <a:bodyPr wrap="square" lIns="0" tIns="0" rIns="0" bIns="0" rtlCol="0"/>
          <a:lstStyle/>
          <a:p>
            <a:endParaRPr/>
          </a:p>
        </p:txBody>
      </p:sp>
      <p:sp>
        <p:nvSpPr>
          <p:cNvPr id="129" name="object 129"/>
          <p:cNvSpPr txBox="1"/>
          <p:nvPr/>
        </p:nvSpPr>
        <p:spPr>
          <a:xfrm>
            <a:off x="3964686" y="6603237"/>
            <a:ext cx="797560" cy="184666"/>
          </a:xfrm>
          <a:prstGeom prst="rect">
            <a:avLst/>
          </a:prstGeom>
        </p:spPr>
        <p:txBody>
          <a:bodyPr vert="horz" wrap="square" lIns="0" tIns="0" rIns="0" bIns="0" rtlCol="0">
            <a:spAutoFit/>
          </a:bodyPr>
          <a:lstStyle/>
          <a:p>
            <a:pPr marL="12700">
              <a:lnSpc>
                <a:spcPct val="100000"/>
              </a:lnSpc>
            </a:pPr>
            <a:r>
              <a:rPr sz="1200" spc="-5" dirty="0">
                <a:latin typeface="Calibri"/>
                <a:cs typeface="Calibri"/>
              </a:rPr>
              <a:t>E</a:t>
            </a:r>
            <a:r>
              <a:rPr sz="1200" spc="5" dirty="0">
                <a:latin typeface="Calibri"/>
                <a:cs typeface="Calibri"/>
              </a:rPr>
              <a:t>n</a:t>
            </a:r>
            <a:r>
              <a:rPr sz="1200" spc="-25" dirty="0">
                <a:latin typeface="Calibri"/>
                <a:cs typeface="Calibri"/>
              </a:rPr>
              <a:t>g</a:t>
            </a:r>
            <a:r>
              <a:rPr sz="1200" dirty="0">
                <a:latin typeface="Calibri"/>
                <a:cs typeface="Calibri"/>
              </a:rPr>
              <a:t>a</a:t>
            </a:r>
            <a:r>
              <a:rPr sz="1200" spc="-15" dirty="0">
                <a:latin typeface="Calibri"/>
                <a:cs typeface="Calibri"/>
              </a:rPr>
              <a:t>g</a:t>
            </a:r>
            <a:r>
              <a:rPr sz="1200" dirty="0">
                <a:latin typeface="Calibri"/>
                <a:cs typeface="Calibri"/>
              </a:rPr>
              <a:t>eme</a:t>
            </a:r>
            <a:r>
              <a:rPr sz="1200" spc="-5" dirty="0">
                <a:latin typeface="Calibri"/>
                <a:cs typeface="Calibri"/>
              </a:rPr>
              <a:t>n</a:t>
            </a:r>
            <a:r>
              <a:rPr sz="1200" dirty="0">
                <a:latin typeface="Calibri"/>
                <a:cs typeface="Calibri"/>
              </a:rPr>
              <a:t>t</a:t>
            </a:r>
            <a:endParaRPr sz="1200">
              <a:latin typeface="Calibri"/>
              <a:cs typeface="Calibri"/>
            </a:endParaRPr>
          </a:p>
        </p:txBody>
      </p:sp>
      <p:sp>
        <p:nvSpPr>
          <p:cNvPr id="130" name="object 130"/>
          <p:cNvSpPr txBox="1"/>
          <p:nvPr/>
        </p:nvSpPr>
        <p:spPr>
          <a:xfrm>
            <a:off x="1938654" y="7172197"/>
            <a:ext cx="984250" cy="215444"/>
          </a:xfrm>
          <a:prstGeom prst="rect">
            <a:avLst/>
          </a:prstGeom>
        </p:spPr>
        <p:txBody>
          <a:bodyPr vert="horz" wrap="square" lIns="0" tIns="0" rIns="0" bIns="0" rtlCol="0">
            <a:spAutoFit/>
          </a:bodyPr>
          <a:lstStyle/>
          <a:p>
            <a:pPr marL="12700">
              <a:lnSpc>
                <a:spcPct val="100000"/>
              </a:lnSpc>
            </a:pPr>
            <a:r>
              <a:rPr sz="1400" spc="-15" dirty="0">
                <a:solidFill>
                  <a:srgbClr val="FFFFFF"/>
                </a:solidFill>
                <a:latin typeface="Calibri"/>
                <a:cs typeface="Calibri"/>
              </a:rPr>
              <a:t>Transparency</a:t>
            </a:r>
            <a:endParaRPr sz="1400">
              <a:latin typeface="Calibri"/>
              <a:cs typeface="Calibri"/>
            </a:endParaRPr>
          </a:p>
        </p:txBody>
      </p:sp>
      <p:sp>
        <p:nvSpPr>
          <p:cNvPr id="131" name="object 131"/>
          <p:cNvSpPr txBox="1"/>
          <p:nvPr/>
        </p:nvSpPr>
        <p:spPr>
          <a:xfrm>
            <a:off x="3310511" y="7172197"/>
            <a:ext cx="1056005" cy="215444"/>
          </a:xfrm>
          <a:prstGeom prst="rect">
            <a:avLst/>
          </a:prstGeom>
        </p:spPr>
        <p:txBody>
          <a:bodyPr vert="horz" wrap="square" lIns="0" tIns="0" rIns="0" bIns="0" rtlCol="0">
            <a:spAutoFit/>
          </a:bodyPr>
          <a:lstStyle/>
          <a:p>
            <a:pPr marL="12700">
              <a:lnSpc>
                <a:spcPct val="100000"/>
              </a:lnSpc>
            </a:pPr>
            <a:r>
              <a:rPr sz="1400" dirty="0">
                <a:solidFill>
                  <a:srgbClr val="FFFFFF"/>
                </a:solidFill>
                <a:latin typeface="Calibri"/>
                <a:cs typeface="Calibri"/>
              </a:rPr>
              <a:t>Ac</a:t>
            </a:r>
            <a:r>
              <a:rPr sz="1400" spc="-25" dirty="0">
                <a:solidFill>
                  <a:srgbClr val="FFFFFF"/>
                </a:solidFill>
                <a:latin typeface="Calibri"/>
                <a:cs typeface="Calibri"/>
              </a:rPr>
              <a:t>c</a:t>
            </a:r>
            <a:r>
              <a:rPr sz="1400" spc="-5" dirty="0">
                <a:solidFill>
                  <a:srgbClr val="FFFFFF"/>
                </a:solidFill>
                <a:latin typeface="Calibri"/>
                <a:cs typeface="Calibri"/>
              </a:rPr>
              <a:t>ou</a:t>
            </a:r>
            <a:r>
              <a:rPr sz="1400" spc="-20" dirty="0">
                <a:solidFill>
                  <a:srgbClr val="FFFFFF"/>
                </a:solidFill>
                <a:latin typeface="Calibri"/>
                <a:cs typeface="Calibri"/>
              </a:rPr>
              <a:t>n</a:t>
            </a:r>
            <a:r>
              <a:rPr sz="1400" spc="-15" dirty="0">
                <a:solidFill>
                  <a:srgbClr val="FFFFFF"/>
                </a:solidFill>
                <a:latin typeface="Calibri"/>
                <a:cs typeface="Calibri"/>
              </a:rPr>
              <a:t>t</a:t>
            </a:r>
            <a:r>
              <a:rPr sz="1400" dirty="0">
                <a:solidFill>
                  <a:srgbClr val="FFFFFF"/>
                </a:solidFill>
                <a:latin typeface="Calibri"/>
                <a:cs typeface="Calibri"/>
              </a:rPr>
              <a:t>a</a:t>
            </a:r>
            <a:r>
              <a:rPr sz="1400" spc="-10" dirty="0">
                <a:solidFill>
                  <a:srgbClr val="FFFFFF"/>
                </a:solidFill>
                <a:latin typeface="Calibri"/>
                <a:cs typeface="Calibri"/>
              </a:rPr>
              <a:t>b</a:t>
            </a:r>
            <a:r>
              <a:rPr sz="1400" dirty="0">
                <a:solidFill>
                  <a:srgbClr val="FFFFFF"/>
                </a:solidFill>
                <a:latin typeface="Calibri"/>
                <a:cs typeface="Calibri"/>
              </a:rPr>
              <a:t>ility</a:t>
            </a:r>
            <a:endParaRPr sz="1400">
              <a:latin typeface="Calibri"/>
              <a:cs typeface="Calibri"/>
            </a:endParaRPr>
          </a:p>
        </p:txBody>
      </p:sp>
      <p:sp>
        <p:nvSpPr>
          <p:cNvPr id="132" name="object 132"/>
          <p:cNvSpPr txBox="1"/>
          <p:nvPr/>
        </p:nvSpPr>
        <p:spPr>
          <a:xfrm>
            <a:off x="1176324" y="4988940"/>
            <a:ext cx="2933700" cy="905376"/>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Collaboration</a:t>
            </a:r>
            <a:r>
              <a:rPr sz="1500" b="1" spc="-30" dirty="0">
                <a:latin typeface="Calibri"/>
                <a:cs typeface="Calibri"/>
              </a:rPr>
              <a:t> </a:t>
            </a:r>
            <a:r>
              <a:rPr sz="1500" b="1" spc="-5" dirty="0">
                <a:latin typeface="Calibri"/>
                <a:cs typeface="Calibri"/>
              </a:rPr>
              <a:t>Principles</a:t>
            </a:r>
            <a:endParaRPr sz="1500">
              <a:latin typeface="Calibri"/>
              <a:cs typeface="Calibri"/>
            </a:endParaRPr>
          </a:p>
          <a:p>
            <a:pPr>
              <a:lnSpc>
                <a:spcPct val="100000"/>
              </a:lnSpc>
              <a:spcBef>
                <a:spcPts val="25"/>
              </a:spcBef>
            </a:pPr>
            <a:endParaRPr sz="1400">
              <a:latin typeface="Times New Roman"/>
              <a:cs typeface="Times New Roman"/>
            </a:endParaRPr>
          </a:p>
          <a:p>
            <a:pPr marL="267335" indent="-172085">
              <a:lnSpc>
                <a:spcPct val="100000"/>
              </a:lnSpc>
              <a:buFont typeface="Wingdings"/>
              <a:buChar char=""/>
              <a:tabLst>
                <a:tab pos="267970" algn="l"/>
              </a:tabLst>
            </a:pPr>
            <a:r>
              <a:rPr sz="1200" spc="-5" dirty="0">
                <a:latin typeface="Calibri"/>
                <a:cs typeface="Calibri"/>
              </a:rPr>
              <a:t>Help promote </a:t>
            </a:r>
            <a:r>
              <a:rPr sz="1200" dirty="0">
                <a:latin typeface="Calibri"/>
                <a:cs typeface="Calibri"/>
              </a:rPr>
              <a:t>high </a:t>
            </a:r>
            <a:r>
              <a:rPr sz="1200" spc="-5" dirty="0">
                <a:latin typeface="Calibri"/>
                <a:cs typeface="Calibri"/>
              </a:rPr>
              <a:t>degree </a:t>
            </a:r>
            <a:r>
              <a:rPr sz="1200" dirty="0">
                <a:latin typeface="Calibri"/>
                <a:cs typeface="Calibri"/>
              </a:rPr>
              <a:t>of</a:t>
            </a:r>
            <a:r>
              <a:rPr sz="1200" spc="-110" dirty="0">
                <a:latin typeface="Calibri"/>
                <a:cs typeface="Calibri"/>
              </a:rPr>
              <a:t> </a:t>
            </a:r>
            <a:r>
              <a:rPr sz="1200" spc="-5" dirty="0">
                <a:latin typeface="Calibri"/>
                <a:cs typeface="Calibri"/>
              </a:rPr>
              <a:t>Collaboration</a:t>
            </a:r>
            <a:endParaRPr sz="1200">
              <a:latin typeface="Calibri"/>
              <a:cs typeface="Calibri"/>
            </a:endParaRPr>
          </a:p>
          <a:p>
            <a:pPr marL="267335" indent="-172085">
              <a:lnSpc>
                <a:spcPct val="100000"/>
              </a:lnSpc>
              <a:spcBef>
                <a:spcPts val="720"/>
              </a:spcBef>
              <a:buFont typeface="Wingdings"/>
              <a:buChar char=""/>
              <a:tabLst>
                <a:tab pos="267970" algn="l"/>
              </a:tabLst>
            </a:pPr>
            <a:r>
              <a:rPr sz="1200" dirty="0">
                <a:latin typeface="Calibri"/>
                <a:cs typeface="Calibri"/>
              </a:rPr>
              <a:t>With </a:t>
            </a:r>
            <a:r>
              <a:rPr sz="1200" spc="-10" dirty="0">
                <a:latin typeface="Calibri"/>
                <a:cs typeface="Calibri"/>
              </a:rPr>
              <a:t>strong </a:t>
            </a:r>
            <a:r>
              <a:rPr sz="1200" spc="-5" dirty="0">
                <a:latin typeface="Calibri"/>
                <a:cs typeface="Calibri"/>
              </a:rPr>
              <a:t>Result</a:t>
            </a:r>
            <a:r>
              <a:rPr sz="1200" spc="-105" dirty="0">
                <a:latin typeface="Calibri"/>
                <a:cs typeface="Calibri"/>
              </a:rPr>
              <a:t> </a:t>
            </a:r>
            <a:r>
              <a:rPr sz="1200" spc="-5" dirty="0">
                <a:latin typeface="Calibri"/>
                <a:cs typeface="Calibri"/>
              </a:rPr>
              <a:t>Orientation</a:t>
            </a:r>
            <a:endParaRPr sz="1200">
              <a:latin typeface="Calibri"/>
              <a:cs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447098"/>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marL="1522730">
              <a:lnSpc>
                <a:spcPct val="100000"/>
              </a:lnSpc>
            </a:pPr>
            <a:r>
              <a:rPr sz="800">
                <a:latin typeface="Arial"/>
                <a:cs typeface="Arial"/>
              </a:rPr>
              <a:t>enBridge  </a:t>
            </a:r>
            <a:r>
              <a:rPr sz="800" dirty="0">
                <a:latin typeface="Arial"/>
                <a:cs typeface="Arial"/>
              </a:rPr>
              <a:t>|</a:t>
            </a:r>
            <a:r>
              <a:rPr sz="800" spc="175" dirty="0">
                <a:latin typeface="Arial"/>
                <a:cs typeface="Arial"/>
              </a:rPr>
              <a:t> </a:t>
            </a:r>
            <a:r>
              <a:rPr sz="800" spc="-5" dirty="0">
                <a:latin typeface="Arial"/>
                <a:cs typeface="Arial"/>
              </a:rPr>
              <a:t>Confidential</a:t>
            </a: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359155" y="1002540"/>
            <a:ext cx="3597275" cy="400110"/>
          </a:xfrm>
          <a:prstGeom prst="rect">
            <a:avLst/>
          </a:prstGeom>
        </p:spPr>
        <p:txBody>
          <a:bodyPr vert="horz" wrap="square" lIns="0" tIns="0" rIns="0" bIns="0" rtlCol="0">
            <a:spAutoFit/>
          </a:bodyPr>
          <a:lstStyle/>
          <a:p>
            <a:pPr marL="12700" marR="5080">
              <a:lnSpc>
                <a:spcPct val="100000"/>
              </a:lnSpc>
            </a:pPr>
            <a:r>
              <a:rPr sz="1300" spc="-5" dirty="0">
                <a:solidFill>
                  <a:srgbClr val="FFFFFF"/>
                </a:solidFill>
                <a:latin typeface="Arial"/>
                <a:cs typeface="Arial"/>
              </a:rPr>
              <a:t>Activity 5.4: Collaboration principles </a:t>
            </a:r>
            <a:r>
              <a:rPr sz="1300" spc="-10" dirty="0">
                <a:solidFill>
                  <a:srgbClr val="FFFFFF"/>
                </a:solidFill>
                <a:latin typeface="Arial"/>
                <a:cs typeface="Arial"/>
              </a:rPr>
              <a:t>vs. </a:t>
            </a:r>
            <a:r>
              <a:rPr sz="1300" spc="-5" dirty="0">
                <a:solidFill>
                  <a:srgbClr val="FFFFFF"/>
                </a:solidFill>
                <a:latin typeface="Arial"/>
                <a:cs typeface="Arial"/>
              </a:rPr>
              <a:t>key Agile  practices</a:t>
            </a:r>
            <a:endParaRPr sz="1300">
              <a:latin typeface="Arial"/>
              <a:cs typeface="Arial"/>
            </a:endParaRPr>
          </a:p>
        </p:txBody>
      </p:sp>
      <p:sp>
        <p:nvSpPr>
          <p:cNvPr id="18" name="object 18"/>
          <p:cNvSpPr txBox="1"/>
          <p:nvPr/>
        </p:nvSpPr>
        <p:spPr>
          <a:xfrm>
            <a:off x="1540893" y="1966214"/>
            <a:ext cx="3632200" cy="704808"/>
          </a:xfrm>
          <a:prstGeom prst="rect">
            <a:avLst/>
          </a:prstGeom>
        </p:spPr>
        <p:txBody>
          <a:bodyPr vert="horz" wrap="square" lIns="0" tIns="0" rIns="0" bIns="0" rtlCol="0">
            <a:spAutoFit/>
          </a:bodyPr>
          <a:lstStyle/>
          <a:p>
            <a:pPr marL="12700">
              <a:lnSpc>
                <a:spcPct val="100000"/>
              </a:lnSpc>
            </a:pPr>
            <a:r>
              <a:rPr sz="1200" dirty="0">
                <a:latin typeface="Calibri"/>
                <a:cs typeface="Calibri"/>
              </a:rPr>
              <a:t>This is a </a:t>
            </a:r>
            <a:r>
              <a:rPr sz="1200" spc="-5" dirty="0">
                <a:latin typeface="Calibri"/>
                <a:cs typeface="Calibri"/>
              </a:rPr>
              <a:t>group</a:t>
            </a:r>
            <a:r>
              <a:rPr sz="1200" spc="-125" dirty="0">
                <a:latin typeface="Calibri"/>
                <a:cs typeface="Calibri"/>
              </a:rPr>
              <a:t> </a:t>
            </a:r>
            <a:r>
              <a:rPr sz="1200" spc="-10" dirty="0">
                <a:latin typeface="Calibri"/>
                <a:cs typeface="Calibri"/>
              </a:rPr>
              <a:t>exercise.</a:t>
            </a:r>
            <a:endParaRPr sz="1200">
              <a:latin typeface="Calibri"/>
              <a:cs typeface="Calibri"/>
            </a:endParaRPr>
          </a:p>
          <a:p>
            <a:pPr marL="12700" marR="5080">
              <a:lnSpc>
                <a:spcPct val="120000"/>
              </a:lnSpc>
              <a:spcBef>
                <a:spcPts val="600"/>
              </a:spcBef>
            </a:pPr>
            <a:r>
              <a:rPr sz="1200" spc="-5" dirty="0">
                <a:latin typeface="Calibri"/>
                <a:cs typeface="Calibri"/>
              </a:rPr>
              <a:t>For each </a:t>
            </a:r>
            <a:r>
              <a:rPr sz="1200" dirty="0">
                <a:latin typeface="Calibri"/>
                <a:cs typeface="Calibri"/>
              </a:rPr>
              <a:t>of the </a:t>
            </a:r>
            <a:r>
              <a:rPr sz="1200" spc="-5" dirty="0">
                <a:latin typeface="Calibri"/>
                <a:cs typeface="Calibri"/>
              </a:rPr>
              <a:t>Collaboration </a:t>
            </a:r>
            <a:r>
              <a:rPr sz="1200" dirty="0">
                <a:latin typeface="Calibri"/>
                <a:cs typeface="Calibri"/>
              </a:rPr>
              <a:t>principle, </a:t>
            </a:r>
            <a:r>
              <a:rPr sz="1200" spc="-5" dirty="0">
                <a:latin typeface="Calibri"/>
                <a:cs typeface="Calibri"/>
              </a:rPr>
              <a:t>identify </a:t>
            </a:r>
            <a:r>
              <a:rPr sz="1200" spc="-10" dirty="0">
                <a:latin typeface="Calibri"/>
                <a:cs typeface="Calibri"/>
              </a:rPr>
              <a:t>two </a:t>
            </a:r>
            <a:r>
              <a:rPr sz="1200" spc="-5" dirty="0">
                <a:latin typeface="Calibri"/>
                <a:cs typeface="Calibri"/>
              </a:rPr>
              <a:t>to</a:t>
            </a:r>
            <a:r>
              <a:rPr sz="1200" spc="-150" dirty="0">
                <a:latin typeface="Calibri"/>
                <a:cs typeface="Calibri"/>
              </a:rPr>
              <a:t> </a:t>
            </a:r>
            <a:r>
              <a:rPr sz="1200" spc="-5" dirty="0">
                <a:latin typeface="Calibri"/>
                <a:cs typeface="Calibri"/>
              </a:rPr>
              <a:t>five  </a:t>
            </a:r>
            <a:r>
              <a:rPr sz="1200" spc="-20" dirty="0">
                <a:latin typeface="Calibri"/>
                <a:cs typeface="Calibri"/>
              </a:rPr>
              <a:t>key </a:t>
            </a:r>
            <a:r>
              <a:rPr sz="1200" dirty="0">
                <a:latin typeface="Calibri"/>
                <a:cs typeface="Calibri"/>
              </a:rPr>
              <a:t>agile </a:t>
            </a:r>
            <a:r>
              <a:rPr sz="1200" spc="-5" dirty="0">
                <a:latin typeface="Calibri"/>
                <a:cs typeface="Calibri"/>
              </a:rPr>
              <a:t>practices that are </a:t>
            </a:r>
            <a:r>
              <a:rPr sz="1200" dirty="0">
                <a:latin typeface="Calibri"/>
                <a:cs typeface="Calibri"/>
              </a:rPr>
              <a:t>aligned </a:t>
            </a:r>
            <a:r>
              <a:rPr sz="1200" spc="-5" dirty="0">
                <a:latin typeface="Calibri"/>
                <a:cs typeface="Calibri"/>
              </a:rPr>
              <a:t>to that</a:t>
            </a:r>
            <a:r>
              <a:rPr sz="1200" spc="-125" dirty="0">
                <a:latin typeface="Calibri"/>
                <a:cs typeface="Calibri"/>
              </a:rPr>
              <a:t> </a:t>
            </a:r>
            <a:r>
              <a:rPr sz="1200" dirty="0">
                <a:latin typeface="Calibri"/>
                <a:cs typeface="Calibri"/>
              </a:rPr>
              <a:t>principle.</a:t>
            </a:r>
            <a:endParaRPr sz="1200">
              <a:latin typeface="Calibri"/>
              <a:cs typeface="Calibri"/>
            </a:endParaRPr>
          </a:p>
        </p:txBody>
      </p:sp>
      <p:sp>
        <p:nvSpPr>
          <p:cNvPr id="19" name="object 19"/>
          <p:cNvSpPr/>
          <p:nvPr/>
        </p:nvSpPr>
        <p:spPr>
          <a:xfrm>
            <a:off x="4818890" y="3154680"/>
            <a:ext cx="566927" cy="56692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838700" y="3174365"/>
            <a:ext cx="500380" cy="500380"/>
          </a:xfrm>
          <a:custGeom>
            <a:avLst/>
            <a:gdLst/>
            <a:ahLst/>
            <a:cxnLst/>
            <a:rect l="l" t="t" r="r" b="b"/>
            <a:pathLst>
              <a:path w="500379" h="500379">
                <a:moveTo>
                  <a:pt x="249936" y="0"/>
                </a:moveTo>
                <a:lnTo>
                  <a:pt x="205006" y="4026"/>
                </a:lnTo>
                <a:lnTo>
                  <a:pt x="162719" y="15636"/>
                </a:lnTo>
                <a:lnTo>
                  <a:pt x="123782" y="34125"/>
                </a:lnTo>
                <a:lnTo>
                  <a:pt x="88900" y="58788"/>
                </a:lnTo>
                <a:lnTo>
                  <a:pt x="58777" y="88921"/>
                </a:lnTo>
                <a:lnTo>
                  <a:pt x="34120" y="123820"/>
                </a:lnTo>
                <a:lnTo>
                  <a:pt x="15635" y="162779"/>
                </a:lnTo>
                <a:lnTo>
                  <a:pt x="4026" y="205095"/>
                </a:lnTo>
                <a:lnTo>
                  <a:pt x="0" y="250062"/>
                </a:lnTo>
                <a:lnTo>
                  <a:pt x="4026" y="294992"/>
                </a:lnTo>
                <a:lnTo>
                  <a:pt x="15635" y="337279"/>
                </a:lnTo>
                <a:lnTo>
                  <a:pt x="34120" y="376216"/>
                </a:lnTo>
                <a:lnTo>
                  <a:pt x="58777" y="411099"/>
                </a:lnTo>
                <a:lnTo>
                  <a:pt x="88900" y="441221"/>
                </a:lnTo>
                <a:lnTo>
                  <a:pt x="123782" y="465878"/>
                </a:lnTo>
                <a:lnTo>
                  <a:pt x="162719" y="484363"/>
                </a:lnTo>
                <a:lnTo>
                  <a:pt x="205006" y="495972"/>
                </a:lnTo>
                <a:lnTo>
                  <a:pt x="249936" y="499999"/>
                </a:lnTo>
                <a:lnTo>
                  <a:pt x="294903" y="495972"/>
                </a:lnTo>
                <a:lnTo>
                  <a:pt x="337219" y="484363"/>
                </a:lnTo>
                <a:lnTo>
                  <a:pt x="376178" y="465878"/>
                </a:lnTo>
                <a:lnTo>
                  <a:pt x="411077" y="441221"/>
                </a:lnTo>
                <a:lnTo>
                  <a:pt x="441210" y="411098"/>
                </a:lnTo>
                <a:lnTo>
                  <a:pt x="465873" y="376216"/>
                </a:lnTo>
                <a:lnTo>
                  <a:pt x="484362" y="337279"/>
                </a:lnTo>
                <a:lnTo>
                  <a:pt x="495972" y="294992"/>
                </a:lnTo>
                <a:lnTo>
                  <a:pt x="499999" y="250062"/>
                </a:lnTo>
                <a:lnTo>
                  <a:pt x="495972" y="205095"/>
                </a:lnTo>
                <a:lnTo>
                  <a:pt x="484362" y="162779"/>
                </a:lnTo>
                <a:lnTo>
                  <a:pt x="465873" y="123820"/>
                </a:lnTo>
                <a:lnTo>
                  <a:pt x="441210" y="88921"/>
                </a:lnTo>
                <a:lnTo>
                  <a:pt x="411077" y="58788"/>
                </a:lnTo>
                <a:lnTo>
                  <a:pt x="376178" y="34125"/>
                </a:lnTo>
                <a:lnTo>
                  <a:pt x="337219" y="15636"/>
                </a:lnTo>
                <a:lnTo>
                  <a:pt x="294903" y="4026"/>
                </a:lnTo>
                <a:lnTo>
                  <a:pt x="249936" y="0"/>
                </a:lnTo>
                <a:close/>
              </a:path>
            </a:pathLst>
          </a:custGeom>
          <a:solidFill>
            <a:srgbClr val="465063"/>
          </a:solidFill>
        </p:spPr>
        <p:txBody>
          <a:bodyPr wrap="square" lIns="0" tIns="0" rIns="0" bIns="0" rtlCol="0"/>
          <a:lstStyle/>
          <a:p>
            <a:endParaRPr/>
          </a:p>
        </p:txBody>
      </p:sp>
      <p:sp>
        <p:nvSpPr>
          <p:cNvPr id="21" name="object 21"/>
          <p:cNvSpPr/>
          <p:nvPr/>
        </p:nvSpPr>
        <p:spPr>
          <a:xfrm>
            <a:off x="4838700" y="3174365"/>
            <a:ext cx="500380" cy="500380"/>
          </a:xfrm>
          <a:custGeom>
            <a:avLst/>
            <a:gdLst/>
            <a:ahLst/>
            <a:cxnLst/>
            <a:rect l="l" t="t" r="r" b="b"/>
            <a:pathLst>
              <a:path w="500379" h="500379">
                <a:moveTo>
                  <a:pt x="0" y="250062"/>
                </a:moveTo>
                <a:lnTo>
                  <a:pt x="4026" y="205095"/>
                </a:lnTo>
                <a:lnTo>
                  <a:pt x="15635" y="162779"/>
                </a:lnTo>
                <a:lnTo>
                  <a:pt x="34120" y="123820"/>
                </a:lnTo>
                <a:lnTo>
                  <a:pt x="58777" y="88921"/>
                </a:lnTo>
                <a:lnTo>
                  <a:pt x="88900" y="58788"/>
                </a:lnTo>
                <a:lnTo>
                  <a:pt x="123782" y="34125"/>
                </a:lnTo>
                <a:lnTo>
                  <a:pt x="162719" y="15636"/>
                </a:lnTo>
                <a:lnTo>
                  <a:pt x="205006" y="4026"/>
                </a:lnTo>
                <a:lnTo>
                  <a:pt x="249936" y="0"/>
                </a:lnTo>
                <a:lnTo>
                  <a:pt x="294903" y="4026"/>
                </a:lnTo>
                <a:lnTo>
                  <a:pt x="337219" y="15636"/>
                </a:lnTo>
                <a:lnTo>
                  <a:pt x="376178" y="34125"/>
                </a:lnTo>
                <a:lnTo>
                  <a:pt x="411077" y="58788"/>
                </a:lnTo>
                <a:lnTo>
                  <a:pt x="441210" y="88921"/>
                </a:lnTo>
                <a:lnTo>
                  <a:pt x="465873" y="123820"/>
                </a:lnTo>
                <a:lnTo>
                  <a:pt x="484362" y="162779"/>
                </a:lnTo>
                <a:lnTo>
                  <a:pt x="495972" y="205095"/>
                </a:lnTo>
                <a:lnTo>
                  <a:pt x="499999" y="250062"/>
                </a:lnTo>
                <a:lnTo>
                  <a:pt x="495972" y="294992"/>
                </a:lnTo>
                <a:lnTo>
                  <a:pt x="484362" y="337279"/>
                </a:lnTo>
                <a:lnTo>
                  <a:pt x="465873" y="376216"/>
                </a:lnTo>
                <a:lnTo>
                  <a:pt x="441210" y="411098"/>
                </a:lnTo>
                <a:lnTo>
                  <a:pt x="411077" y="441221"/>
                </a:lnTo>
                <a:lnTo>
                  <a:pt x="376178" y="465878"/>
                </a:lnTo>
                <a:lnTo>
                  <a:pt x="337219" y="484363"/>
                </a:lnTo>
                <a:lnTo>
                  <a:pt x="294903" y="495972"/>
                </a:lnTo>
                <a:lnTo>
                  <a:pt x="249936" y="499999"/>
                </a:lnTo>
                <a:lnTo>
                  <a:pt x="205006" y="495972"/>
                </a:lnTo>
                <a:lnTo>
                  <a:pt x="162719" y="484363"/>
                </a:lnTo>
                <a:lnTo>
                  <a:pt x="123782" y="465878"/>
                </a:lnTo>
                <a:lnTo>
                  <a:pt x="88900" y="441221"/>
                </a:lnTo>
                <a:lnTo>
                  <a:pt x="58777" y="411099"/>
                </a:lnTo>
                <a:lnTo>
                  <a:pt x="34120" y="376216"/>
                </a:lnTo>
                <a:lnTo>
                  <a:pt x="15635" y="337279"/>
                </a:lnTo>
                <a:lnTo>
                  <a:pt x="4026" y="294992"/>
                </a:lnTo>
                <a:lnTo>
                  <a:pt x="0" y="250062"/>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889753" y="3225421"/>
            <a:ext cx="398145" cy="398145"/>
          </a:xfrm>
          <a:custGeom>
            <a:avLst/>
            <a:gdLst/>
            <a:ahLst/>
            <a:cxnLst/>
            <a:rect l="l" t="t" r="r" b="b"/>
            <a:pathLst>
              <a:path w="398145" h="398145">
                <a:moveTo>
                  <a:pt x="198882" y="0"/>
                </a:moveTo>
                <a:lnTo>
                  <a:pt x="153315" y="5258"/>
                </a:lnTo>
                <a:lnTo>
                  <a:pt x="111467" y="20237"/>
                </a:lnTo>
                <a:lnTo>
                  <a:pt x="74538" y="43737"/>
                </a:lnTo>
                <a:lnTo>
                  <a:pt x="43727" y="74561"/>
                </a:lnTo>
                <a:lnTo>
                  <a:pt x="20234" y="111513"/>
                </a:lnTo>
                <a:lnTo>
                  <a:pt x="5258" y="153395"/>
                </a:lnTo>
                <a:lnTo>
                  <a:pt x="0" y="199009"/>
                </a:lnTo>
                <a:lnTo>
                  <a:pt x="5258" y="244575"/>
                </a:lnTo>
                <a:lnTo>
                  <a:pt x="20234" y="286423"/>
                </a:lnTo>
                <a:lnTo>
                  <a:pt x="43727" y="323352"/>
                </a:lnTo>
                <a:lnTo>
                  <a:pt x="74538" y="354163"/>
                </a:lnTo>
                <a:lnTo>
                  <a:pt x="111467" y="377656"/>
                </a:lnTo>
                <a:lnTo>
                  <a:pt x="153315" y="392632"/>
                </a:lnTo>
                <a:lnTo>
                  <a:pt x="198882" y="397891"/>
                </a:lnTo>
                <a:lnTo>
                  <a:pt x="244495" y="392632"/>
                </a:lnTo>
                <a:lnTo>
                  <a:pt x="286377" y="377656"/>
                </a:lnTo>
                <a:lnTo>
                  <a:pt x="323329" y="354163"/>
                </a:lnTo>
                <a:lnTo>
                  <a:pt x="354153" y="323352"/>
                </a:lnTo>
                <a:lnTo>
                  <a:pt x="377653" y="286423"/>
                </a:lnTo>
                <a:lnTo>
                  <a:pt x="392632" y="244575"/>
                </a:lnTo>
                <a:lnTo>
                  <a:pt x="397891" y="199009"/>
                </a:lnTo>
                <a:lnTo>
                  <a:pt x="392632" y="153395"/>
                </a:lnTo>
                <a:lnTo>
                  <a:pt x="377653" y="111513"/>
                </a:lnTo>
                <a:lnTo>
                  <a:pt x="354153" y="74561"/>
                </a:lnTo>
                <a:lnTo>
                  <a:pt x="323329" y="43737"/>
                </a:lnTo>
                <a:lnTo>
                  <a:pt x="286377" y="20237"/>
                </a:lnTo>
                <a:lnTo>
                  <a:pt x="244495" y="5258"/>
                </a:lnTo>
                <a:lnTo>
                  <a:pt x="198882" y="0"/>
                </a:lnTo>
                <a:close/>
              </a:path>
            </a:pathLst>
          </a:custGeom>
          <a:solidFill>
            <a:srgbClr val="D9D9D9"/>
          </a:solidFill>
        </p:spPr>
        <p:txBody>
          <a:bodyPr wrap="square" lIns="0" tIns="0" rIns="0" bIns="0" rtlCol="0"/>
          <a:lstStyle/>
          <a:p>
            <a:endParaRPr/>
          </a:p>
        </p:txBody>
      </p:sp>
      <p:sp>
        <p:nvSpPr>
          <p:cNvPr id="23" name="object 23"/>
          <p:cNvSpPr/>
          <p:nvPr/>
        </p:nvSpPr>
        <p:spPr>
          <a:xfrm>
            <a:off x="5085969" y="3224657"/>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891532" y="3418205"/>
            <a:ext cx="396240" cy="7620"/>
          </a:xfrm>
          <a:custGeom>
            <a:avLst/>
            <a:gdLst/>
            <a:ahLst/>
            <a:cxnLst/>
            <a:rect l="l" t="t" r="r" b="b"/>
            <a:pathLst>
              <a:path w="396239" h="7620">
                <a:moveTo>
                  <a:pt x="0" y="7365"/>
                </a:moveTo>
                <a:lnTo>
                  <a:pt x="396113" y="0"/>
                </a:lnTo>
              </a:path>
            </a:pathLst>
          </a:custGeom>
          <a:ln w="6350">
            <a:solidFill>
              <a:srgbClr val="A6A6A6"/>
            </a:solidFill>
          </a:ln>
        </p:spPr>
        <p:txBody>
          <a:bodyPr wrap="square" lIns="0" tIns="0" rIns="0" bIns="0" rtlCol="0"/>
          <a:lstStyle/>
          <a:p>
            <a:endParaRPr/>
          </a:p>
        </p:txBody>
      </p:sp>
      <p:sp>
        <p:nvSpPr>
          <p:cNvPr id="25" name="object 25"/>
          <p:cNvSpPr/>
          <p:nvPr/>
        </p:nvSpPr>
        <p:spPr>
          <a:xfrm>
            <a:off x="4946015" y="3286888"/>
            <a:ext cx="285750" cy="274955"/>
          </a:xfrm>
          <a:custGeom>
            <a:avLst/>
            <a:gdLst/>
            <a:ahLst/>
            <a:cxnLst/>
            <a:rect l="l" t="t" r="r" b="b"/>
            <a:pathLst>
              <a:path w="285750" h="274954">
                <a:moveTo>
                  <a:pt x="0" y="0"/>
                </a:moveTo>
                <a:lnTo>
                  <a:pt x="285369" y="274954"/>
                </a:lnTo>
              </a:path>
            </a:pathLst>
          </a:custGeom>
          <a:ln w="6350">
            <a:solidFill>
              <a:srgbClr val="A6A6A6"/>
            </a:solidFill>
          </a:ln>
        </p:spPr>
        <p:txBody>
          <a:bodyPr wrap="square" lIns="0" tIns="0" rIns="0" bIns="0" rtlCol="0"/>
          <a:lstStyle/>
          <a:p>
            <a:endParaRPr/>
          </a:p>
        </p:txBody>
      </p:sp>
      <p:sp>
        <p:nvSpPr>
          <p:cNvPr id="26" name="object 26"/>
          <p:cNvSpPr/>
          <p:nvPr/>
        </p:nvSpPr>
        <p:spPr>
          <a:xfrm>
            <a:off x="4950588" y="3281172"/>
            <a:ext cx="275590" cy="285750"/>
          </a:xfrm>
          <a:custGeom>
            <a:avLst/>
            <a:gdLst/>
            <a:ahLst/>
            <a:cxnLst/>
            <a:rect l="l" t="t" r="r" b="b"/>
            <a:pathLst>
              <a:path w="275589" h="285750">
                <a:moveTo>
                  <a:pt x="0" y="285241"/>
                </a:moveTo>
                <a:lnTo>
                  <a:pt x="275082" y="0"/>
                </a:lnTo>
              </a:path>
            </a:pathLst>
          </a:custGeom>
          <a:ln w="6350">
            <a:solidFill>
              <a:srgbClr val="A6A6A6"/>
            </a:solidFill>
          </a:ln>
        </p:spPr>
        <p:txBody>
          <a:bodyPr wrap="square" lIns="0" tIns="0" rIns="0" bIns="0" rtlCol="0"/>
          <a:lstStyle/>
          <a:p>
            <a:endParaRPr/>
          </a:p>
        </p:txBody>
      </p:sp>
      <p:sp>
        <p:nvSpPr>
          <p:cNvPr id="27" name="object 27"/>
          <p:cNvSpPr/>
          <p:nvPr/>
        </p:nvSpPr>
        <p:spPr>
          <a:xfrm>
            <a:off x="4924299" y="3259962"/>
            <a:ext cx="328930" cy="328930"/>
          </a:xfrm>
          <a:custGeom>
            <a:avLst/>
            <a:gdLst/>
            <a:ahLst/>
            <a:cxnLst/>
            <a:rect l="l" t="t" r="r" b="b"/>
            <a:pathLst>
              <a:path w="328929" h="328929">
                <a:moveTo>
                  <a:pt x="164337" y="0"/>
                </a:moveTo>
                <a:lnTo>
                  <a:pt x="120679" y="5876"/>
                </a:lnTo>
                <a:lnTo>
                  <a:pt x="81430" y="22460"/>
                </a:lnTo>
                <a:lnTo>
                  <a:pt x="48164" y="48180"/>
                </a:lnTo>
                <a:lnTo>
                  <a:pt x="22455" y="81468"/>
                </a:lnTo>
                <a:lnTo>
                  <a:pt x="5876" y="120752"/>
                </a:lnTo>
                <a:lnTo>
                  <a:pt x="0" y="164464"/>
                </a:lnTo>
                <a:lnTo>
                  <a:pt x="5876" y="208123"/>
                </a:lnTo>
                <a:lnTo>
                  <a:pt x="22455" y="247372"/>
                </a:lnTo>
                <a:lnTo>
                  <a:pt x="48164" y="280638"/>
                </a:lnTo>
                <a:lnTo>
                  <a:pt x="81430" y="306347"/>
                </a:lnTo>
                <a:lnTo>
                  <a:pt x="120679" y="322926"/>
                </a:lnTo>
                <a:lnTo>
                  <a:pt x="164337" y="328802"/>
                </a:lnTo>
                <a:lnTo>
                  <a:pt x="208050" y="322926"/>
                </a:lnTo>
                <a:lnTo>
                  <a:pt x="247334" y="306347"/>
                </a:lnTo>
                <a:lnTo>
                  <a:pt x="280622" y="280638"/>
                </a:lnTo>
                <a:lnTo>
                  <a:pt x="306342" y="247372"/>
                </a:lnTo>
                <a:lnTo>
                  <a:pt x="322926" y="208123"/>
                </a:lnTo>
                <a:lnTo>
                  <a:pt x="328802" y="164464"/>
                </a:lnTo>
                <a:lnTo>
                  <a:pt x="322926" y="120752"/>
                </a:lnTo>
                <a:lnTo>
                  <a:pt x="306342" y="81468"/>
                </a:lnTo>
                <a:lnTo>
                  <a:pt x="280622" y="48180"/>
                </a:lnTo>
                <a:lnTo>
                  <a:pt x="247334" y="22460"/>
                </a:lnTo>
                <a:lnTo>
                  <a:pt x="208050" y="5876"/>
                </a:lnTo>
                <a:lnTo>
                  <a:pt x="164337" y="0"/>
                </a:lnTo>
                <a:close/>
              </a:path>
            </a:pathLst>
          </a:custGeom>
          <a:solidFill>
            <a:srgbClr val="D9D9D9"/>
          </a:solidFill>
        </p:spPr>
        <p:txBody>
          <a:bodyPr wrap="square" lIns="0" tIns="0" rIns="0" bIns="0" rtlCol="0"/>
          <a:lstStyle/>
          <a:p>
            <a:endParaRPr/>
          </a:p>
        </p:txBody>
      </p:sp>
      <p:sp>
        <p:nvSpPr>
          <p:cNvPr id="28" name="object 28"/>
          <p:cNvSpPr/>
          <p:nvPr/>
        </p:nvSpPr>
        <p:spPr>
          <a:xfrm>
            <a:off x="4944619" y="3280283"/>
            <a:ext cx="288290" cy="288289"/>
          </a:xfrm>
          <a:custGeom>
            <a:avLst/>
            <a:gdLst/>
            <a:ahLst/>
            <a:cxnLst/>
            <a:rect l="l" t="t" r="r" b="b"/>
            <a:pathLst>
              <a:path w="288289" h="288289">
                <a:moveTo>
                  <a:pt x="144018" y="0"/>
                </a:moveTo>
                <a:lnTo>
                  <a:pt x="98511" y="7346"/>
                </a:lnTo>
                <a:lnTo>
                  <a:pt x="58978" y="27805"/>
                </a:lnTo>
                <a:lnTo>
                  <a:pt x="27797" y="59006"/>
                </a:lnTo>
                <a:lnTo>
                  <a:pt x="7345" y="98576"/>
                </a:lnTo>
                <a:lnTo>
                  <a:pt x="0" y="144145"/>
                </a:lnTo>
                <a:lnTo>
                  <a:pt x="7345" y="189651"/>
                </a:lnTo>
                <a:lnTo>
                  <a:pt x="27797" y="229184"/>
                </a:lnTo>
                <a:lnTo>
                  <a:pt x="58978" y="260365"/>
                </a:lnTo>
                <a:lnTo>
                  <a:pt x="98511" y="280817"/>
                </a:lnTo>
                <a:lnTo>
                  <a:pt x="144018" y="288163"/>
                </a:lnTo>
                <a:lnTo>
                  <a:pt x="189586" y="280817"/>
                </a:lnTo>
                <a:lnTo>
                  <a:pt x="229156" y="260365"/>
                </a:lnTo>
                <a:lnTo>
                  <a:pt x="260357" y="229184"/>
                </a:lnTo>
                <a:lnTo>
                  <a:pt x="280816" y="189651"/>
                </a:lnTo>
                <a:lnTo>
                  <a:pt x="288163" y="144145"/>
                </a:lnTo>
                <a:lnTo>
                  <a:pt x="280816" y="98576"/>
                </a:lnTo>
                <a:lnTo>
                  <a:pt x="260357" y="59006"/>
                </a:lnTo>
                <a:lnTo>
                  <a:pt x="229156" y="27805"/>
                </a:lnTo>
                <a:lnTo>
                  <a:pt x="189586" y="7346"/>
                </a:lnTo>
                <a:lnTo>
                  <a:pt x="144018" y="0"/>
                </a:lnTo>
                <a:close/>
              </a:path>
            </a:pathLst>
          </a:custGeom>
          <a:solidFill>
            <a:srgbClr val="E68421"/>
          </a:solidFill>
        </p:spPr>
        <p:txBody>
          <a:bodyPr wrap="square" lIns="0" tIns="0" rIns="0" bIns="0" rtlCol="0"/>
          <a:lstStyle/>
          <a:p>
            <a:endParaRPr/>
          </a:p>
        </p:txBody>
      </p:sp>
      <p:sp>
        <p:nvSpPr>
          <p:cNvPr id="29" name="object 29"/>
          <p:cNvSpPr txBox="1"/>
          <p:nvPr/>
        </p:nvSpPr>
        <p:spPr>
          <a:xfrm>
            <a:off x="4992370" y="3297174"/>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0" name="object 3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3" name="object 3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4" name="object 3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5" name="object 3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6" name="object 3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37" name="object 3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38" name="object 3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39" name="object 3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0" name="object 4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1" name="object 4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2" name="object 4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3" name="object 4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4" name="object 4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5" name="object 4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6" name="object 4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47" name="object 4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48" name="object 4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49" name="object 4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0" name="object 5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1" name="object 5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2" name="object 5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3" name="object 5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4" name="object 5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5" name="object 5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6" name="object 5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57" name="object 5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58" name="object 5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59" name="object 5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0" name="object 6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1" name="object 6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2" name="object 6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3" name="object 6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4" name="object 6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5" name="object 6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6" name="object 6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67" name="object 6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68" name="object 6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69" name="object 6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0" name="object 7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1" name="object 7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2" name="object 7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3" name="object 7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4" name="object 7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5" name="object 7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6" name="object 7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77" name="object 7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78" name="object 7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79" name="object 7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0" name="object 8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1" name="object 8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2" name="object 8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4" name="object 84"/>
          <p:cNvSpPr txBox="1"/>
          <p:nvPr/>
        </p:nvSpPr>
        <p:spPr>
          <a:xfrm>
            <a:off x="1214424" y="4976749"/>
            <a:ext cx="221742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Five Dysfunctions </a:t>
            </a:r>
            <a:r>
              <a:rPr sz="1500" b="1" dirty="0">
                <a:latin typeface="Calibri"/>
                <a:cs typeface="Calibri"/>
              </a:rPr>
              <a:t>of a</a:t>
            </a:r>
            <a:r>
              <a:rPr sz="1500" b="1" spc="-80" dirty="0">
                <a:latin typeface="Calibri"/>
                <a:cs typeface="Calibri"/>
              </a:rPr>
              <a:t> </a:t>
            </a:r>
            <a:r>
              <a:rPr sz="1500" b="1" spc="-35" dirty="0">
                <a:latin typeface="Calibri"/>
                <a:cs typeface="Calibri"/>
              </a:rPr>
              <a:t>Team</a:t>
            </a:r>
            <a:endParaRPr sz="1500">
              <a:latin typeface="Calibri"/>
              <a:cs typeface="Calibri"/>
            </a:endParaRPr>
          </a:p>
        </p:txBody>
      </p:sp>
      <p:sp>
        <p:nvSpPr>
          <p:cNvPr id="85" name="object 85"/>
          <p:cNvSpPr/>
          <p:nvPr/>
        </p:nvSpPr>
        <p:spPr>
          <a:xfrm>
            <a:off x="3044951" y="5440682"/>
            <a:ext cx="729996" cy="510539"/>
          </a:xfrm>
          <a:prstGeom prst="rect">
            <a:avLst/>
          </a:prstGeom>
          <a:blipFill>
            <a:blip r:embed="rId12" cstate="print"/>
            <a:stretch>
              <a:fillRect/>
            </a:stretch>
          </a:blipFill>
        </p:spPr>
        <p:txBody>
          <a:bodyPr wrap="square" lIns="0" tIns="0" rIns="0" bIns="0" rtlCol="0"/>
          <a:lstStyle/>
          <a:p>
            <a:endParaRPr/>
          </a:p>
        </p:txBody>
      </p:sp>
      <p:sp>
        <p:nvSpPr>
          <p:cNvPr id="86" name="object 86"/>
          <p:cNvSpPr/>
          <p:nvPr/>
        </p:nvSpPr>
        <p:spPr>
          <a:xfrm>
            <a:off x="2682241" y="5945124"/>
            <a:ext cx="1455419" cy="509016"/>
          </a:xfrm>
          <a:prstGeom prst="rect">
            <a:avLst/>
          </a:prstGeom>
          <a:blipFill>
            <a:blip r:embed="rId13" cstate="print"/>
            <a:stretch>
              <a:fillRect/>
            </a:stretch>
          </a:blipFill>
        </p:spPr>
        <p:txBody>
          <a:bodyPr wrap="square" lIns="0" tIns="0" rIns="0" bIns="0" rtlCol="0"/>
          <a:lstStyle/>
          <a:p>
            <a:endParaRPr/>
          </a:p>
        </p:txBody>
      </p:sp>
      <p:sp>
        <p:nvSpPr>
          <p:cNvPr id="87" name="object 87"/>
          <p:cNvSpPr/>
          <p:nvPr/>
        </p:nvSpPr>
        <p:spPr>
          <a:xfrm>
            <a:off x="2319527" y="6448044"/>
            <a:ext cx="2179320" cy="509016"/>
          </a:xfrm>
          <a:prstGeom prst="rect">
            <a:avLst/>
          </a:prstGeom>
          <a:blipFill>
            <a:blip r:embed="rId14" cstate="print"/>
            <a:stretch>
              <a:fillRect/>
            </a:stretch>
          </a:blipFill>
        </p:spPr>
        <p:txBody>
          <a:bodyPr wrap="square" lIns="0" tIns="0" rIns="0" bIns="0" rtlCol="0"/>
          <a:lstStyle/>
          <a:p>
            <a:endParaRPr/>
          </a:p>
        </p:txBody>
      </p:sp>
      <p:sp>
        <p:nvSpPr>
          <p:cNvPr id="88" name="object 88"/>
          <p:cNvSpPr/>
          <p:nvPr/>
        </p:nvSpPr>
        <p:spPr>
          <a:xfrm>
            <a:off x="1958341" y="6949442"/>
            <a:ext cx="2903219" cy="510539"/>
          </a:xfrm>
          <a:prstGeom prst="rect">
            <a:avLst/>
          </a:prstGeom>
          <a:blipFill>
            <a:blip r:embed="rId15" cstate="print"/>
            <a:stretch>
              <a:fillRect/>
            </a:stretch>
          </a:blipFill>
        </p:spPr>
        <p:txBody>
          <a:bodyPr wrap="square" lIns="0" tIns="0" rIns="0" bIns="0" rtlCol="0"/>
          <a:lstStyle/>
          <a:p>
            <a:endParaRPr/>
          </a:p>
        </p:txBody>
      </p:sp>
      <p:sp>
        <p:nvSpPr>
          <p:cNvPr id="89" name="object 89"/>
          <p:cNvSpPr/>
          <p:nvPr/>
        </p:nvSpPr>
        <p:spPr>
          <a:xfrm>
            <a:off x="1597152" y="7452359"/>
            <a:ext cx="3625596" cy="510541"/>
          </a:xfrm>
          <a:prstGeom prst="rect">
            <a:avLst/>
          </a:prstGeom>
          <a:blipFill>
            <a:blip r:embed="rId16" cstate="print"/>
            <a:stretch>
              <a:fillRect/>
            </a:stretch>
          </a:blipFill>
        </p:spPr>
        <p:txBody>
          <a:bodyPr wrap="square" lIns="0" tIns="0" rIns="0" bIns="0" rtlCol="0"/>
          <a:lstStyle/>
          <a:p>
            <a:endParaRPr/>
          </a:p>
        </p:txBody>
      </p:sp>
      <p:sp>
        <p:nvSpPr>
          <p:cNvPr id="90" name="object 90"/>
          <p:cNvSpPr txBox="1"/>
          <p:nvPr/>
        </p:nvSpPr>
        <p:spPr>
          <a:xfrm>
            <a:off x="1328674" y="5617845"/>
            <a:ext cx="2886710" cy="2878316"/>
          </a:xfrm>
          <a:prstGeom prst="rect">
            <a:avLst/>
          </a:prstGeom>
        </p:spPr>
        <p:txBody>
          <a:bodyPr vert="horz" wrap="square" lIns="0" tIns="0" rIns="0" bIns="0" rtlCol="0">
            <a:spAutoFit/>
          </a:bodyPr>
          <a:lstStyle/>
          <a:p>
            <a:pPr marL="1475740">
              <a:lnSpc>
                <a:spcPct val="100000"/>
              </a:lnSpc>
            </a:pPr>
            <a:r>
              <a:rPr sz="1000" b="1" spc="-5" dirty="0">
                <a:solidFill>
                  <a:srgbClr val="404040"/>
                </a:solidFill>
                <a:latin typeface="Arial"/>
                <a:cs typeface="Arial"/>
              </a:rPr>
              <a:t>Inattention to</a:t>
            </a:r>
            <a:r>
              <a:rPr sz="1000" b="1" spc="-45" dirty="0">
                <a:solidFill>
                  <a:srgbClr val="404040"/>
                </a:solidFill>
                <a:latin typeface="Arial"/>
                <a:cs typeface="Arial"/>
              </a:rPr>
              <a:t> </a:t>
            </a:r>
            <a:r>
              <a:rPr sz="1000" b="1" spc="-5" dirty="0">
                <a:solidFill>
                  <a:srgbClr val="404040"/>
                </a:solidFill>
                <a:latin typeface="Arial"/>
                <a:cs typeface="Arial"/>
              </a:rPr>
              <a:t>Results</a:t>
            </a:r>
            <a:endParaRPr sz="1000">
              <a:latin typeface="Arial"/>
              <a:cs typeface="Arial"/>
            </a:endParaRPr>
          </a:p>
          <a:p>
            <a:pPr>
              <a:lnSpc>
                <a:spcPct val="100000"/>
              </a:lnSpc>
            </a:pPr>
            <a:endParaRPr sz="1000">
              <a:latin typeface="Times New Roman"/>
              <a:cs typeface="Times New Roman"/>
            </a:endParaRPr>
          </a:p>
          <a:p>
            <a:pPr>
              <a:lnSpc>
                <a:spcPct val="100000"/>
              </a:lnSpc>
            </a:pPr>
            <a:endParaRPr sz="1050">
              <a:latin typeface="Times New Roman"/>
              <a:cs typeface="Times New Roman"/>
            </a:endParaRPr>
          </a:p>
          <a:p>
            <a:pPr marL="1648460" marR="361950" indent="-2540" algn="ctr">
              <a:lnSpc>
                <a:spcPts val="1030"/>
              </a:lnSpc>
            </a:pPr>
            <a:r>
              <a:rPr sz="1000" b="1" spc="-10" dirty="0">
                <a:solidFill>
                  <a:srgbClr val="FFFFFF"/>
                </a:solidFill>
                <a:latin typeface="Arial"/>
                <a:cs typeface="Arial"/>
              </a:rPr>
              <a:t>Avoidance </a:t>
            </a:r>
            <a:r>
              <a:rPr sz="1000" b="1" spc="-5" dirty="0">
                <a:solidFill>
                  <a:srgbClr val="FFFFFF"/>
                </a:solidFill>
                <a:latin typeface="Arial"/>
                <a:cs typeface="Arial"/>
              </a:rPr>
              <a:t>of  </a:t>
            </a:r>
            <a:r>
              <a:rPr sz="1000" b="1" spc="-40" dirty="0">
                <a:solidFill>
                  <a:srgbClr val="FFFFFF"/>
                </a:solidFill>
                <a:latin typeface="Arial"/>
                <a:cs typeface="Arial"/>
              </a:rPr>
              <a:t>A</a:t>
            </a:r>
            <a:r>
              <a:rPr sz="1000" b="1" spc="-5" dirty="0">
                <a:solidFill>
                  <a:srgbClr val="FFFFFF"/>
                </a:solidFill>
                <a:latin typeface="Arial"/>
                <a:cs typeface="Arial"/>
              </a:rPr>
              <a:t>c</a:t>
            </a:r>
            <a:r>
              <a:rPr sz="1000" b="1" spc="-10" dirty="0">
                <a:solidFill>
                  <a:srgbClr val="FFFFFF"/>
                </a:solidFill>
                <a:latin typeface="Arial"/>
                <a:cs typeface="Arial"/>
              </a:rPr>
              <a:t>c</a:t>
            </a:r>
            <a:r>
              <a:rPr sz="1000" b="1" spc="-5" dirty="0">
                <a:solidFill>
                  <a:srgbClr val="FFFFFF"/>
                </a:solidFill>
                <a:latin typeface="Arial"/>
                <a:cs typeface="Arial"/>
              </a:rPr>
              <a:t>ountability</a:t>
            </a:r>
            <a:endParaRPr sz="1000">
              <a:latin typeface="Arial"/>
              <a:cs typeface="Arial"/>
            </a:endParaRPr>
          </a:p>
          <a:p>
            <a:pPr marL="1454150" marR="170815" algn="ctr">
              <a:lnSpc>
                <a:spcPts val="3960"/>
              </a:lnSpc>
              <a:spcBef>
                <a:spcPts val="70"/>
              </a:spcBef>
            </a:pPr>
            <a:r>
              <a:rPr sz="1000" b="1" spc="-5" dirty="0">
                <a:solidFill>
                  <a:srgbClr val="FFFFFF"/>
                </a:solidFill>
                <a:latin typeface="Arial"/>
                <a:cs typeface="Arial"/>
              </a:rPr>
              <a:t>Lack of</a:t>
            </a:r>
            <a:r>
              <a:rPr sz="1000" b="1" spc="-55" dirty="0">
                <a:solidFill>
                  <a:srgbClr val="FFFFFF"/>
                </a:solidFill>
                <a:latin typeface="Arial"/>
                <a:cs typeface="Arial"/>
              </a:rPr>
              <a:t> </a:t>
            </a:r>
            <a:r>
              <a:rPr sz="1000" b="1" spc="-5" dirty="0">
                <a:solidFill>
                  <a:srgbClr val="FFFFFF"/>
                </a:solidFill>
                <a:latin typeface="Arial"/>
                <a:cs typeface="Arial"/>
              </a:rPr>
              <a:t>Commitment  Fear of</a:t>
            </a:r>
            <a:r>
              <a:rPr sz="1000" b="1" spc="-60" dirty="0">
                <a:solidFill>
                  <a:srgbClr val="FFFFFF"/>
                </a:solidFill>
                <a:latin typeface="Arial"/>
                <a:cs typeface="Arial"/>
              </a:rPr>
              <a:t> </a:t>
            </a:r>
            <a:r>
              <a:rPr sz="1000" b="1" spc="-5" dirty="0">
                <a:solidFill>
                  <a:srgbClr val="FFFFFF"/>
                </a:solidFill>
                <a:latin typeface="Arial"/>
                <a:cs typeface="Arial"/>
              </a:rPr>
              <a:t>Conflict</a:t>
            </a:r>
            <a:endParaRPr sz="1000">
              <a:latin typeface="Arial"/>
              <a:cs typeface="Arial"/>
            </a:endParaRPr>
          </a:p>
          <a:p>
            <a:pPr>
              <a:lnSpc>
                <a:spcPct val="100000"/>
              </a:lnSpc>
            </a:pPr>
            <a:endParaRPr sz="1000">
              <a:latin typeface="Times New Roman"/>
              <a:cs typeface="Times New Roman"/>
            </a:endParaRPr>
          </a:p>
          <a:p>
            <a:pPr>
              <a:lnSpc>
                <a:spcPct val="100000"/>
              </a:lnSpc>
              <a:spcBef>
                <a:spcPts val="40"/>
              </a:spcBef>
            </a:pPr>
            <a:endParaRPr sz="850">
              <a:latin typeface="Times New Roman"/>
              <a:cs typeface="Times New Roman"/>
            </a:endParaRPr>
          </a:p>
          <a:p>
            <a:pPr marL="1273810" algn="ctr">
              <a:lnSpc>
                <a:spcPct val="100000"/>
              </a:lnSpc>
            </a:pPr>
            <a:r>
              <a:rPr sz="1000" b="1" spc="-10" dirty="0">
                <a:solidFill>
                  <a:srgbClr val="FFFFFF"/>
                </a:solidFill>
                <a:latin typeface="Arial"/>
                <a:cs typeface="Arial"/>
              </a:rPr>
              <a:t>Absence </a:t>
            </a:r>
            <a:r>
              <a:rPr sz="1000" b="1" spc="-5" dirty="0">
                <a:solidFill>
                  <a:srgbClr val="FFFFFF"/>
                </a:solidFill>
                <a:latin typeface="Arial"/>
                <a:cs typeface="Arial"/>
              </a:rPr>
              <a:t>of</a:t>
            </a:r>
            <a:r>
              <a:rPr sz="1000" b="1" spc="-25" dirty="0">
                <a:solidFill>
                  <a:srgbClr val="FFFFFF"/>
                </a:solidFill>
                <a:latin typeface="Arial"/>
                <a:cs typeface="Arial"/>
              </a:rPr>
              <a:t> </a:t>
            </a:r>
            <a:r>
              <a:rPr sz="1000" b="1" spc="-15" dirty="0">
                <a:solidFill>
                  <a:srgbClr val="FFFFFF"/>
                </a:solidFill>
                <a:latin typeface="Arial"/>
                <a:cs typeface="Arial"/>
              </a:rPr>
              <a:t>Trust</a:t>
            </a:r>
            <a:endParaRPr sz="1000">
              <a:latin typeface="Arial"/>
              <a:cs typeface="Arial"/>
            </a:endParaRPr>
          </a:p>
          <a:p>
            <a:pPr>
              <a:lnSpc>
                <a:spcPct val="100000"/>
              </a:lnSpc>
              <a:spcBef>
                <a:spcPts val="50"/>
              </a:spcBef>
            </a:pPr>
            <a:endParaRPr sz="1450">
              <a:latin typeface="Times New Roman"/>
              <a:cs typeface="Times New Roman"/>
            </a:endParaRPr>
          </a:p>
          <a:p>
            <a:pPr marL="12700">
              <a:lnSpc>
                <a:spcPct val="100000"/>
              </a:lnSpc>
            </a:pPr>
            <a:r>
              <a:rPr sz="900" i="1" spc="-5" dirty="0">
                <a:latin typeface="Calibri"/>
                <a:cs typeface="Calibri"/>
              </a:rPr>
              <a:t>Source: </a:t>
            </a:r>
            <a:r>
              <a:rPr sz="900" i="1" spc="5" dirty="0">
                <a:latin typeface="Calibri"/>
                <a:cs typeface="Calibri"/>
              </a:rPr>
              <a:t>“The </a:t>
            </a:r>
            <a:r>
              <a:rPr sz="900" i="1" spc="-10" dirty="0">
                <a:latin typeface="Calibri"/>
                <a:cs typeface="Calibri"/>
              </a:rPr>
              <a:t>Five </a:t>
            </a:r>
            <a:r>
              <a:rPr sz="900" i="1" spc="-5" dirty="0">
                <a:latin typeface="Calibri"/>
                <a:cs typeface="Calibri"/>
              </a:rPr>
              <a:t>Dysfunctions </a:t>
            </a:r>
            <a:r>
              <a:rPr sz="900" i="1" spc="-10" dirty="0">
                <a:latin typeface="Calibri"/>
                <a:cs typeface="Calibri"/>
              </a:rPr>
              <a:t>of </a:t>
            </a:r>
            <a:r>
              <a:rPr sz="900" i="1" spc="-5" dirty="0">
                <a:latin typeface="Calibri"/>
                <a:cs typeface="Calibri"/>
              </a:rPr>
              <a:t>a </a:t>
            </a:r>
            <a:r>
              <a:rPr sz="900" i="1" spc="-15" dirty="0">
                <a:latin typeface="Calibri"/>
                <a:cs typeface="Calibri"/>
              </a:rPr>
              <a:t>Team” </a:t>
            </a:r>
            <a:r>
              <a:rPr sz="900" i="1" dirty="0">
                <a:latin typeface="Calibri"/>
                <a:cs typeface="Calibri"/>
              </a:rPr>
              <a:t>by </a:t>
            </a:r>
            <a:r>
              <a:rPr sz="900" i="1" spc="-5" dirty="0">
                <a:latin typeface="Calibri"/>
                <a:cs typeface="Calibri"/>
              </a:rPr>
              <a:t>Patrick</a:t>
            </a:r>
            <a:r>
              <a:rPr sz="900" i="1" spc="90" dirty="0">
                <a:latin typeface="Calibri"/>
                <a:cs typeface="Calibri"/>
              </a:rPr>
              <a:t> </a:t>
            </a:r>
            <a:r>
              <a:rPr sz="900" i="1" spc="-5" dirty="0">
                <a:latin typeface="Calibri"/>
                <a:cs typeface="Calibri"/>
              </a:rPr>
              <a:t>Lencioni:</a:t>
            </a:r>
            <a:endParaRPr sz="900">
              <a:latin typeface="Calibri"/>
              <a:cs typeface="Calibri"/>
            </a:endParaRPr>
          </a:p>
          <a:p>
            <a:pPr marL="1313180" algn="ctr">
              <a:lnSpc>
                <a:spcPct val="100000"/>
              </a:lnSpc>
              <a:spcBef>
                <a:spcPts val="570"/>
              </a:spcBef>
            </a:pPr>
            <a:endParaRPr sz="800">
              <a:latin typeface="Arial"/>
              <a:cs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386" name="Picture 2" descr="activity-5-4">
            <a:extLst>
              <a:ext uri="{FF2B5EF4-FFF2-40B4-BE49-F238E27FC236}">
                <a16:creationId xmlns:a16="http://schemas.microsoft.com/office/drawing/2014/main" id="{3C3F42AE-D6AB-4320-9613-F31CA3395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07" y="898395"/>
            <a:ext cx="5603493" cy="5555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8910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359155" y="997459"/>
            <a:ext cx="3674745" cy="215444"/>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5.5 : Assessment - </a:t>
            </a:r>
            <a:r>
              <a:rPr sz="1400" spc="-5" dirty="0">
                <a:solidFill>
                  <a:srgbClr val="FFFFFF"/>
                </a:solidFill>
                <a:latin typeface="Calibri"/>
                <a:cs typeface="Calibri"/>
              </a:rPr>
              <a:t>Dysfunctions </a:t>
            </a:r>
            <a:r>
              <a:rPr sz="1400" dirty="0">
                <a:solidFill>
                  <a:srgbClr val="FFFFFF"/>
                </a:solidFill>
                <a:latin typeface="Calibri"/>
                <a:cs typeface="Calibri"/>
              </a:rPr>
              <a:t>of a</a:t>
            </a:r>
            <a:r>
              <a:rPr sz="1400" spc="5" dirty="0">
                <a:solidFill>
                  <a:srgbClr val="FFFFFF"/>
                </a:solidFill>
                <a:latin typeface="Calibri"/>
                <a:cs typeface="Calibri"/>
              </a:rPr>
              <a:t> </a:t>
            </a:r>
            <a:r>
              <a:rPr sz="1400" spc="-30" dirty="0">
                <a:solidFill>
                  <a:srgbClr val="FFFFFF"/>
                </a:solidFill>
                <a:latin typeface="Calibri"/>
                <a:cs typeface="Calibri"/>
              </a:rPr>
              <a:t>Team</a:t>
            </a:r>
            <a:endParaRPr sz="1400">
              <a:latin typeface="Calibri"/>
              <a:cs typeface="Calibri"/>
            </a:endParaRPr>
          </a:p>
        </p:txBody>
      </p:sp>
      <p:sp>
        <p:nvSpPr>
          <p:cNvPr id="18" name="object 18"/>
          <p:cNvSpPr txBox="1"/>
          <p:nvPr/>
        </p:nvSpPr>
        <p:spPr>
          <a:xfrm>
            <a:off x="1540892" y="1966214"/>
            <a:ext cx="3415029" cy="1224951"/>
          </a:xfrm>
          <a:prstGeom prst="rect">
            <a:avLst/>
          </a:prstGeom>
        </p:spPr>
        <p:txBody>
          <a:bodyPr vert="horz" wrap="square" lIns="0" tIns="0" rIns="0" bIns="0" rtlCol="0">
            <a:spAutoFit/>
          </a:bodyPr>
          <a:lstStyle/>
          <a:p>
            <a:pPr marL="12700">
              <a:lnSpc>
                <a:spcPct val="100000"/>
              </a:lnSpc>
            </a:pPr>
            <a:r>
              <a:rPr sz="1200" dirty="0">
                <a:latin typeface="Calibri"/>
                <a:cs typeface="Calibri"/>
              </a:rPr>
              <a:t>This is an individual</a:t>
            </a:r>
            <a:r>
              <a:rPr sz="1200" spc="-135" dirty="0">
                <a:latin typeface="Calibri"/>
                <a:cs typeface="Calibri"/>
              </a:rPr>
              <a:t> </a:t>
            </a:r>
            <a:r>
              <a:rPr sz="1200" spc="-10" dirty="0">
                <a:latin typeface="Calibri"/>
                <a:cs typeface="Calibri"/>
              </a:rPr>
              <a:t>exercise.</a:t>
            </a:r>
            <a:endParaRPr sz="1200">
              <a:latin typeface="Calibri"/>
              <a:cs typeface="Calibri"/>
            </a:endParaRPr>
          </a:p>
          <a:p>
            <a:pPr marL="241300" marR="67945" indent="-228600">
              <a:lnSpc>
                <a:spcPct val="120000"/>
              </a:lnSpc>
              <a:spcBef>
                <a:spcPts val="600"/>
              </a:spcBef>
              <a:buAutoNum type="arabicPeriod"/>
              <a:tabLst>
                <a:tab pos="241300" algn="l"/>
              </a:tabLst>
            </a:pPr>
            <a:r>
              <a:rPr sz="1200" dirty="0">
                <a:latin typeface="Calibri"/>
                <a:cs typeface="Calibri"/>
              </a:rPr>
              <a:t>Please </a:t>
            </a:r>
            <a:r>
              <a:rPr sz="1200" spc="-5" dirty="0">
                <a:latin typeface="Calibri"/>
                <a:cs typeface="Calibri"/>
              </a:rPr>
              <a:t>complete </a:t>
            </a:r>
            <a:r>
              <a:rPr sz="1200" dirty="0">
                <a:latin typeface="Calibri"/>
                <a:cs typeface="Calibri"/>
              </a:rPr>
              <a:t>the </a:t>
            </a:r>
            <a:r>
              <a:rPr sz="1200" spc="-5" dirty="0">
                <a:latin typeface="Calibri"/>
                <a:cs typeface="Calibri"/>
              </a:rPr>
              <a:t>assessment </a:t>
            </a:r>
            <a:r>
              <a:rPr sz="1200" dirty="0">
                <a:latin typeface="Calibri"/>
                <a:cs typeface="Calibri"/>
              </a:rPr>
              <a:t>on behalf of</a:t>
            </a:r>
            <a:r>
              <a:rPr sz="1200" spc="-114" dirty="0">
                <a:latin typeface="Calibri"/>
                <a:cs typeface="Calibri"/>
              </a:rPr>
              <a:t> </a:t>
            </a:r>
            <a:r>
              <a:rPr sz="1200" spc="-5" dirty="0">
                <a:latin typeface="Calibri"/>
                <a:cs typeface="Calibri"/>
              </a:rPr>
              <a:t>your  team.</a:t>
            </a:r>
            <a:endParaRPr sz="1200">
              <a:latin typeface="Calibri"/>
              <a:cs typeface="Calibri"/>
            </a:endParaRPr>
          </a:p>
          <a:p>
            <a:pPr marL="241300" marR="5080" indent="-228600">
              <a:lnSpc>
                <a:spcPct val="120000"/>
              </a:lnSpc>
              <a:spcBef>
                <a:spcPts val="600"/>
              </a:spcBef>
              <a:buAutoNum type="arabicPeriod"/>
              <a:tabLst>
                <a:tab pos="241300" algn="l"/>
              </a:tabLst>
            </a:pPr>
            <a:r>
              <a:rPr sz="1200" dirty="0">
                <a:latin typeface="Calibri"/>
                <a:cs typeface="Calibri"/>
              </a:rPr>
              <a:t>[Optional] Please </a:t>
            </a:r>
            <a:r>
              <a:rPr sz="1200" spc="-5" dirty="0">
                <a:latin typeface="Calibri"/>
                <a:cs typeface="Calibri"/>
              </a:rPr>
              <a:t>share your </a:t>
            </a:r>
            <a:r>
              <a:rPr sz="1200" spc="-15" dirty="0">
                <a:latin typeface="Calibri"/>
                <a:cs typeface="Calibri"/>
              </a:rPr>
              <a:t>team’s </a:t>
            </a:r>
            <a:r>
              <a:rPr sz="1200" spc="-5" dirty="0">
                <a:latin typeface="Calibri"/>
                <a:cs typeface="Calibri"/>
              </a:rPr>
              <a:t>dysfunctions,</a:t>
            </a:r>
            <a:r>
              <a:rPr sz="1200" spc="-130" dirty="0">
                <a:latin typeface="Calibri"/>
                <a:cs typeface="Calibri"/>
              </a:rPr>
              <a:t> </a:t>
            </a:r>
            <a:r>
              <a:rPr sz="1200" dirty="0">
                <a:latin typeface="Calibri"/>
                <a:cs typeface="Calibri"/>
              </a:rPr>
              <a:t>if  </a:t>
            </a:r>
            <a:r>
              <a:rPr sz="1200" spc="-30" dirty="0">
                <a:latin typeface="Calibri"/>
                <a:cs typeface="Calibri"/>
              </a:rPr>
              <a:t>any.</a:t>
            </a:r>
            <a:endParaRPr sz="1200">
              <a:latin typeface="Calibri"/>
              <a:cs typeface="Calibri"/>
            </a:endParaRPr>
          </a:p>
        </p:txBody>
      </p:sp>
      <p:sp>
        <p:nvSpPr>
          <p:cNvPr id="19" name="object 19"/>
          <p:cNvSpPr txBox="1"/>
          <p:nvPr/>
        </p:nvSpPr>
        <p:spPr>
          <a:xfrm>
            <a:off x="1540893" y="3255517"/>
            <a:ext cx="3265804" cy="443198"/>
          </a:xfrm>
          <a:prstGeom prst="rect">
            <a:avLst/>
          </a:prstGeom>
        </p:spPr>
        <p:txBody>
          <a:bodyPr vert="horz" wrap="square" lIns="0" tIns="0" rIns="0" bIns="0" rtlCol="0">
            <a:spAutoFit/>
          </a:bodyPr>
          <a:lstStyle/>
          <a:p>
            <a:pPr marL="241300" marR="5080" indent="-228600">
              <a:lnSpc>
                <a:spcPct val="120000"/>
              </a:lnSpc>
            </a:pPr>
            <a:r>
              <a:rPr sz="1200" dirty="0">
                <a:latin typeface="Calibri"/>
                <a:cs typeface="Calibri"/>
              </a:rPr>
              <a:t>3. Please </a:t>
            </a:r>
            <a:r>
              <a:rPr sz="1200" spc="-5" dirty="0">
                <a:latin typeface="Calibri"/>
                <a:cs typeface="Calibri"/>
              </a:rPr>
              <a:t>share </a:t>
            </a:r>
            <a:r>
              <a:rPr sz="1200" spc="-10" dirty="0">
                <a:latin typeface="Calibri"/>
                <a:cs typeface="Calibri"/>
              </a:rPr>
              <a:t>any </a:t>
            </a:r>
            <a:r>
              <a:rPr sz="1200" dirty="0">
                <a:latin typeface="Calibri"/>
                <a:cs typeface="Calibri"/>
              </a:rPr>
              <a:t>new </a:t>
            </a:r>
            <a:r>
              <a:rPr sz="1200" spc="-5" dirty="0">
                <a:latin typeface="Calibri"/>
                <a:cs typeface="Calibri"/>
              </a:rPr>
              <a:t>insights </a:t>
            </a:r>
            <a:r>
              <a:rPr sz="1200" spc="-10" dirty="0">
                <a:latin typeface="Calibri"/>
                <a:cs typeface="Calibri"/>
              </a:rPr>
              <a:t>gathered from </a:t>
            </a:r>
            <a:r>
              <a:rPr sz="1200" dirty="0">
                <a:latin typeface="Calibri"/>
                <a:cs typeface="Calibri"/>
              </a:rPr>
              <a:t>this  </a:t>
            </a:r>
            <a:r>
              <a:rPr sz="1200" spc="-10" dirty="0">
                <a:latin typeface="Calibri"/>
                <a:cs typeface="Calibri"/>
              </a:rPr>
              <a:t>activity.</a:t>
            </a:r>
            <a:endParaRPr sz="1200">
              <a:latin typeface="Calibri"/>
              <a:cs typeface="Calibri"/>
            </a:endParaRPr>
          </a:p>
        </p:txBody>
      </p:sp>
      <p:sp>
        <p:nvSpPr>
          <p:cNvPr id="20" name="object 20"/>
          <p:cNvSpPr/>
          <p:nvPr/>
        </p:nvSpPr>
        <p:spPr>
          <a:xfrm>
            <a:off x="4764025" y="3197352"/>
            <a:ext cx="566927" cy="566927"/>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784217" y="3217164"/>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9"/>
                </a:lnTo>
                <a:lnTo>
                  <a:pt x="34120" y="376178"/>
                </a:lnTo>
                <a:lnTo>
                  <a:pt x="58777" y="411077"/>
                </a:lnTo>
                <a:lnTo>
                  <a:pt x="88900" y="441210"/>
                </a:lnTo>
                <a:lnTo>
                  <a:pt x="123782" y="465873"/>
                </a:lnTo>
                <a:lnTo>
                  <a:pt x="162719" y="484362"/>
                </a:lnTo>
                <a:lnTo>
                  <a:pt x="205006" y="495972"/>
                </a:lnTo>
                <a:lnTo>
                  <a:pt x="249936" y="499999"/>
                </a:lnTo>
                <a:lnTo>
                  <a:pt x="294870" y="495972"/>
                </a:lnTo>
                <a:lnTo>
                  <a:pt x="337168" y="484362"/>
                </a:lnTo>
                <a:lnTo>
                  <a:pt x="376122" y="465873"/>
                </a:lnTo>
                <a:lnTo>
                  <a:pt x="411024" y="441210"/>
                </a:lnTo>
                <a:lnTo>
                  <a:pt x="441168" y="411077"/>
                </a:lnTo>
                <a:lnTo>
                  <a:pt x="465845" y="376178"/>
                </a:lnTo>
                <a:lnTo>
                  <a:pt x="484347" y="337219"/>
                </a:lnTo>
                <a:lnTo>
                  <a:pt x="495968" y="294903"/>
                </a:lnTo>
                <a:lnTo>
                  <a:pt x="499999" y="249936"/>
                </a:lnTo>
                <a:lnTo>
                  <a:pt x="495968" y="205006"/>
                </a:lnTo>
                <a:lnTo>
                  <a:pt x="484347" y="162719"/>
                </a:lnTo>
                <a:lnTo>
                  <a:pt x="465845" y="123782"/>
                </a:lnTo>
                <a:lnTo>
                  <a:pt x="441168" y="88900"/>
                </a:lnTo>
                <a:lnTo>
                  <a:pt x="411024" y="58777"/>
                </a:lnTo>
                <a:lnTo>
                  <a:pt x="376122" y="34120"/>
                </a:lnTo>
                <a:lnTo>
                  <a:pt x="337168" y="15635"/>
                </a:lnTo>
                <a:lnTo>
                  <a:pt x="294870" y="4026"/>
                </a:lnTo>
                <a:lnTo>
                  <a:pt x="249936" y="0"/>
                </a:lnTo>
                <a:close/>
              </a:path>
            </a:pathLst>
          </a:custGeom>
          <a:solidFill>
            <a:srgbClr val="465063"/>
          </a:solidFill>
        </p:spPr>
        <p:txBody>
          <a:bodyPr wrap="square" lIns="0" tIns="0" rIns="0" bIns="0" rtlCol="0"/>
          <a:lstStyle/>
          <a:p>
            <a:endParaRPr/>
          </a:p>
        </p:txBody>
      </p:sp>
      <p:sp>
        <p:nvSpPr>
          <p:cNvPr id="22" name="object 22"/>
          <p:cNvSpPr/>
          <p:nvPr/>
        </p:nvSpPr>
        <p:spPr>
          <a:xfrm>
            <a:off x="4784217" y="3217164"/>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870" y="4026"/>
                </a:lnTo>
                <a:lnTo>
                  <a:pt x="337168" y="15635"/>
                </a:lnTo>
                <a:lnTo>
                  <a:pt x="376122" y="34120"/>
                </a:lnTo>
                <a:lnTo>
                  <a:pt x="411024" y="58777"/>
                </a:lnTo>
                <a:lnTo>
                  <a:pt x="441168" y="88900"/>
                </a:lnTo>
                <a:lnTo>
                  <a:pt x="465845" y="123782"/>
                </a:lnTo>
                <a:lnTo>
                  <a:pt x="484347" y="162719"/>
                </a:lnTo>
                <a:lnTo>
                  <a:pt x="495968" y="205006"/>
                </a:lnTo>
                <a:lnTo>
                  <a:pt x="499999" y="249936"/>
                </a:lnTo>
                <a:lnTo>
                  <a:pt x="495968" y="294903"/>
                </a:lnTo>
                <a:lnTo>
                  <a:pt x="484347" y="337219"/>
                </a:lnTo>
                <a:lnTo>
                  <a:pt x="465845" y="376178"/>
                </a:lnTo>
                <a:lnTo>
                  <a:pt x="441168" y="411077"/>
                </a:lnTo>
                <a:lnTo>
                  <a:pt x="411024" y="441210"/>
                </a:lnTo>
                <a:lnTo>
                  <a:pt x="376122" y="465873"/>
                </a:lnTo>
                <a:lnTo>
                  <a:pt x="337168" y="484362"/>
                </a:lnTo>
                <a:lnTo>
                  <a:pt x="294870" y="495972"/>
                </a:lnTo>
                <a:lnTo>
                  <a:pt x="249936" y="499999"/>
                </a:lnTo>
                <a:lnTo>
                  <a:pt x="205006" y="495972"/>
                </a:lnTo>
                <a:lnTo>
                  <a:pt x="162719" y="484362"/>
                </a:lnTo>
                <a:lnTo>
                  <a:pt x="123782" y="465873"/>
                </a:lnTo>
                <a:lnTo>
                  <a:pt x="88900" y="441210"/>
                </a:lnTo>
                <a:lnTo>
                  <a:pt x="58777" y="411077"/>
                </a:lnTo>
                <a:lnTo>
                  <a:pt x="34120" y="376178"/>
                </a:lnTo>
                <a:lnTo>
                  <a:pt x="15635" y="337219"/>
                </a:lnTo>
                <a:lnTo>
                  <a:pt x="4026" y="294903"/>
                </a:lnTo>
                <a:lnTo>
                  <a:pt x="0" y="249936"/>
                </a:lnTo>
                <a:close/>
              </a:path>
            </a:pathLst>
          </a:custGeom>
          <a:ln w="12700">
            <a:solidFill>
              <a:srgbClr val="FFFFFF"/>
            </a:solidFill>
          </a:ln>
        </p:spPr>
        <p:txBody>
          <a:bodyPr wrap="square" lIns="0" tIns="0" rIns="0" bIns="0" rtlCol="0"/>
          <a:lstStyle/>
          <a:p>
            <a:endParaRPr/>
          </a:p>
        </p:txBody>
      </p:sp>
      <p:sp>
        <p:nvSpPr>
          <p:cNvPr id="23" name="object 23"/>
          <p:cNvSpPr/>
          <p:nvPr/>
        </p:nvSpPr>
        <p:spPr>
          <a:xfrm>
            <a:off x="4835273" y="3268218"/>
            <a:ext cx="398145" cy="398145"/>
          </a:xfrm>
          <a:custGeom>
            <a:avLst/>
            <a:gdLst/>
            <a:ahLst/>
            <a:cxnLst/>
            <a:rect l="l" t="t" r="r" b="b"/>
            <a:pathLst>
              <a:path w="398145" h="398145">
                <a:moveTo>
                  <a:pt x="198881"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1" y="397891"/>
                </a:lnTo>
                <a:lnTo>
                  <a:pt x="244488" y="392632"/>
                </a:lnTo>
                <a:lnTo>
                  <a:pt x="286352" y="377653"/>
                </a:lnTo>
                <a:lnTo>
                  <a:pt x="323279" y="354153"/>
                </a:lnTo>
                <a:lnTo>
                  <a:pt x="354076" y="323329"/>
                </a:lnTo>
                <a:lnTo>
                  <a:pt x="377552" y="286377"/>
                </a:lnTo>
                <a:lnTo>
                  <a:pt x="392512" y="244495"/>
                </a:lnTo>
                <a:lnTo>
                  <a:pt x="397763" y="198882"/>
                </a:lnTo>
                <a:lnTo>
                  <a:pt x="392512" y="153275"/>
                </a:lnTo>
                <a:lnTo>
                  <a:pt x="377552" y="111411"/>
                </a:lnTo>
                <a:lnTo>
                  <a:pt x="354076" y="74484"/>
                </a:lnTo>
                <a:lnTo>
                  <a:pt x="323279" y="43687"/>
                </a:lnTo>
                <a:lnTo>
                  <a:pt x="286352" y="20211"/>
                </a:lnTo>
                <a:lnTo>
                  <a:pt x="244488" y="5251"/>
                </a:lnTo>
                <a:lnTo>
                  <a:pt x="198881" y="0"/>
                </a:lnTo>
                <a:close/>
              </a:path>
            </a:pathLst>
          </a:custGeom>
          <a:solidFill>
            <a:srgbClr val="D9D9D9"/>
          </a:solidFill>
        </p:spPr>
        <p:txBody>
          <a:bodyPr wrap="square" lIns="0" tIns="0" rIns="0" bIns="0" rtlCol="0"/>
          <a:lstStyle/>
          <a:p>
            <a:endParaRPr/>
          </a:p>
        </p:txBody>
      </p:sp>
      <p:sp>
        <p:nvSpPr>
          <p:cNvPr id="24" name="object 24"/>
          <p:cNvSpPr/>
          <p:nvPr/>
        </p:nvSpPr>
        <p:spPr>
          <a:xfrm>
            <a:off x="5031485" y="3267456"/>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5" name="object 25"/>
          <p:cNvSpPr/>
          <p:nvPr/>
        </p:nvSpPr>
        <p:spPr>
          <a:xfrm>
            <a:off x="4837048" y="3461004"/>
            <a:ext cx="396240" cy="7620"/>
          </a:xfrm>
          <a:custGeom>
            <a:avLst/>
            <a:gdLst/>
            <a:ahLst/>
            <a:cxnLst/>
            <a:rect l="l" t="t" r="r" b="b"/>
            <a:pathLst>
              <a:path w="396239" h="7620">
                <a:moveTo>
                  <a:pt x="0" y="7365"/>
                </a:moveTo>
                <a:lnTo>
                  <a:pt x="396113" y="0"/>
                </a:lnTo>
              </a:path>
            </a:pathLst>
          </a:custGeom>
          <a:ln w="6350">
            <a:solidFill>
              <a:srgbClr val="A6A6A6"/>
            </a:solidFill>
          </a:ln>
        </p:spPr>
        <p:txBody>
          <a:bodyPr wrap="square" lIns="0" tIns="0" rIns="0" bIns="0" rtlCol="0"/>
          <a:lstStyle/>
          <a:p>
            <a:endParaRPr/>
          </a:p>
        </p:txBody>
      </p:sp>
      <p:sp>
        <p:nvSpPr>
          <p:cNvPr id="26" name="object 26"/>
          <p:cNvSpPr/>
          <p:nvPr/>
        </p:nvSpPr>
        <p:spPr>
          <a:xfrm>
            <a:off x="4891532" y="3329686"/>
            <a:ext cx="285750" cy="274955"/>
          </a:xfrm>
          <a:custGeom>
            <a:avLst/>
            <a:gdLst/>
            <a:ahLst/>
            <a:cxnLst/>
            <a:rect l="l" t="t" r="r" b="b"/>
            <a:pathLst>
              <a:path w="285750" h="274954">
                <a:moveTo>
                  <a:pt x="0" y="0"/>
                </a:moveTo>
                <a:lnTo>
                  <a:pt x="285241" y="274954"/>
                </a:lnTo>
              </a:path>
            </a:pathLst>
          </a:custGeom>
          <a:ln w="6350">
            <a:solidFill>
              <a:srgbClr val="A6A6A6"/>
            </a:solidFill>
          </a:ln>
        </p:spPr>
        <p:txBody>
          <a:bodyPr wrap="square" lIns="0" tIns="0" rIns="0" bIns="0" rtlCol="0"/>
          <a:lstStyle/>
          <a:p>
            <a:endParaRPr/>
          </a:p>
        </p:txBody>
      </p:sp>
      <p:sp>
        <p:nvSpPr>
          <p:cNvPr id="27" name="object 27"/>
          <p:cNvSpPr/>
          <p:nvPr/>
        </p:nvSpPr>
        <p:spPr>
          <a:xfrm>
            <a:off x="4896105" y="3323971"/>
            <a:ext cx="274955" cy="285750"/>
          </a:xfrm>
          <a:custGeom>
            <a:avLst/>
            <a:gdLst/>
            <a:ahLst/>
            <a:cxnLst/>
            <a:rect l="l" t="t" r="r" b="b"/>
            <a:pathLst>
              <a:path w="274954" h="285750">
                <a:moveTo>
                  <a:pt x="0" y="285242"/>
                </a:moveTo>
                <a:lnTo>
                  <a:pt x="274955" y="0"/>
                </a:lnTo>
              </a:path>
            </a:pathLst>
          </a:custGeom>
          <a:ln w="6350">
            <a:solidFill>
              <a:srgbClr val="A6A6A6"/>
            </a:solidFill>
          </a:ln>
        </p:spPr>
        <p:txBody>
          <a:bodyPr wrap="square" lIns="0" tIns="0" rIns="0" bIns="0" rtlCol="0"/>
          <a:lstStyle/>
          <a:p>
            <a:endParaRPr/>
          </a:p>
        </p:txBody>
      </p:sp>
      <p:sp>
        <p:nvSpPr>
          <p:cNvPr id="28" name="object 28"/>
          <p:cNvSpPr/>
          <p:nvPr/>
        </p:nvSpPr>
        <p:spPr>
          <a:xfrm>
            <a:off x="4869816" y="3302761"/>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7"/>
                </a:lnTo>
                <a:lnTo>
                  <a:pt x="5867" y="208050"/>
                </a:lnTo>
                <a:lnTo>
                  <a:pt x="22427" y="247334"/>
                </a:lnTo>
                <a:lnTo>
                  <a:pt x="48117" y="280622"/>
                </a:lnTo>
                <a:lnTo>
                  <a:pt x="81374" y="306342"/>
                </a:lnTo>
                <a:lnTo>
                  <a:pt x="120635" y="322926"/>
                </a:lnTo>
                <a:lnTo>
                  <a:pt x="164337" y="328802"/>
                </a:lnTo>
                <a:lnTo>
                  <a:pt x="208050" y="322926"/>
                </a:lnTo>
                <a:lnTo>
                  <a:pt x="247334" y="306342"/>
                </a:lnTo>
                <a:lnTo>
                  <a:pt x="280622" y="280622"/>
                </a:lnTo>
                <a:lnTo>
                  <a:pt x="306342" y="247334"/>
                </a:lnTo>
                <a:lnTo>
                  <a:pt x="322926" y="208050"/>
                </a:lnTo>
                <a:lnTo>
                  <a:pt x="328802" y="164337"/>
                </a:lnTo>
                <a:lnTo>
                  <a:pt x="322926" y="120679"/>
                </a:lnTo>
                <a:lnTo>
                  <a:pt x="306342" y="81430"/>
                </a:lnTo>
                <a:lnTo>
                  <a:pt x="280622" y="48164"/>
                </a:lnTo>
                <a:lnTo>
                  <a:pt x="247334" y="22455"/>
                </a:lnTo>
                <a:lnTo>
                  <a:pt x="208050" y="5876"/>
                </a:lnTo>
                <a:lnTo>
                  <a:pt x="164337" y="0"/>
                </a:lnTo>
                <a:close/>
              </a:path>
            </a:pathLst>
          </a:custGeom>
          <a:solidFill>
            <a:srgbClr val="D9D9D9"/>
          </a:solidFill>
        </p:spPr>
        <p:txBody>
          <a:bodyPr wrap="square" lIns="0" tIns="0" rIns="0" bIns="0" rtlCol="0"/>
          <a:lstStyle/>
          <a:p>
            <a:endParaRPr/>
          </a:p>
        </p:txBody>
      </p:sp>
      <p:sp>
        <p:nvSpPr>
          <p:cNvPr id="29" name="object 29"/>
          <p:cNvSpPr/>
          <p:nvPr/>
        </p:nvSpPr>
        <p:spPr>
          <a:xfrm>
            <a:off x="4890136" y="3323084"/>
            <a:ext cx="288290" cy="288289"/>
          </a:xfrm>
          <a:custGeom>
            <a:avLst/>
            <a:gdLst/>
            <a:ahLst/>
            <a:cxnLst/>
            <a:rect l="l" t="t" r="r" b="b"/>
            <a:pathLst>
              <a:path w="288289" h="288289">
                <a:moveTo>
                  <a:pt x="144017" y="0"/>
                </a:moveTo>
                <a:lnTo>
                  <a:pt x="98511" y="7345"/>
                </a:lnTo>
                <a:lnTo>
                  <a:pt x="58978" y="27797"/>
                </a:lnTo>
                <a:lnTo>
                  <a:pt x="27797" y="58978"/>
                </a:lnTo>
                <a:lnTo>
                  <a:pt x="7345" y="98511"/>
                </a:lnTo>
                <a:lnTo>
                  <a:pt x="0" y="144018"/>
                </a:lnTo>
                <a:lnTo>
                  <a:pt x="7345" y="189586"/>
                </a:lnTo>
                <a:lnTo>
                  <a:pt x="27797" y="229156"/>
                </a:lnTo>
                <a:lnTo>
                  <a:pt x="58978" y="260357"/>
                </a:lnTo>
                <a:lnTo>
                  <a:pt x="98511" y="280816"/>
                </a:lnTo>
                <a:lnTo>
                  <a:pt x="144017" y="288163"/>
                </a:lnTo>
                <a:lnTo>
                  <a:pt x="189586" y="280816"/>
                </a:lnTo>
                <a:lnTo>
                  <a:pt x="229156" y="260357"/>
                </a:lnTo>
                <a:lnTo>
                  <a:pt x="260357" y="229156"/>
                </a:lnTo>
                <a:lnTo>
                  <a:pt x="280816" y="189586"/>
                </a:lnTo>
                <a:lnTo>
                  <a:pt x="288163" y="144018"/>
                </a:lnTo>
                <a:lnTo>
                  <a:pt x="280816" y="98511"/>
                </a:lnTo>
                <a:lnTo>
                  <a:pt x="260357" y="58978"/>
                </a:lnTo>
                <a:lnTo>
                  <a:pt x="229156" y="27797"/>
                </a:lnTo>
                <a:lnTo>
                  <a:pt x="189586" y="7345"/>
                </a:lnTo>
                <a:lnTo>
                  <a:pt x="144017" y="0"/>
                </a:lnTo>
                <a:close/>
              </a:path>
            </a:pathLst>
          </a:custGeom>
          <a:solidFill>
            <a:srgbClr val="E68421"/>
          </a:solidFill>
        </p:spPr>
        <p:txBody>
          <a:bodyPr wrap="square" lIns="0" tIns="0" rIns="0" bIns="0" rtlCol="0"/>
          <a:lstStyle/>
          <a:p>
            <a:endParaRPr/>
          </a:p>
        </p:txBody>
      </p:sp>
      <p:sp>
        <p:nvSpPr>
          <p:cNvPr id="30" name="object 30"/>
          <p:cNvSpPr txBox="1"/>
          <p:nvPr/>
        </p:nvSpPr>
        <p:spPr>
          <a:xfrm>
            <a:off x="4937887" y="3340101"/>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dirty="0">
              <a:latin typeface="Arial Black"/>
              <a:cs typeface="Arial Black"/>
            </a:endParaRPr>
          </a:p>
          <a:p>
            <a:pPr marL="29209">
              <a:lnSpc>
                <a:spcPts val="655"/>
              </a:lnSpc>
            </a:pPr>
            <a:r>
              <a:rPr sz="600" b="1" spc="-5" dirty="0">
                <a:solidFill>
                  <a:srgbClr val="FFFFFF"/>
                </a:solidFill>
                <a:latin typeface="Arial"/>
                <a:cs typeface="Arial"/>
              </a:rPr>
              <a:t>min</a:t>
            </a:r>
            <a:endParaRPr sz="600" dirty="0">
              <a:latin typeface="Arial"/>
              <a:cs typeface="Arial"/>
            </a:endParaRPr>
          </a:p>
        </p:txBody>
      </p:sp>
      <p:sp>
        <p:nvSpPr>
          <p:cNvPr id="32" name="object 32"/>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8" name="object 38"/>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9" name="object 39"/>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40" name="object 40"/>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41" name="object 41"/>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2" name="object 42"/>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3" name="object 43"/>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4" name="object 44"/>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5" name="object 45"/>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6" name="object 46"/>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7" name="object 47"/>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8" name="object 48"/>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9" name="object 49"/>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50" name="object 50"/>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51" name="object 51"/>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2" name="object 52"/>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3" name="object 53"/>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4" name="object 54"/>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5" name="object 55"/>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6" name="object 56"/>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7" name="object 57"/>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8" name="object 58"/>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9" name="object 59"/>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60" name="object 60"/>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61" name="object 61"/>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2" name="object 62"/>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3" name="object 63"/>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4" name="object 64"/>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5" name="object 65"/>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6" name="object 66"/>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7" name="object 67"/>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8" name="object 68"/>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9" name="object 69"/>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70" name="object 70"/>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71" name="object 71"/>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2" name="object 72"/>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3" name="object 73"/>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4" name="object 74"/>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5" name="object 75"/>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6" name="object 76"/>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7" name="object 77"/>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8" name="object 78"/>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9" name="object 79"/>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80" name="object 80"/>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81" name="object 81"/>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2" name="object 82"/>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3" name="object 83"/>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4" name="object 84"/>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5" name="object 85"/>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6" name="object 86"/>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7" name="object 87"/>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9" name="object 89"/>
          <p:cNvSpPr txBox="1"/>
          <p:nvPr/>
        </p:nvSpPr>
        <p:spPr>
          <a:xfrm>
            <a:off x="2942082" y="6258562"/>
            <a:ext cx="982980" cy="246221"/>
          </a:xfrm>
          <a:prstGeom prst="rect">
            <a:avLst/>
          </a:prstGeom>
        </p:spPr>
        <p:txBody>
          <a:bodyPr vert="horz" wrap="square" lIns="0" tIns="0" rIns="0" bIns="0" rtlCol="0">
            <a:spAutoFit/>
          </a:bodyPr>
          <a:lstStyle/>
          <a:p>
            <a:pPr marL="12700">
              <a:lnSpc>
                <a:spcPct val="100000"/>
              </a:lnSpc>
            </a:pPr>
            <a:r>
              <a:rPr sz="1600" b="1" spc="-10" dirty="0">
                <a:latin typeface="Calibri"/>
                <a:cs typeface="Calibri"/>
              </a:rPr>
              <a:t>G</a:t>
            </a:r>
            <a:r>
              <a:rPr sz="1600" b="1" spc="-30" dirty="0">
                <a:latin typeface="Calibri"/>
                <a:cs typeface="Calibri"/>
              </a:rPr>
              <a:t>r</a:t>
            </a:r>
            <a:r>
              <a:rPr sz="1600" b="1" spc="-5" dirty="0">
                <a:latin typeface="Calibri"/>
                <a:cs typeface="Calibri"/>
              </a:rPr>
              <a:t>o</a:t>
            </a:r>
            <a:r>
              <a:rPr sz="1600" b="1" spc="-10" dirty="0">
                <a:latin typeface="Calibri"/>
                <a:cs typeface="Calibri"/>
              </a:rPr>
              <a:t>u</a:t>
            </a:r>
            <a:r>
              <a:rPr sz="1600" b="1" spc="-25" dirty="0">
                <a:latin typeface="Calibri"/>
                <a:cs typeface="Calibri"/>
              </a:rPr>
              <a:t>p</a:t>
            </a:r>
            <a:r>
              <a:rPr sz="1600" b="1" spc="-5" dirty="0">
                <a:latin typeface="Calibri"/>
                <a:cs typeface="Calibri"/>
              </a:rPr>
              <a:t>t</a:t>
            </a:r>
            <a:r>
              <a:rPr sz="1600" b="1" spc="-15" dirty="0">
                <a:latin typeface="Calibri"/>
                <a:cs typeface="Calibri"/>
              </a:rPr>
              <a:t>h</a:t>
            </a:r>
            <a:r>
              <a:rPr sz="1600" b="1" spc="-5" dirty="0">
                <a:latin typeface="Calibri"/>
                <a:cs typeface="Calibri"/>
              </a:rPr>
              <a:t>ink</a:t>
            </a:r>
            <a:endParaRPr sz="1600">
              <a:latin typeface="Calibri"/>
              <a:cs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DAABBCC6-1C74-4C84-9647-E13B645CCE8E}"/>
              </a:ext>
            </a:extLst>
          </p:cNvPr>
          <p:cNvSpPr/>
          <p:nvPr/>
        </p:nvSpPr>
        <p:spPr>
          <a:xfrm>
            <a:off x="750634" y="833973"/>
            <a:ext cx="5726366" cy="5447645"/>
          </a:xfrm>
          <a:prstGeom prst="rect">
            <a:avLst/>
          </a:prstGeom>
        </p:spPr>
        <p:txBody>
          <a:bodyPr wrap="square">
            <a:spAutoFit/>
          </a:bodyPr>
          <a:lstStyle/>
          <a:p>
            <a:r>
              <a:rPr lang="en-US" sz="1200" b="1" dirty="0"/>
              <a:t>Activity 5.5 – Dysfunctional Team Assessment</a:t>
            </a:r>
          </a:p>
          <a:p>
            <a:endParaRPr lang="en-US" sz="1200" dirty="0"/>
          </a:p>
          <a:p>
            <a:r>
              <a:rPr lang="en-US" sz="1200" dirty="0"/>
              <a:t>Instructions: Use the scale below to indicate how each statement applies to your team. It is important to evaluate the statements honestly and without over-thinking your answers.</a:t>
            </a:r>
          </a:p>
          <a:p>
            <a:endParaRPr lang="en-US" sz="1200" dirty="0"/>
          </a:p>
          <a:p>
            <a:r>
              <a:rPr lang="en-US" sz="1200" dirty="0"/>
              <a:t>3 = Usually    | 2 = Sometimes  | 1 = Rarely</a:t>
            </a:r>
          </a:p>
          <a:p>
            <a:endParaRPr lang="en-US" sz="1200" dirty="0"/>
          </a:p>
          <a:p>
            <a:r>
              <a:rPr lang="en-US" sz="1200" dirty="0"/>
              <a:t>_____ 1. Team members are passionate and unguarded in their discussion of issues.</a:t>
            </a:r>
          </a:p>
          <a:p>
            <a:endParaRPr lang="en-US" sz="1200" dirty="0"/>
          </a:p>
          <a:p>
            <a:r>
              <a:rPr lang="en-US" sz="1200" dirty="0"/>
              <a:t>_____ 2. Team members call out one another’s deficiencies or unproductive behaviors.</a:t>
            </a:r>
          </a:p>
          <a:p>
            <a:endParaRPr lang="en-US" sz="1200" dirty="0"/>
          </a:p>
          <a:p>
            <a:r>
              <a:rPr lang="en-US" sz="1200" dirty="0"/>
              <a:t>_____ 3. Team members know what their peers are working on and how they contribute to the collective good of the Team.</a:t>
            </a:r>
          </a:p>
          <a:p>
            <a:endParaRPr lang="en-US" sz="1200" dirty="0"/>
          </a:p>
          <a:p>
            <a:r>
              <a:rPr lang="en-US" sz="1200" dirty="0"/>
              <a:t>_____ 4. Team members quickly and genuinely apologize to one another when they say or do something inappropriate or possibly damaging to the Team.</a:t>
            </a:r>
          </a:p>
          <a:p>
            <a:endParaRPr lang="en-US" sz="1200" dirty="0"/>
          </a:p>
          <a:p>
            <a:r>
              <a:rPr lang="en-US" sz="1200" dirty="0"/>
              <a:t>_____ 5. Team members willingly make sacrifices in their areas of expertise for the good of the Team.</a:t>
            </a:r>
          </a:p>
          <a:p>
            <a:endParaRPr lang="en-US" sz="1200" dirty="0"/>
          </a:p>
          <a:p>
            <a:r>
              <a:rPr lang="en-US" sz="1200" dirty="0"/>
              <a:t>_____ 6. Team members openly admit their weaknesses and mistakes.</a:t>
            </a:r>
          </a:p>
          <a:p>
            <a:endParaRPr lang="en-US" sz="1200" dirty="0"/>
          </a:p>
          <a:p>
            <a:r>
              <a:rPr lang="en-US" sz="1200" dirty="0"/>
              <a:t>_____ 7. Team meetings are compelling, and not boring.</a:t>
            </a:r>
          </a:p>
          <a:p>
            <a:endParaRPr lang="en-US" sz="1200" dirty="0"/>
          </a:p>
          <a:p>
            <a:r>
              <a:rPr lang="en-US" sz="1200" dirty="0"/>
              <a:t>_____ 8. Team members leave meetings confident that their peers are completely committed to the decisions that were agreed on, even if there was initial disagreement.</a:t>
            </a:r>
          </a:p>
          <a:p>
            <a:endParaRPr lang="en-US" sz="1200" dirty="0"/>
          </a:p>
          <a:p>
            <a:r>
              <a:rPr lang="en-US" sz="1200" dirty="0"/>
              <a:t>_____ 9. Morale is significantly affected by the failure to achieve Team goals.</a:t>
            </a:r>
            <a:endParaRPr lang="en-US" sz="1200" b="0" i="0" dirty="0">
              <a:effectLst/>
            </a:endParaRPr>
          </a:p>
        </p:txBody>
      </p:sp>
    </p:spTree>
    <p:extLst>
      <p:ext uri="{BB962C8B-B14F-4D97-AF65-F5344CB8AC3E}">
        <p14:creationId xmlns:p14="http://schemas.microsoft.com/office/powerpoint/2010/main" val="16452378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2">
            <a:extLst>
              <a:ext uri="{FF2B5EF4-FFF2-40B4-BE49-F238E27FC236}">
                <a16:creationId xmlns:a16="http://schemas.microsoft.com/office/drawing/2014/main" id="{94A84F4A-78C9-4FCB-8C40-88B4F024BB2D}"/>
              </a:ext>
            </a:extLst>
          </p:cNvPr>
          <p:cNvSpPr>
            <a:spLocks noChangeArrowheads="1"/>
          </p:cNvSpPr>
          <p:nvPr/>
        </p:nvSpPr>
        <p:spPr bwMode="auto">
          <a:xfrm>
            <a:off x="762000" y="869821"/>
            <a:ext cx="572636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mn-lt"/>
                <a:cs typeface="Arial" panose="020B0604020202020204" pitchFamily="34" charset="0"/>
              </a:rPr>
              <a:t>_____ 10. During Team meetings, the most important – and difficult – issues are put on the table to be resolved.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mn-lt"/>
                <a:cs typeface="Arial" panose="020B0604020202020204" pitchFamily="34" charset="0"/>
              </a:rPr>
              <a:t>_____ 11. Team members are deeply concerned about the prospect of letting down their peers.</a:t>
            </a:r>
            <a:endParaRPr kumimoji="0" lang="en-US" altLang="en-US" sz="12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mn-lt"/>
                <a:cs typeface="Arial" panose="020B0604020202020204" pitchFamily="34" charset="0"/>
              </a:rPr>
              <a:t>_____ 12. Team members know about one another’s personal lives and are comfortable discussing them.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mn-lt"/>
                <a:cs typeface="Arial" panose="020B0604020202020204" pitchFamily="34" charset="0"/>
              </a:rPr>
              <a:t>_____ 13. Team members end discussions with clear and specific resolutions and calls to 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mn-lt"/>
                <a:cs typeface="Arial" panose="020B0604020202020204" pitchFamily="34" charset="0"/>
              </a:rPr>
              <a:t>_____ 14. Team members challenge one another about their plans and approaches.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mn-lt"/>
                <a:cs typeface="Arial" panose="020B0604020202020204" pitchFamily="34" charset="0"/>
              </a:rPr>
              <a:t>_____ 15. Team members are slow to seek credit for their own contributions, but quick to point out those of others.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mn-lt"/>
                <a:cs typeface="Arial" panose="020B0604020202020204" pitchFamily="34" charset="0"/>
              </a:rPr>
              <a:t>Calculate Your Score : _____ / 45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mn-lt"/>
              </a:rPr>
              <a:t>Higher Score indicates more performing team</a:t>
            </a:r>
            <a:endParaRPr kumimoji="0" lang="en-US" altLang="en-US" sz="1200" b="0" i="0" u="none" strike="noStrike" cap="none" normalizeH="0" baseline="0" dirty="0">
              <a:ln>
                <a:noFill/>
              </a:ln>
              <a:effectLst/>
              <a:latin typeface="+mn-lt"/>
            </a:endParaRPr>
          </a:p>
        </p:txBody>
      </p:sp>
    </p:spTree>
    <p:extLst>
      <p:ext uri="{BB962C8B-B14F-4D97-AF65-F5344CB8AC3E}">
        <p14:creationId xmlns:p14="http://schemas.microsoft.com/office/powerpoint/2010/main" val="3293642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165608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What </a:t>
            </a:r>
            <a:r>
              <a:rPr sz="1500" b="1" dirty="0">
                <a:latin typeface="Calibri"/>
                <a:cs typeface="Calibri"/>
              </a:rPr>
              <a:t>is</a:t>
            </a:r>
            <a:r>
              <a:rPr sz="1500" b="1" spc="-100" dirty="0">
                <a:latin typeface="Calibri"/>
                <a:cs typeface="Calibri"/>
              </a:rPr>
              <a:t> </a:t>
            </a:r>
            <a:r>
              <a:rPr sz="1500" b="1" spc="-5" dirty="0">
                <a:latin typeface="Calibri"/>
                <a:cs typeface="Calibri"/>
              </a:rPr>
              <a:t>Groupthink?</a:t>
            </a:r>
            <a:endParaRPr sz="1500">
              <a:latin typeface="Calibri"/>
              <a:cs typeface="Calibri"/>
            </a:endParaRPr>
          </a:p>
        </p:txBody>
      </p:sp>
      <p:sp>
        <p:nvSpPr>
          <p:cNvPr id="59" name="object 59"/>
          <p:cNvSpPr/>
          <p:nvPr/>
        </p:nvSpPr>
        <p:spPr>
          <a:xfrm>
            <a:off x="1574291" y="1525524"/>
            <a:ext cx="3671316" cy="2260092"/>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1738250" y="1540764"/>
            <a:ext cx="3481451" cy="2209800"/>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1600200" y="1678813"/>
            <a:ext cx="552450" cy="2071752"/>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1600200" y="1540764"/>
            <a:ext cx="3619500" cy="2209800"/>
          </a:xfrm>
          <a:custGeom>
            <a:avLst/>
            <a:gdLst/>
            <a:ahLst/>
            <a:cxnLst/>
            <a:rect l="l" t="t" r="r" b="b"/>
            <a:pathLst>
              <a:path w="3619500" h="2209800">
                <a:moveTo>
                  <a:pt x="276225" y="1933575"/>
                </a:moveTo>
                <a:lnTo>
                  <a:pt x="276225" y="138049"/>
                </a:lnTo>
                <a:lnTo>
                  <a:pt x="283266" y="94431"/>
                </a:lnTo>
                <a:lnTo>
                  <a:pt x="302872" y="56537"/>
                </a:lnTo>
                <a:lnTo>
                  <a:pt x="332762" y="26647"/>
                </a:lnTo>
                <a:lnTo>
                  <a:pt x="370656" y="7041"/>
                </a:lnTo>
                <a:lnTo>
                  <a:pt x="414274" y="0"/>
                </a:lnTo>
                <a:lnTo>
                  <a:pt x="3481324" y="0"/>
                </a:lnTo>
                <a:lnTo>
                  <a:pt x="3525003" y="7041"/>
                </a:lnTo>
                <a:lnTo>
                  <a:pt x="3562935" y="26647"/>
                </a:lnTo>
                <a:lnTo>
                  <a:pt x="3592844" y="56537"/>
                </a:lnTo>
                <a:lnTo>
                  <a:pt x="3612457" y="94431"/>
                </a:lnTo>
                <a:lnTo>
                  <a:pt x="3619500" y="138049"/>
                </a:lnTo>
                <a:lnTo>
                  <a:pt x="3612457" y="181728"/>
                </a:lnTo>
                <a:lnTo>
                  <a:pt x="3592844" y="219660"/>
                </a:lnTo>
                <a:lnTo>
                  <a:pt x="3562935" y="249569"/>
                </a:lnTo>
                <a:lnTo>
                  <a:pt x="3525003" y="269182"/>
                </a:lnTo>
                <a:lnTo>
                  <a:pt x="3481324" y="276225"/>
                </a:lnTo>
                <a:lnTo>
                  <a:pt x="3343275" y="276225"/>
                </a:lnTo>
                <a:lnTo>
                  <a:pt x="3343275" y="2071624"/>
                </a:lnTo>
                <a:lnTo>
                  <a:pt x="3336232" y="2115303"/>
                </a:lnTo>
                <a:lnTo>
                  <a:pt x="3316619" y="2153235"/>
                </a:lnTo>
                <a:lnTo>
                  <a:pt x="3286710" y="2183144"/>
                </a:lnTo>
                <a:lnTo>
                  <a:pt x="3248778" y="2202757"/>
                </a:lnTo>
                <a:lnTo>
                  <a:pt x="3205099" y="2209800"/>
                </a:lnTo>
                <a:lnTo>
                  <a:pt x="138049" y="2209800"/>
                </a:lnTo>
                <a:lnTo>
                  <a:pt x="94431" y="2202757"/>
                </a:lnTo>
                <a:lnTo>
                  <a:pt x="56537" y="2183144"/>
                </a:lnTo>
                <a:lnTo>
                  <a:pt x="26647" y="2153235"/>
                </a:lnTo>
                <a:lnTo>
                  <a:pt x="7041" y="2115303"/>
                </a:lnTo>
                <a:lnTo>
                  <a:pt x="0" y="2071624"/>
                </a:lnTo>
                <a:lnTo>
                  <a:pt x="7041" y="2028006"/>
                </a:lnTo>
                <a:lnTo>
                  <a:pt x="26647" y="1990112"/>
                </a:lnTo>
                <a:lnTo>
                  <a:pt x="56537" y="1960222"/>
                </a:lnTo>
                <a:lnTo>
                  <a:pt x="94431" y="1940616"/>
                </a:lnTo>
                <a:lnTo>
                  <a:pt x="138049" y="1933575"/>
                </a:lnTo>
                <a:lnTo>
                  <a:pt x="276225" y="1933575"/>
                </a:lnTo>
                <a:close/>
              </a:path>
            </a:pathLst>
          </a:custGeom>
          <a:ln w="4762">
            <a:solidFill>
              <a:srgbClr val="5C71B1"/>
            </a:solidFill>
          </a:ln>
        </p:spPr>
        <p:txBody>
          <a:bodyPr wrap="square" lIns="0" tIns="0" rIns="0" bIns="0" rtlCol="0"/>
          <a:lstStyle/>
          <a:p>
            <a:endParaRPr/>
          </a:p>
        </p:txBody>
      </p:sp>
      <p:sp>
        <p:nvSpPr>
          <p:cNvPr id="63" name="object 63"/>
          <p:cNvSpPr/>
          <p:nvPr/>
        </p:nvSpPr>
        <p:spPr>
          <a:xfrm>
            <a:off x="1945514" y="1540766"/>
            <a:ext cx="207645" cy="276225"/>
          </a:xfrm>
          <a:custGeom>
            <a:avLst/>
            <a:gdLst/>
            <a:ahLst/>
            <a:cxnLst/>
            <a:rect l="l" t="t" r="r" b="b"/>
            <a:pathLst>
              <a:path w="207644" h="276225">
                <a:moveTo>
                  <a:pt x="68961" y="0"/>
                </a:moveTo>
                <a:lnTo>
                  <a:pt x="112640" y="7041"/>
                </a:lnTo>
                <a:lnTo>
                  <a:pt x="150572" y="26647"/>
                </a:lnTo>
                <a:lnTo>
                  <a:pt x="180481" y="56537"/>
                </a:lnTo>
                <a:lnTo>
                  <a:pt x="200094" y="94431"/>
                </a:lnTo>
                <a:lnTo>
                  <a:pt x="207137" y="138049"/>
                </a:lnTo>
                <a:lnTo>
                  <a:pt x="200094" y="181728"/>
                </a:lnTo>
                <a:lnTo>
                  <a:pt x="180481" y="219660"/>
                </a:lnTo>
                <a:lnTo>
                  <a:pt x="150572" y="249569"/>
                </a:lnTo>
                <a:lnTo>
                  <a:pt x="112640" y="269182"/>
                </a:lnTo>
                <a:lnTo>
                  <a:pt x="68961" y="276225"/>
                </a:lnTo>
                <a:lnTo>
                  <a:pt x="42112" y="270805"/>
                </a:lnTo>
                <a:lnTo>
                  <a:pt x="20193" y="256016"/>
                </a:lnTo>
                <a:lnTo>
                  <a:pt x="5417" y="234059"/>
                </a:lnTo>
                <a:lnTo>
                  <a:pt x="0" y="207136"/>
                </a:lnTo>
                <a:lnTo>
                  <a:pt x="5417" y="180268"/>
                </a:lnTo>
                <a:lnTo>
                  <a:pt x="20193" y="158305"/>
                </a:lnTo>
                <a:lnTo>
                  <a:pt x="42112" y="143486"/>
                </a:lnTo>
                <a:lnTo>
                  <a:pt x="68961" y="138049"/>
                </a:lnTo>
                <a:lnTo>
                  <a:pt x="207137" y="138049"/>
                </a:lnTo>
              </a:path>
            </a:pathLst>
          </a:custGeom>
          <a:ln w="4762">
            <a:solidFill>
              <a:srgbClr val="5C71B1"/>
            </a:solidFill>
          </a:ln>
        </p:spPr>
        <p:txBody>
          <a:bodyPr wrap="square" lIns="0" tIns="0" rIns="0" bIns="0" rtlCol="0"/>
          <a:lstStyle/>
          <a:p>
            <a:endParaRPr/>
          </a:p>
        </p:txBody>
      </p:sp>
      <p:sp>
        <p:nvSpPr>
          <p:cNvPr id="64" name="object 64"/>
          <p:cNvSpPr/>
          <p:nvPr/>
        </p:nvSpPr>
        <p:spPr>
          <a:xfrm>
            <a:off x="2014475" y="1816989"/>
            <a:ext cx="2929255" cy="0"/>
          </a:xfrm>
          <a:custGeom>
            <a:avLst/>
            <a:gdLst/>
            <a:ahLst/>
            <a:cxnLst/>
            <a:rect l="l" t="t" r="r" b="b"/>
            <a:pathLst>
              <a:path w="2929254">
                <a:moveTo>
                  <a:pt x="2929001" y="0"/>
                </a:moveTo>
                <a:lnTo>
                  <a:pt x="0" y="0"/>
                </a:lnTo>
              </a:path>
            </a:pathLst>
          </a:custGeom>
          <a:ln w="4762">
            <a:solidFill>
              <a:srgbClr val="5C71B1"/>
            </a:solidFill>
          </a:ln>
        </p:spPr>
        <p:txBody>
          <a:bodyPr wrap="square" lIns="0" tIns="0" rIns="0" bIns="0" rtlCol="0"/>
          <a:lstStyle/>
          <a:p>
            <a:endParaRPr/>
          </a:p>
        </p:txBody>
      </p:sp>
      <p:sp>
        <p:nvSpPr>
          <p:cNvPr id="65" name="object 65"/>
          <p:cNvSpPr/>
          <p:nvPr/>
        </p:nvSpPr>
        <p:spPr>
          <a:xfrm>
            <a:off x="1738248" y="3474339"/>
            <a:ext cx="138430" cy="138430"/>
          </a:xfrm>
          <a:custGeom>
            <a:avLst/>
            <a:gdLst/>
            <a:ahLst/>
            <a:cxnLst/>
            <a:rect l="l" t="t" r="r" b="b"/>
            <a:pathLst>
              <a:path w="138430" h="138429">
                <a:moveTo>
                  <a:pt x="0" y="0"/>
                </a:moveTo>
                <a:lnTo>
                  <a:pt x="26922" y="5419"/>
                </a:lnTo>
                <a:lnTo>
                  <a:pt x="48879" y="20208"/>
                </a:lnTo>
                <a:lnTo>
                  <a:pt x="63668" y="42165"/>
                </a:lnTo>
                <a:lnTo>
                  <a:pt x="69087" y="69087"/>
                </a:lnTo>
                <a:lnTo>
                  <a:pt x="63668" y="95936"/>
                </a:lnTo>
                <a:lnTo>
                  <a:pt x="48879" y="117855"/>
                </a:lnTo>
                <a:lnTo>
                  <a:pt x="26922" y="132631"/>
                </a:lnTo>
                <a:lnTo>
                  <a:pt x="0" y="138049"/>
                </a:lnTo>
                <a:lnTo>
                  <a:pt x="138175" y="138049"/>
                </a:lnTo>
              </a:path>
            </a:pathLst>
          </a:custGeom>
          <a:ln w="4762">
            <a:solidFill>
              <a:srgbClr val="5C71B1"/>
            </a:solidFill>
          </a:ln>
        </p:spPr>
        <p:txBody>
          <a:bodyPr wrap="square" lIns="0" tIns="0" rIns="0" bIns="0" rtlCol="0"/>
          <a:lstStyle/>
          <a:p>
            <a:endParaRPr/>
          </a:p>
        </p:txBody>
      </p:sp>
      <p:sp>
        <p:nvSpPr>
          <p:cNvPr id="66" name="object 66"/>
          <p:cNvSpPr/>
          <p:nvPr/>
        </p:nvSpPr>
        <p:spPr>
          <a:xfrm>
            <a:off x="1738248" y="3474341"/>
            <a:ext cx="138430" cy="276225"/>
          </a:xfrm>
          <a:custGeom>
            <a:avLst/>
            <a:gdLst/>
            <a:ahLst/>
            <a:cxnLst/>
            <a:rect l="l" t="t" r="r" b="b"/>
            <a:pathLst>
              <a:path w="138430" h="276225">
                <a:moveTo>
                  <a:pt x="0" y="276225"/>
                </a:moveTo>
                <a:lnTo>
                  <a:pt x="43679" y="269182"/>
                </a:lnTo>
                <a:lnTo>
                  <a:pt x="81611" y="249569"/>
                </a:lnTo>
                <a:lnTo>
                  <a:pt x="111520" y="219660"/>
                </a:lnTo>
                <a:lnTo>
                  <a:pt x="131133" y="181728"/>
                </a:lnTo>
                <a:lnTo>
                  <a:pt x="138175" y="138049"/>
                </a:lnTo>
                <a:lnTo>
                  <a:pt x="138175" y="0"/>
                </a:lnTo>
              </a:path>
            </a:pathLst>
          </a:custGeom>
          <a:ln w="4762">
            <a:solidFill>
              <a:srgbClr val="5C71B1"/>
            </a:solidFill>
          </a:ln>
        </p:spPr>
        <p:txBody>
          <a:bodyPr wrap="square" lIns="0" tIns="0" rIns="0" bIns="0" rtlCol="0"/>
          <a:lstStyle/>
          <a:p>
            <a:endParaRPr/>
          </a:p>
        </p:txBody>
      </p:sp>
      <p:sp>
        <p:nvSpPr>
          <p:cNvPr id="67" name="object 67"/>
          <p:cNvSpPr txBox="1"/>
          <p:nvPr/>
        </p:nvSpPr>
        <p:spPr>
          <a:xfrm>
            <a:off x="2070356" y="1871347"/>
            <a:ext cx="2679065" cy="1610697"/>
          </a:xfrm>
          <a:prstGeom prst="rect">
            <a:avLst/>
          </a:prstGeom>
        </p:spPr>
        <p:txBody>
          <a:bodyPr vert="horz" wrap="square" lIns="0" tIns="0" rIns="0" bIns="0" rtlCol="0">
            <a:spAutoFit/>
          </a:bodyPr>
          <a:lstStyle/>
          <a:p>
            <a:pPr marL="12700" marR="5080" indent="141605">
              <a:lnSpc>
                <a:spcPct val="150000"/>
              </a:lnSpc>
            </a:pPr>
            <a:r>
              <a:rPr sz="1400" i="1" dirty="0">
                <a:latin typeface="Calibri"/>
                <a:cs typeface="Calibri"/>
              </a:rPr>
              <a:t>A phenomenon </a:t>
            </a:r>
            <a:r>
              <a:rPr sz="1400" i="1" spc="-5" dirty="0">
                <a:latin typeface="Calibri"/>
                <a:cs typeface="Calibri"/>
              </a:rPr>
              <a:t>that occurs </a:t>
            </a:r>
            <a:r>
              <a:rPr sz="1400" i="1" dirty="0">
                <a:latin typeface="Calibri"/>
                <a:cs typeface="Calibri"/>
              </a:rPr>
              <a:t>when  the desire </a:t>
            </a:r>
            <a:r>
              <a:rPr sz="1400" i="1" spc="-5" dirty="0">
                <a:latin typeface="Calibri"/>
                <a:cs typeface="Calibri"/>
              </a:rPr>
              <a:t>for harmony or</a:t>
            </a:r>
            <a:r>
              <a:rPr sz="1400" i="1" spc="-114" dirty="0">
                <a:latin typeface="Calibri"/>
                <a:cs typeface="Calibri"/>
              </a:rPr>
              <a:t> </a:t>
            </a:r>
            <a:r>
              <a:rPr sz="1400" i="1" spc="-5" dirty="0">
                <a:latin typeface="Calibri"/>
                <a:cs typeface="Calibri"/>
              </a:rPr>
              <a:t>conformity</a:t>
            </a:r>
            <a:endParaRPr sz="1400">
              <a:latin typeface="Calibri"/>
              <a:cs typeface="Calibri"/>
            </a:endParaRPr>
          </a:p>
          <a:p>
            <a:pPr marL="1270" algn="ctr">
              <a:lnSpc>
                <a:spcPct val="100000"/>
              </a:lnSpc>
              <a:spcBef>
                <a:spcPts val="840"/>
              </a:spcBef>
            </a:pPr>
            <a:r>
              <a:rPr sz="1400" i="1" dirty="0">
                <a:latin typeface="Calibri"/>
                <a:cs typeface="Calibri"/>
              </a:rPr>
              <a:t>in the </a:t>
            </a:r>
            <a:r>
              <a:rPr sz="1400" i="1" spc="-5" dirty="0">
                <a:latin typeface="Calibri"/>
                <a:cs typeface="Calibri"/>
              </a:rPr>
              <a:t>group results</a:t>
            </a:r>
            <a:r>
              <a:rPr sz="1400" i="1" spc="-90" dirty="0">
                <a:latin typeface="Calibri"/>
                <a:cs typeface="Calibri"/>
              </a:rPr>
              <a:t> </a:t>
            </a:r>
            <a:r>
              <a:rPr sz="1400" i="1" dirty="0">
                <a:latin typeface="Calibri"/>
                <a:cs typeface="Calibri"/>
              </a:rPr>
              <a:t>in</a:t>
            </a:r>
            <a:endParaRPr sz="1400">
              <a:latin typeface="Calibri"/>
              <a:cs typeface="Calibri"/>
            </a:endParaRPr>
          </a:p>
          <a:p>
            <a:pPr marL="292735" marR="284480" algn="ctr">
              <a:lnSpc>
                <a:spcPct val="150000"/>
              </a:lnSpc>
            </a:pPr>
            <a:r>
              <a:rPr sz="1400" i="1" spc="-5" dirty="0">
                <a:latin typeface="Calibri"/>
                <a:cs typeface="Calibri"/>
              </a:rPr>
              <a:t>an </a:t>
            </a:r>
            <a:r>
              <a:rPr sz="1400" i="1" dirty="0">
                <a:latin typeface="Calibri"/>
                <a:cs typeface="Calibri"/>
              </a:rPr>
              <a:t>irrational </a:t>
            </a:r>
            <a:r>
              <a:rPr sz="1400" i="1" spc="-5" dirty="0">
                <a:latin typeface="Calibri"/>
                <a:cs typeface="Calibri"/>
              </a:rPr>
              <a:t>or</a:t>
            </a:r>
            <a:r>
              <a:rPr sz="1400" i="1" spc="-55" dirty="0">
                <a:latin typeface="Calibri"/>
                <a:cs typeface="Calibri"/>
              </a:rPr>
              <a:t> </a:t>
            </a:r>
            <a:r>
              <a:rPr sz="1400" i="1" spc="-5" dirty="0">
                <a:latin typeface="Calibri"/>
                <a:cs typeface="Calibri"/>
              </a:rPr>
              <a:t>dysfunctional  decision-making</a:t>
            </a:r>
            <a:r>
              <a:rPr sz="1400" i="1" spc="-70" dirty="0">
                <a:latin typeface="Calibri"/>
                <a:cs typeface="Calibri"/>
              </a:rPr>
              <a:t> </a:t>
            </a:r>
            <a:r>
              <a:rPr sz="1400" i="1" spc="-5" dirty="0">
                <a:latin typeface="Calibri"/>
                <a:cs typeface="Calibri"/>
              </a:rPr>
              <a:t>outcome.</a:t>
            </a:r>
            <a:endParaRPr sz="1400">
              <a:latin typeface="Calibri"/>
              <a:cs typeface="Calibri"/>
            </a:endParaRPr>
          </a:p>
        </p:txBody>
      </p:sp>
      <p:sp>
        <p:nvSpPr>
          <p:cNvPr id="69" name="object 69"/>
          <p:cNvSpPr/>
          <p:nvPr/>
        </p:nvSpPr>
        <p:spPr>
          <a:xfrm>
            <a:off x="4875657" y="8069581"/>
            <a:ext cx="565150" cy="271273"/>
          </a:xfrm>
          <a:prstGeom prst="rect">
            <a:avLst/>
          </a:prstGeom>
          <a:blipFill>
            <a:blip r:embed="rId5" cstate="print"/>
            <a:stretch>
              <a:fillRect/>
            </a:stretch>
          </a:blipFill>
        </p:spPr>
        <p:txBody>
          <a:bodyPr wrap="square" lIns="0" tIns="0" rIns="0" bIns="0" rtlCol="0"/>
          <a:lstStyle/>
          <a:p>
            <a:endParaRPr/>
          </a:p>
        </p:txBody>
      </p:sp>
      <p:sp>
        <p:nvSpPr>
          <p:cNvPr id="71" name="object 71"/>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2" name="object 72"/>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3" name="object 73"/>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4" name="object 74"/>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5" name="object 75"/>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6" name="object 76"/>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7" name="object 77"/>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8" name="object 78"/>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9" name="object 79"/>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80" name="object 80"/>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81" name="object 81"/>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82" name="object 82"/>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3" name="object 83"/>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4" name="object 84"/>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5" name="object 85"/>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6" name="object 86"/>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7" name="object 87"/>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8" name="object 88"/>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9" name="object 89"/>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90" name="object 90"/>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91" name="object 91"/>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92" name="object 92"/>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3" name="object 93"/>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4" name="object 94"/>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5" name="object 95"/>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6" name="object 96"/>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7" name="object 97"/>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8" name="object 98"/>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9" name="object 99"/>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00" name="object 100"/>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01" name="object 101"/>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02" name="object 102"/>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3" name="object 103"/>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4" name="object 104"/>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5" name="object 105"/>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6" name="object 106"/>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7" name="object 107"/>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8" name="object 108"/>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9" name="object 109"/>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10" name="object 110"/>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11" name="object 111"/>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12" name="object 112"/>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3" name="object 113"/>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4" name="object 114"/>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5" name="object 115"/>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6" name="object 116"/>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7" name="object 117"/>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8" name="object 118"/>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9" name="object 119"/>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20" name="object 120"/>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21" name="object 121"/>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3" name="object 123"/>
          <p:cNvSpPr txBox="1"/>
          <p:nvPr/>
        </p:nvSpPr>
        <p:spPr>
          <a:xfrm>
            <a:off x="1214424" y="4937126"/>
            <a:ext cx="4314190" cy="2775119"/>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Symptoms </a:t>
            </a:r>
            <a:r>
              <a:rPr sz="1500" b="1" dirty="0">
                <a:latin typeface="Calibri"/>
                <a:cs typeface="Calibri"/>
              </a:rPr>
              <a:t>of</a:t>
            </a:r>
            <a:r>
              <a:rPr sz="1500" b="1" spc="-55" dirty="0">
                <a:latin typeface="Calibri"/>
                <a:cs typeface="Calibri"/>
              </a:rPr>
              <a:t> </a:t>
            </a:r>
            <a:r>
              <a:rPr sz="1500" b="1" spc="-5" dirty="0">
                <a:latin typeface="Calibri"/>
                <a:cs typeface="Calibri"/>
              </a:rPr>
              <a:t>Groupthink</a:t>
            </a:r>
            <a:endParaRPr sz="1500">
              <a:latin typeface="Calibri"/>
              <a:cs typeface="Calibri"/>
            </a:endParaRPr>
          </a:p>
          <a:p>
            <a:pPr>
              <a:lnSpc>
                <a:spcPct val="100000"/>
              </a:lnSpc>
              <a:spcBef>
                <a:spcPts val="20"/>
              </a:spcBef>
            </a:pPr>
            <a:endParaRPr sz="1350">
              <a:latin typeface="Times New Roman"/>
              <a:cs typeface="Times New Roman"/>
            </a:endParaRPr>
          </a:p>
          <a:p>
            <a:pPr marL="278765" indent="-227965">
              <a:lnSpc>
                <a:spcPct val="100000"/>
              </a:lnSpc>
              <a:buClr>
                <a:srgbClr val="FF6600"/>
              </a:buClr>
              <a:buAutoNum type="arabicPeriod"/>
              <a:tabLst>
                <a:tab pos="279400" algn="l"/>
              </a:tabLst>
            </a:pPr>
            <a:r>
              <a:rPr sz="1100" spc="-5" dirty="0">
                <a:latin typeface="Calibri"/>
                <a:cs typeface="Calibri"/>
              </a:rPr>
              <a:t>Illusion </a:t>
            </a:r>
            <a:r>
              <a:rPr sz="1100" dirty="0">
                <a:latin typeface="Calibri"/>
                <a:cs typeface="Calibri"/>
              </a:rPr>
              <a:t>of </a:t>
            </a:r>
            <a:r>
              <a:rPr sz="1100" spc="-5" dirty="0">
                <a:latin typeface="Calibri"/>
                <a:cs typeface="Calibri"/>
              </a:rPr>
              <a:t>invulnerability </a:t>
            </a:r>
            <a:r>
              <a:rPr sz="1100" dirty="0">
                <a:latin typeface="Calibri"/>
                <a:cs typeface="Calibri"/>
              </a:rPr>
              <a:t>– </a:t>
            </a:r>
            <a:r>
              <a:rPr sz="1100" spc="-5" dirty="0">
                <a:latin typeface="Calibri"/>
                <a:cs typeface="Calibri"/>
              </a:rPr>
              <a:t>Excessive </a:t>
            </a:r>
            <a:r>
              <a:rPr sz="1100" dirty="0">
                <a:latin typeface="Calibri"/>
                <a:cs typeface="Calibri"/>
              </a:rPr>
              <a:t>optimism </a:t>
            </a:r>
            <a:r>
              <a:rPr sz="1100" spc="-5" dirty="0">
                <a:latin typeface="Calibri"/>
                <a:cs typeface="Calibri"/>
              </a:rPr>
              <a:t>leading to extreme</a:t>
            </a:r>
            <a:r>
              <a:rPr sz="1100" spc="-75" dirty="0">
                <a:latin typeface="Calibri"/>
                <a:cs typeface="Calibri"/>
              </a:rPr>
              <a:t> </a:t>
            </a:r>
            <a:r>
              <a:rPr sz="1100" spc="-5" dirty="0">
                <a:latin typeface="Calibri"/>
                <a:cs typeface="Calibri"/>
              </a:rPr>
              <a:t>risks</a:t>
            </a:r>
            <a:endParaRPr sz="1100">
              <a:latin typeface="Calibri"/>
              <a:cs typeface="Calibri"/>
            </a:endParaRPr>
          </a:p>
          <a:p>
            <a:pPr marL="278765" indent="-227965">
              <a:lnSpc>
                <a:spcPct val="100000"/>
              </a:lnSpc>
              <a:spcBef>
                <a:spcPts val="560"/>
              </a:spcBef>
              <a:buClr>
                <a:srgbClr val="FF6600"/>
              </a:buClr>
              <a:buAutoNum type="arabicPeriod"/>
              <a:tabLst>
                <a:tab pos="279400" algn="l"/>
              </a:tabLst>
            </a:pPr>
            <a:r>
              <a:rPr sz="1100" spc="-5" dirty="0">
                <a:latin typeface="Calibri"/>
                <a:cs typeface="Calibri"/>
              </a:rPr>
              <a:t>Collective rationalization </a:t>
            </a:r>
            <a:r>
              <a:rPr sz="1100" dirty="0">
                <a:latin typeface="Calibri"/>
                <a:cs typeface="Calibri"/>
              </a:rPr>
              <a:t>– </a:t>
            </a:r>
            <a:r>
              <a:rPr sz="1100" spc="-5" dirty="0">
                <a:latin typeface="Calibri"/>
                <a:cs typeface="Calibri"/>
              </a:rPr>
              <a:t>Discounting warnings </a:t>
            </a:r>
            <a:r>
              <a:rPr sz="1100" dirty="0">
                <a:latin typeface="Calibri"/>
                <a:cs typeface="Calibri"/>
              </a:rPr>
              <a:t>and</a:t>
            </a:r>
            <a:r>
              <a:rPr sz="1100" spc="-70" dirty="0">
                <a:latin typeface="Calibri"/>
                <a:cs typeface="Calibri"/>
              </a:rPr>
              <a:t> </a:t>
            </a:r>
            <a:r>
              <a:rPr sz="1100" dirty="0">
                <a:latin typeface="Calibri"/>
                <a:cs typeface="Calibri"/>
              </a:rPr>
              <a:t>assumptions</a:t>
            </a:r>
            <a:endParaRPr sz="1100">
              <a:latin typeface="Calibri"/>
              <a:cs typeface="Calibri"/>
            </a:endParaRPr>
          </a:p>
          <a:p>
            <a:pPr marL="278765" indent="-227965">
              <a:lnSpc>
                <a:spcPct val="100000"/>
              </a:lnSpc>
              <a:spcBef>
                <a:spcPts val="560"/>
              </a:spcBef>
              <a:buClr>
                <a:srgbClr val="FF6600"/>
              </a:buClr>
              <a:buAutoNum type="arabicPeriod"/>
              <a:tabLst>
                <a:tab pos="279400" algn="l"/>
              </a:tabLst>
            </a:pPr>
            <a:r>
              <a:rPr sz="1100" spc="-5" dirty="0">
                <a:latin typeface="Calibri"/>
                <a:cs typeface="Calibri"/>
              </a:rPr>
              <a:t>Belief </a:t>
            </a:r>
            <a:r>
              <a:rPr sz="1100" dirty="0">
                <a:latin typeface="Calibri"/>
                <a:cs typeface="Calibri"/>
              </a:rPr>
              <a:t>in </a:t>
            </a:r>
            <a:r>
              <a:rPr sz="1100" spc="-5" dirty="0">
                <a:latin typeface="Calibri"/>
                <a:cs typeface="Calibri"/>
              </a:rPr>
              <a:t>inherent morality </a:t>
            </a:r>
            <a:r>
              <a:rPr sz="1100" dirty="0">
                <a:latin typeface="Calibri"/>
                <a:cs typeface="Calibri"/>
              </a:rPr>
              <a:t>– </a:t>
            </a:r>
            <a:r>
              <a:rPr sz="1100" spc="-5" dirty="0">
                <a:latin typeface="Calibri"/>
                <a:cs typeface="Calibri"/>
              </a:rPr>
              <a:t>Belief </a:t>
            </a:r>
            <a:r>
              <a:rPr sz="1100" dirty="0">
                <a:latin typeface="Calibri"/>
                <a:cs typeface="Calibri"/>
              </a:rPr>
              <a:t>in the </a:t>
            </a:r>
            <a:r>
              <a:rPr sz="1100" spc="-5" dirty="0">
                <a:latin typeface="Calibri"/>
                <a:cs typeface="Calibri"/>
              </a:rPr>
              <a:t>rightness </a:t>
            </a:r>
            <a:r>
              <a:rPr sz="1100" dirty="0">
                <a:latin typeface="Calibri"/>
                <a:cs typeface="Calibri"/>
              </a:rPr>
              <a:t>of their</a:t>
            </a:r>
            <a:r>
              <a:rPr sz="1100" spc="-40" dirty="0">
                <a:latin typeface="Calibri"/>
                <a:cs typeface="Calibri"/>
              </a:rPr>
              <a:t> </a:t>
            </a:r>
            <a:r>
              <a:rPr sz="1100" spc="-5" dirty="0">
                <a:latin typeface="Calibri"/>
                <a:cs typeface="Calibri"/>
              </a:rPr>
              <a:t>cause</a:t>
            </a:r>
            <a:endParaRPr sz="1100">
              <a:latin typeface="Calibri"/>
              <a:cs typeface="Calibri"/>
            </a:endParaRPr>
          </a:p>
          <a:p>
            <a:pPr marL="278765" indent="-227965">
              <a:lnSpc>
                <a:spcPct val="100000"/>
              </a:lnSpc>
              <a:spcBef>
                <a:spcPts val="565"/>
              </a:spcBef>
              <a:buClr>
                <a:srgbClr val="FF6600"/>
              </a:buClr>
              <a:buAutoNum type="arabicPeriod"/>
              <a:tabLst>
                <a:tab pos="279400" algn="l"/>
              </a:tabLst>
            </a:pPr>
            <a:r>
              <a:rPr sz="1100" spc="-5" dirty="0">
                <a:latin typeface="Calibri"/>
                <a:cs typeface="Calibri"/>
              </a:rPr>
              <a:t>Stereotyped views </a:t>
            </a:r>
            <a:r>
              <a:rPr sz="1100" dirty="0">
                <a:latin typeface="Calibri"/>
                <a:cs typeface="Calibri"/>
              </a:rPr>
              <a:t>of </a:t>
            </a:r>
            <a:r>
              <a:rPr sz="1100" spc="-5" dirty="0">
                <a:latin typeface="Calibri"/>
                <a:cs typeface="Calibri"/>
              </a:rPr>
              <a:t>out-groups </a:t>
            </a:r>
            <a:r>
              <a:rPr sz="1100" dirty="0">
                <a:latin typeface="Calibri"/>
                <a:cs typeface="Calibri"/>
              </a:rPr>
              <a:t>– </a:t>
            </a:r>
            <a:r>
              <a:rPr sz="1100" spc="-5" dirty="0">
                <a:latin typeface="Calibri"/>
                <a:cs typeface="Calibri"/>
              </a:rPr>
              <a:t>Avoidance/ignorance </a:t>
            </a:r>
            <a:r>
              <a:rPr sz="1100" dirty="0">
                <a:latin typeface="Calibri"/>
                <a:cs typeface="Calibri"/>
              </a:rPr>
              <a:t>of</a:t>
            </a:r>
            <a:r>
              <a:rPr sz="1100" spc="-45" dirty="0">
                <a:latin typeface="Calibri"/>
                <a:cs typeface="Calibri"/>
              </a:rPr>
              <a:t> </a:t>
            </a:r>
            <a:r>
              <a:rPr sz="1100" spc="-5" dirty="0">
                <a:latin typeface="Calibri"/>
                <a:cs typeface="Calibri"/>
              </a:rPr>
              <a:t>conflict</a:t>
            </a:r>
            <a:endParaRPr sz="1100">
              <a:latin typeface="Calibri"/>
              <a:cs typeface="Calibri"/>
            </a:endParaRPr>
          </a:p>
          <a:p>
            <a:pPr marL="278765" indent="-227965">
              <a:lnSpc>
                <a:spcPct val="100000"/>
              </a:lnSpc>
              <a:spcBef>
                <a:spcPts val="565"/>
              </a:spcBef>
              <a:buClr>
                <a:srgbClr val="FF6600"/>
              </a:buClr>
              <a:buAutoNum type="arabicPeriod"/>
              <a:tabLst>
                <a:tab pos="279400" algn="l"/>
              </a:tabLst>
            </a:pPr>
            <a:r>
              <a:rPr sz="1100" spc="-5" dirty="0">
                <a:latin typeface="Calibri"/>
                <a:cs typeface="Calibri"/>
              </a:rPr>
              <a:t>Direct pressure </a:t>
            </a:r>
            <a:r>
              <a:rPr sz="1100" dirty="0">
                <a:latin typeface="Calibri"/>
                <a:cs typeface="Calibri"/>
              </a:rPr>
              <a:t>on</a:t>
            </a:r>
            <a:r>
              <a:rPr sz="1100" spc="-85" dirty="0">
                <a:latin typeface="Calibri"/>
                <a:cs typeface="Calibri"/>
              </a:rPr>
              <a:t> </a:t>
            </a:r>
            <a:r>
              <a:rPr sz="1100" spc="-5" dirty="0">
                <a:latin typeface="Calibri"/>
                <a:cs typeface="Calibri"/>
              </a:rPr>
              <a:t>dissenters</a:t>
            </a:r>
            <a:endParaRPr sz="1100">
              <a:latin typeface="Calibri"/>
              <a:cs typeface="Calibri"/>
            </a:endParaRPr>
          </a:p>
          <a:p>
            <a:pPr marL="278765" indent="-227965">
              <a:lnSpc>
                <a:spcPct val="100000"/>
              </a:lnSpc>
              <a:spcBef>
                <a:spcPts val="560"/>
              </a:spcBef>
              <a:buClr>
                <a:srgbClr val="FF6600"/>
              </a:buClr>
              <a:buAutoNum type="arabicPeriod"/>
              <a:tabLst>
                <a:tab pos="279400" algn="l"/>
              </a:tabLst>
            </a:pPr>
            <a:r>
              <a:rPr sz="1100" spc="-5" dirty="0">
                <a:latin typeface="Calibri"/>
                <a:cs typeface="Calibri"/>
              </a:rPr>
              <a:t>Self-censorship </a:t>
            </a:r>
            <a:r>
              <a:rPr sz="1100" dirty="0">
                <a:latin typeface="Calibri"/>
                <a:cs typeface="Calibri"/>
              </a:rPr>
              <a:t>– of deviations </a:t>
            </a:r>
            <a:r>
              <a:rPr sz="1100" spc="-5" dirty="0">
                <a:latin typeface="Calibri"/>
                <a:cs typeface="Calibri"/>
              </a:rPr>
              <a:t>from perceived group</a:t>
            </a:r>
            <a:r>
              <a:rPr sz="1100" spc="-85" dirty="0">
                <a:latin typeface="Calibri"/>
                <a:cs typeface="Calibri"/>
              </a:rPr>
              <a:t> </a:t>
            </a:r>
            <a:r>
              <a:rPr sz="1100" spc="-5" dirty="0">
                <a:latin typeface="Calibri"/>
                <a:cs typeface="Calibri"/>
              </a:rPr>
              <a:t>consensus</a:t>
            </a:r>
            <a:endParaRPr sz="1100">
              <a:latin typeface="Calibri"/>
              <a:cs typeface="Calibri"/>
            </a:endParaRPr>
          </a:p>
          <a:p>
            <a:pPr marL="278765" marR="5080" indent="-227965">
              <a:lnSpc>
                <a:spcPct val="100000"/>
              </a:lnSpc>
              <a:spcBef>
                <a:spcPts val="405"/>
              </a:spcBef>
              <a:buClr>
                <a:srgbClr val="FF6600"/>
              </a:buClr>
              <a:buAutoNum type="arabicPeriod"/>
              <a:tabLst>
                <a:tab pos="279400" algn="l"/>
              </a:tabLst>
            </a:pPr>
            <a:r>
              <a:rPr sz="1100" spc="-5" dirty="0">
                <a:latin typeface="Calibri"/>
                <a:cs typeface="Calibri"/>
              </a:rPr>
              <a:t>Illusion </a:t>
            </a:r>
            <a:r>
              <a:rPr sz="1100" dirty="0">
                <a:latin typeface="Calibri"/>
                <a:cs typeface="Calibri"/>
              </a:rPr>
              <a:t>of </a:t>
            </a:r>
            <a:r>
              <a:rPr sz="1100" spc="-5" dirty="0">
                <a:latin typeface="Calibri"/>
                <a:cs typeface="Calibri"/>
              </a:rPr>
              <a:t>unanimity </a:t>
            </a:r>
            <a:r>
              <a:rPr sz="1100" dirty="0">
                <a:latin typeface="Calibri"/>
                <a:cs typeface="Calibri"/>
              </a:rPr>
              <a:t>– Majority view and </a:t>
            </a:r>
            <a:r>
              <a:rPr sz="1100" spc="-5" dirty="0">
                <a:latin typeface="Calibri"/>
                <a:cs typeface="Calibri"/>
              </a:rPr>
              <a:t>judgments are </a:t>
            </a:r>
            <a:r>
              <a:rPr sz="1100" dirty="0">
                <a:latin typeface="Calibri"/>
                <a:cs typeface="Calibri"/>
              </a:rPr>
              <a:t>assumed </a:t>
            </a:r>
            <a:r>
              <a:rPr sz="1100" spc="-5" dirty="0">
                <a:latin typeface="Calibri"/>
                <a:cs typeface="Calibri"/>
              </a:rPr>
              <a:t>to be  unanimous.</a:t>
            </a:r>
            <a:endParaRPr sz="1100">
              <a:latin typeface="Calibri"/>
              <a:cs typeface="Calibri"/>
            </a:endParaRPr>
          </a:p>
          <a:p>
            <a:pPr marL="278765" marR="250190" indent="-227965">
              <a:lnSpc>
                <a:spcPct val="100000"/>
              </a:lnSpc>
              <a:spcBef>
                <a:spcPts val="300"/>
              </a:spcBef>
              <a:buClr>
                <a:srgbClr val="FF6600"/>
              </a:buClr>
              <a:buAutoNum type="arabicPeriod"/>
              <a:tabLst>
                <a:tab pos="279400" algn="l"/>
              </a:tabLst>
            </a:pPr>
            <a:r>
              <a:rPr sz="1100" spc="-5" dirty="0">
                <a:latin typeface="Calibri"/>
                <a:cs typeface="Calibri"/>
              </a:rPr>
              <a:t>Self-appointed ‘mindguards’ </a:t>
            </a:r>
            <a:r>
              <a:rPr sz="1100" dirty="0">
                <a:latin typeface="Calibri"/>
                <a:cs typeface="Calibri"/>
              </a:rPr>
              <a:t>– </a:t>
            </a:r>
            <a:r>
              <a:rPr sz="1100" spc="-5" dirty="0">
                <a:latin typeface="Calibri"/>
                <a:cs typeface="Calibri"/>
              </a:rPr>
              <a:t>Members protect </a:t>
            </a:r>
            <a:r>
              <a:rPr sz="1100" dirty="0">
                <a:latin typeface="Calibri"/>
                <a:cs typeface="Calibri"/>
              </a:rPr>
              <a:t>the </a:t>
            </a:r>
            <a:r>
              <a:rPr sz="1100" spc="-5" dirty="0">
                <a:latin typeface="Calibri"/>
                <a:cs typeface="Calibri"/>
              </a:rPr>
              <a:t>group </a:t>
            </a:r>
            <a:r>
              <a:rPr sz="1100" dirty="0">
                <a:latin typeface="Calibri"/>
                <a:cs typeface="Calibri"/>
              </a:rPr>
              <a:t>and the  leader </a:t>
            </a:r>
            <a:r>
              <a:rPr sz="1100" spc="-5" dirty="0">
                <a:latin typeface="Calibri"/>
                <a:cs typeface="Calibri"/>
              </a:rPr>
              <a:t>from information that </a:t>
            </a:r>
            <a:r>
              <a:rPr sz="1100" dirty="0">
                <a:latin typeface="Calibri"/>
                <a:cs typeface="Calibri"/>
              </a:rPr>
              <a:t>is </a:t>
            </a:r>
            <a:r>
              <a:rPr sz="1100" spc="-5" dirty="0">
                <a:latin typeface="Calibri"/>
                <a:cs typeface="Calibri"/>
              </a:rPr>
              <a:t>contradictory to </a:t>
            </a:r>
            <a:r>
              <a:rPr sz="1100" dirty="0">
                <a:latin typeface="Calibri"/>
                <a:cs typeface="Calibri"/>
              </a:rPr>
              <a:t>the </a:t>
            </a:r>
            <a:r>
              <a:rPr sz="1100" spc="-15" dirty="0">
                <a:latin typeface="Calibri"/>
                <a:cs typeface="Calibri"/>
              </a:rPr>
              <a:t>group’s  </a:t>
            </a:r>
            <a:r>
              <a:rPr sz="1100" spc="-5" dirty="0">
                <a:latin typeface="Calibri"/>
                <a:cs typeface="Calibri"/>
              </a:rPr>
              <a:t>cohesiveness, </a:t>
            </a:r>
            <a:r>
              <a:rPr sz="1100" spc="-20" dirty="0">
                <a:latin typeface="Calibri"/>
                <a:cs typeface="Calibri"/>
              </a:rPr>
              <a:t>view, </a:t>
            </a:r>
            <a:r>
              <a:rPr sz="1100" spc="-5" dirty="0">
                <a:latin typeface="Calibri"/>
                <a:cs typeface="Calibri"/>
              </a:rPr>
              <a:t>and/or</a:t>
            </a:r>
            <a:r>
              <a:rPr sz="1100" spc="-50" dirty="0">
                <a:latin typeface="Calibri"/>
                <a:cs typeface="Calibri"/>
              </a:rPr>
              <a:t> </a:t>
            </a:r>
            <a:r>
              <a:rPr sz="1100" dirty="0">
                <a:latin typeface="Calibri"/>
                <a:cs typeface="Calibri"/>
              </a:rPr>
              <a:t>decisions</a:t>
            </a:r>
            <a:endParaRPr sz="11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4"/>
            <a:ext cx="4572000" cy="3462486"/>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p:txBody>
      </p:sp>
      <p:sp>
        <p:nvSpPr>
          <p:cNvPr id="4" name="object 4"/>
          <p:cNvSpPr/>
          <p:nvPr/>
        </p:nvSpPr>
        <p:spPr>
          <a:xfrm>
            <a:off x="4875657" y="4050793"/>
            <a:ext cx="565150" cy="27127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1" cstate="print"/>
            <a:stretch>
              <a:fillRect/>
            </a:stretch>
          </a:blipFill>
        </p:spPr>
        <p:txBody>
          <a:bodyPr wrap="square" lIns="0" tIns="0" rIns="0" bIns="0" rtlCol="0"/>
          <a:lstStyle/>
          <a:p>
            <a:endParaRPr/>
          </a:p>
        </p:txBody>
      </p:sp>
      <p:sp>
        <p:nvSpPr>
          <p:cNvPr id="17" name="object 17"/>
          <p:cNvSpPr txBox="1"/>
          <p:nvPr/>
        </p:nvSpPr>
        <p:spPr>
          <a:xfrm>
            <a:off x="1359155" y="1002540"/>
            <a:ext cx="3597275"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1.2 : </a:t>
            </a:r>
            <a:r>
              <a:rPr sz="1300" spc="5" dirty="0">
                <a:solidFill>
                  <a:srgbClr val="FFFFFF"/>
                </a:solidFill>
                <a:latin typeface="Arial"/>
                <a:cs typeface="Arial"/>
              </a:rPr>
              <a:t>What </a:t>
            </a:r>
            <a:r>
              <a:rPr sz="1300" spc="-5" dirty="0">
                <a:solidFill>
                  <a:srgbClr val="FFFFFF"/>
                </a:solidFill>
                <a:latin typeface="Arial"/>
                <a:cs typeface="Arial"/>
              </a:rPr>
              <a:t>motivates people for</a:t>
            </a:r>
            <a:r>
              <a:rPr sz="1300" spc="65" dirty="0">
                <a:solidFill>
                  <a:srgbClr val="FFFFFF"/>
                </a:solidFill>
                <a:latin typeface="Arial"/>
                <a:cs typeface="Arial"/>
              </a:rPr>
              <a:t> </a:t>
            </a:r>
            <a:r>
              <a:rPr sz="1300" spc="-5" dirty="0">
                <a:solidFill>
                  <a:srgbClr val="FFFFFF"/>
                </a:solidFill>
                <a:latin typeface="Arial"/>
                <a:cs typeface="Arial"/>
              </a:rPr>
              <a:t>Change?</a:t>
            </a:r>
            <a:endParaRPr sz="1300">
              <a:latin typeface="Arial"/>
              <a:cs typeface="Arial"/>
            </a:endParaRPr>
          </a:p>
        </p:txBody>
      </p:sp>
      <p:sp>
        <p:nvSpPr>
          <p:cNvPr id="18" name="object 18"/>
          <p:cNvSpPr txBox="1"/>
          <p:nvPr/>
        </p:nvSpPr>
        <p:spPr>
          <a:xfrm>
            <a:off x="1540893" y="1978407"/>
            <a:ext cx="3456304" cy="664797"/>
          </a:xfrm>
          <a:prstGeom prst="rect">
            <a:avLst/>
          </a:prstGeom>
        </p:spPr>
        <p:txBody>
          <a:bodyPr vert="horz" wrap="square" lIns="0" tIns="0" rIns="0" bIns="0" rtlCol="0">
            <a:spAutoFit/>
          </a:bodyPr>
          <a:lstStyle/>
          <a:p>
            <a:pPr marL="12700" marR="5080">
              <a:lnSpc>
                <a:spcPct val="120000"/>
              </a:lnSpc>
            </a:pPr>
            <a:r>
              <a:rPr sz="1200" spc="-5" dirty="0">
                <a:latin typeface="Calibri"/>
                <a:cs typeface="Calibri"/>
              </a:rPr>
              <a:t>Based </a:t>
            </a:r>
            <a:r>
              <a:rPr sz="1200" dirty="0">
                <a:latin typeface="Calibri"/>
                <a:cs typeface="Calibri"/>
              </a:rPr>
              <a:t>on </a:t>
            </a:r>
            <a:r>
              <a:rPr sz="1200" spc="-5" dirty="0">
                <a:latin typeface="Calibri"/>
                <a:cs typeface="Calibri"/>
              </a:rPr>
              <a:t>your experience, </a:t>
            </a:r>
            <a:r>
              <a:rPr sz="1200" spc="-10" dirty="0">
                <a:latin typeface="Calibri"/>
                <a:cs typeface="Calibri"/>
              </a:rPr>
              <a:t>what </a:t>
            </a:r>
            <a:r>
              <a:rPr sz="1200" dirty="0">
                <a:latin typeface="Calibri"/>
                <a:cs typeface="Calibri"/>
              </a:rPr>
              <a:t>do </a:t>
            </a:r>
            <a:r>
              <a:rPr sz="1200" spc="-10" dirty="0">
                <a:latin typeface="Calibri"/>
                <a:cs typeface="Calibri"/>
              </a:rPr>
              <a:t>you </a:t>
            </a:r>
            <a:r>
              <a:rPr sz="1200" dirty="0">
                <a:latin typeface="Calibri"/>
                <a:cs typeface="Calibri"/>
              </a:rPr>
              <a:t>think </a:t>
            </a:r>
            <a:r>
              <a:rPr sz="1200" spc="-5" dirty="0">
                <a:latin typeface="Calibri"/>
                <a:cs typeface="Calibri"/>
              </a:rPr>
              <a:t>motivates  </a:t>
            </a:r>
            <a:r>
              <a:rPr sz="1200" dirty="0">
                <a:latin typeface="Calibri"/>
                <a:cs typeface="Calibri"/>
              </a:rPr>
              <a:t>people </a:t>
            </a:r>
            <a:r>
              <a:rPr sz="1200" spc="-10" dirty="0">
                <a:latin typeface="Calibri"/>
                <a:cs typeface="Calibri"/>
              </a:rPr>
              <a:t>for </a:t>
            </a:r>
            <a:r>
              <a:rPr sz="1200" spc="-5" dirty="0">
                <a:latin typeface="Calibri"/>
                <a:cs typeface="Calibri"/>
              </a:rPr>
              <a:t>change, </a:t>
            </a:r>
            <a:r>
              <a:rPr sz="1200" dirty="0">
                <a:latin typeface="Calibri"/>
                <a:cs typeface="Calibri"/>
              </a:rPr>
              <a:t>and </a:t>
            </a:r>
            <a:r>
              <a:rPr sz="1200" spc="-10" dirty="0">
                <a:latin typeface="Calibri"/>
                <a:cs typeface="Calibri"/>
              </a:rPr>
              <a:t>what discourages </a:t>
            </a:r>
            <a:r>
              <a:rPr sz="1200" dirty="0">
                <a:latin typeface="Calibri"/>
                <a:cs typeface="Calibri"/>
              </a:rPr>
              <a:t>them </a:t>
            </a:r>
            <a:r>
              <a:rPr sz="1200" spc="-10" dirty="0">
                <a:latin typeface="Calibri"/>
                <a:cs typeface="Calibri"/>
              </a:rPr>
              <a:t>from  </a:t>
            </a:r>
            <a:r>
              <a:rPr sz="1200" spc="-5" dirty="0">
                <a:latin typeface="Calibri"/>
                <a:cs typeface="Calibri"/>
              </a:rPr>
              <a:t>change?</a:t>
            </a:r>
            <a:endParaRPr sz="1200">
              <a:latin typeface="Calibri"/>
              <a:cs typeface="Calibri"/>
            </a:endParaRPr>
          </a:p>
        </p:txBody>
      </p:sp>
      <p:sp>
        <p:nvSpPr>
          <p:cNvPr id="19" name="object 19"/>
          <p:cNvSpPr/>
          <p:nvPr/>
        </p:nvSpPr>
        <p:spPr>
          <a:xfrm>
            <a:off x="4841749" y="3136394"/>
            <a:ext cx="566927" cy="566927"/>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4861815" y="3156203"/>
            <a:ext cx="500380" cy="500380"/>
          </a:xfrm>
          <a:custGeom>
            <a:avLst/>
            <a:gdLst/>
            <a:ahLst/>
            <a:cxnLst/>
            <a:rect l="l" t="t" r="r" b="b"/>
            <a:pathLst>
              <a:path w="500379" h="500379">
                <a:moveTo>
                  <a:pt x="250062" y="0"/>
                </a:moveTo>
                <a:lnTo>
                  <a:pt x="205095" y="4030"/>
                </a:lnTo>
                <a:lnTo>
                  <a:pt x="162779" y="15651"/>
                </a:lnTo>
                <a:lnTo>
                  <a:pt x="123820" y="34153"/>
                </a:lnTo>
                <a:lnTo>
                  <a:pt x="88921" y="58830"/>
                </a:lnTo>
                <a:lnTo>
                  <a:pt x="58788" y="88974"/>
                </a:lnTo>
                <a:lnTo>
                  <a:pt x="34125" y="123876"/>
                </a:lnTo>
                <a:lnTo>
                  <a:pt x="15636" y="162830"/>
                </a:lnTo>
                <a:lnTo>
                  <a:pt x="4026" y="205128"/>
                </a:lnTo>
                <a:lnTo>
                  <a:pt x="0" y="250062"/>
                </a:lnTo>
                <a:lnTo>
                  <a:pt x="4026" y="294992"/>
                </a:lnTo>
                <a:lnTo>
                  <a:pt x="15636" y="337279"/>
                </a:lnTo>
                <a:lnTo>
                  <a:pt x="34125" y="376216"/>
                </a:lnTo>
                <a:lnTo>
                  <a:pt x="58788" y="411099"/>
                </a:lnTo>
                <a:lnTo>
                  <a:pt x="88921" y="441221"/>
                </a:lnTo>
                <a:lnTo>
                  <a:pt x="123820" y="465878"/>
                </a:lnTo>
                <a:lnTo>
                  <a:pt x="162779" y="484363"/>
                </a:lnTo>
                <a:lnTo>
                  <a:pt x="205095" y="495972"/>
                </a:lnTo>
                <a:lnTo>
                  <a:pt x="250062" y="499999"/>
                </a:lnTo>
                <a:lnTo>
                  <a:pt x="294992" y="495972"/>
                </a:lnTo>
                <a:lnTo>
                  <a:pt x="337279" y="484363"/>
                </a:lnTo>
                <a:lnTo>
                  <a:pt x="376216" y="465878"/>
                </a:lnTo>
                <a:lnTo>
                  <a:pt x="411099" y="441221"/>
                </a:lnTo>
                <a:lnTo>
                  <a:pt x="441221" y="411098"/>
                </a:lnTo>
                <a:lnTo>
                  <a:pt x="465878" y="376216"/>
                </a:lnTo>
                <a:lnTo>
                  <a:pt x="484363" y="337279"/>
                </a:lnTo>
                <a:lnTo>
                  <a:pt x="495972" y="294992"/>
                </a:lnTo>
                <a:lnTo>
                  <a:pt x="499999" y="250062"/>
                </a:lnTo>
                <a:lnTo>
                  <a:pt x="495972" y="205128"/>
                </a:lnTo>
                <a:lnTo>
                  <a:pt x="484363" y="162830"/>
                </a:lnTo>
                <a:lnTo>
                  <a:pt x="465878" y="123876"/>
                </a:lnTo>
                <a:lnTo>
                  <a:pt x="441221" y="88974"/>
                </a:lnTo>
                <a:lnTo>
                  <a:pt x="411098" y="58830"/>
                </a:lnTo>
                <a:lnTo>
                  <a:pt x="376216" y="34153"/>
                </a:lnTo>
                <a:lnTo>
                  <a:pt x="337279" y="15651"/>
                </a:lnTo>
                <a:lnTo>
                  <a:pt x="294992" y="4030"/>
                </a:lnTo>
                <a:lnTo>
                  <a:pt x="250062" y="0"/>
                </a:lnTo>
                <a:close/>
              </a:path>
            </a:pathLst>
          </a:custGeom>
          <a:solidFill>
            <a:srgbClr val="465063"/>
          </a:solidFill>
        </p:spPr>
        <p:txBody>
          <a:bodyPr wrap="square" lIns="0" tIns="0" rIns="0" bIns="0" rtlCol="0"/>
          <a:lstStyle/>
          <a:p>
            <a:endParaRPr/>
          </a:p>
        </p:txBody>
      </p:sp>
      <p:sp>
        <p:nvSpPr>
          <p:cNvPr id="21" name="object 21"/>
          <p:cNvSpPr/>
          <p:nvPr/>
        </p:nvSpPr>
        <p:spPr>
          <a:xfrm>
            <a:off x="4861815" y="3156203"/>
            <a:ext cx="500380" cy="500380"/>
          </a:xfrm>
          <a:custGeom>
            <a:avLst/>
            <a:gdLst/>
            <a:ahLst/>
            <a:cxnLst/>
            <a:rect l="l" t="t" r="r" b="b"/>
            <a:pathLst>
              <a:path w="500379" h="500379">
                <a:moveTo>
                  <a:pt x="0" y="250062"/>
                </a:moveTo>
                <a:lnTo>
                  <a:pt x="4026" y="205128"/>
                </a:lnTo>
                <a:lnTo>
                  <a:pt x="15636" y="162830"/>
                </a:lnTo>
                <a:lnTo>
                  <a:pt x="34125" y="123876"/>
                </a:lnTo>
                <a:lnTo>
                  <a:pt x="58788" y="88974"/>
                </a:lnTo>
                <a:lnTo>
                  <a:pt x="88921" y="58830"/>
                </a:lnTo>
                <a:lnTo>
                  <a:pt x="123820" y="34153"/>
                </a:lnTo>
                <a:lnTo>
                  <a:pt x="162779" y="15651"/>
                </a:lnTo>
                <a:lnTo>
                  <a:pt x="205095" y="4030"/>
                </a:lnTo>
                <a:lnTo>
                  <a:pt x="250062" y="0"/>
                </a:lnTo>
                <a:lnTo>
                  <a:pt x="294992" y="4030"/>
                </a:lnTo>
                <a:lnTo>
                  <a:pt x="337279" y="15651"/>
                </a:lnTo>
                <a:lnTo>
                  <a:pt x="376216" y="34153"/>
                </a:lnTo>
                <a:lnTo>
                  <a:pt x="411098" y="58830"/>
                </a:lnTo>
                <a:lnTo>
                  <a:pt x="441221" y="88974"/>
                </a:lnTo>
                <a:lnTo>
                  <a:pt x="465878" y="123876"/>
                </a:lnTo>
                <a:lnTo>
                  <a:pt x="484363" y="162830"/>
                </a:lnTo>
                <a:lnTo>
                  <a:pt x="495972" y="205128"/>
                </a:lnTo>
                <a:lnTo>
                  <a:pt x="499999" y="250062"/>
                </a:lnTo>
                <a:lnTo>
                  <a:pt x="495972" y="294992"/>
                </a:lnTo>
                <a:lnTo>
                  <a:pt x="484363" y="337279"/>
                </a:lnTo>
                <a:lnTo>
                  <a:pt x="465878" y="376216"/>
                </a:lnTo>
                <a:lnTo>
                  <a:pt x="441221" y="411098"/>
                </a:lnTo>
                <a:lnTo>
                  <a:pt x="411099" y="441221"/>
                </a:lnTo>
                <a:lnTo>
                  <a:pt x="376216" y="465878"/>
                </a:lnTo>
                <a:lnTo>
                  <a:pt x="337279" y="484363"/>
                </a:lnTo>
                <a:lnTo>
                  <a:pt x="294992" y="495972"/>
                </a:lnTo>
                <a:lnTo>
                  <a:pt x="250062" y="499999"/>
                </a:lnTo>
                <a:lnTo>
                  <a:pt x="205095" y="495972"/>
                </a:lnTo>
                <a:lnTo>
                  <a:pt x="162779" y="484363"/>
                </a:lnTo>
                <a:lnTo>
                  <a:pt x="123820" y="465878"/>
                </a:lnTo>
                <a:lnTo>
                  <a:pt x="88921" y="441221"/>
                </a:lnTo>
                <a:lnTo>
                  <a:pt x="58788" y="411099"/>
                </a:lnTo>
                <a:lnTo>
                  <a:pt x="34125" y="376216"/>
                </a:lnTo>
                <a:lnTo>
                  <a:pt x="15636" y="337279"/>
                </a:lnTo>
                <a:lnTo>
                  <a:pt x="4026" y="294992"/>
                </a:lnTo>
                <a:lnTo>
                  <a:pt x="0" y="250062"/>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912868" y="3207387"/>
            <a:ext cx="398145" cy="398145"/>
          </a:xfrm>
          <a:custGeom>
            <a:avLst/>
            <a:gdLst/>
            <a:ahLst/>
            <a:cxnLst/>
            <a:rect l="l" t="t" r="r" b="b"/>
            <a:pathLst>
              <a:path w="398145" h="398145">
                <a:moveTo>
                  <a:pt x="199009" y="0"/>
                </a:moveTo>
                <a:lnTo>
                  <a:pt x="153395" y="5251"/>
                </a:lnTo>
                <a:lnTo>
                  <a:pt x="111513" y="20211"/>
                </a:lnTo>
                <a:lnTo>
                  <a:pt x="74561" y="43687"/>
                </a:lnTo>
                <a:lnTo>
                  <a:pt x="43737" y="74484"/>
                </a:lnTo>
                <a:lnTo>
                  <a:pt x="20237" y="111411"/>
                </a:lnTo>
                <a:lnTo>
                  <a:pt x="5258" y="153275"/>
                </a:lnTo>
                <a:lnTo>
                  <a:pt x="0" y="198881"/>
                </a:lnTo>
                <a:lnTo>
                  <a:pt x="5258" y="244488"/>
                </a:lnTo>
                <a:lnTo>
                  <a:pt x="20237" y="286352"/>
                </a:lnTo>
                <a:lnTo>
                  <a:pt x="43737" y="323279"/>
                </a:lnTo>
                <a:lnTo>
                  <a:pt x="74561" y="354076"/>
                </a:lnTo>
                <a:lnTo>
                  <a:pt x="111513" y="377552"/>
                </a:lnTo>
                <a:lnTo>
                  <a:pt x="153395" y="392512"/>
                </a:lnTo>
                <a:lnTo>
                  <a:pt x="199009" y="397763"/>
                </a:lnTo>
                <a:lnTo>
                  <a:pt x="244575" y="392512"/>
                </a:lnTo>
                <a:lnTo>
                  <a:pt x="286423" y="377552"/>
                </a:lnTo>
                <a:lnTo>
                  <a:pt x="323352" y="354076"/>
                </a:lnTo>
                <a:lnTo>
                  <a:pt x="354163" y="323279"/>
                </a:lnTo>
                <a:lnTo>
                  <a:pt x="377656" y="286352"/>
                </a:lnTo>
                <a:lnTo>
                  <a:pt x="392632" y="244488"/>
                </a:lnTo>
                <a:lnTo>
                  <a:pt x="397891" y="198881"/>
                </a:lnTo>
                <a:lnTo>
                  <a:pt x="392632" y="153275"/>
                </a:lnTo>
                <a:lnTo>
                  <a:pt x="377656" y="111411"/>
                </a:lnTo>
                <a:lnTo>
                  <a:pt x="354163" y="74484"/>
                </a:lnTo>
                <a:lnTo>
                  <a:pt x="323352" y="43687"/>
                </a:lnTo>
                <a:lnTo>
                  <a:pt x="286423" y="20211"/>
                </a:lnTo>
                <a:lnTo>
                  <a:pt x="244575" y="5251"/>
                </a:lnTo>
                <a:lnTo>
                  <a:pt x="199009" y="0"/>
                </a:lnTo>
                <a:close/>
              </a:path>
            </a:pathLst>
          </a:custGeom>
          <a:solidFill>
            <a:srgbClr val="D9D9D9"/>
          </a:solidFill>
        </p:spPr>
        <p:txBody>
          <a:bodyPr wrap="square" lIns="0" tIns="0" rIns="0" bIns="0" rtlCol="0"/>
          <a:lstStyle/>
          <a:p>
            <a:endParaRPr/>
          </a:p>
        </p:txBody>
      </p:sp>
      <p:sp>
        <p:nvSpPr>
          <p:cNvPr id="23" name="object 23"/>
          <p:cNvSpPr/>
          <p:nvPr/>
        </p:nvSpPr>
        <p:spPr>
          <a:xfrm>
            <a:off x="5109083" y="3206496"/>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914646" y="3400171"/>
            <a:ext cx="396240" cy="7620"/>
          </a:xfrm>
          <a:custGeom>
            <a:avLst/>
            <a:gdLst/>
            <a:ahLst/>
            <a:cxnLst/>
            <a:rect l="l" t="t" r="r" b="b"/>
            <a:pathLst>
              <a:path w="396239" h="7620">
                <a:moveTo>
                  <a:pt x="0" y="7239"/>
                </a:moveTo>
                <a:lnTo>
                  <a:pt x="396113" y="0"/>
                </a:lnTo>
              </a:path>
            </a:pathLst>
          </a:custGeom>
          <a:ln w="6349">
            <a:solidFill>
              <a:srgbClr val="A6A6A6"/>
            </a:solidFill>
          </a:ln>
        </p:spPr>
        <p:txBody>
          <a:bodyPr wrap="square" lIns="0" tIns="0" rIns="0" bIns="0" rtlCol="0"/>
          <a:lstStyle/>
          <a:p>
            <a:endParaRPr/>
          </a:p>
        </p:txBody>
      </p:sp>
      <p:sp>
        <p:nvSpPr>
          <p:cNvPr id="25" name="object 25"/>
          <p:cNvSpPr/>
          <p:nvPr/>
        </p:nvSpPr>
        <p:spPr>
          <a:xfrm>
            <a:off x="4969128" y="3268726"/>
            <a:ext cx="285750" cy="274955"/>
          </a:xfrm>
          <a:custGeom>
            <a:avLst/>
            <a:gdLst/>
            <a:ahLst/>
            <a:cxnLst/>
            <a:rect l="l" t="t" r="r" b="b"/>
            <a:pathLst>
              <a:path w="285750" h="274954">
                <a:moveTo>
                  <a:pt x="0" y="0"/>
                </a:moveTo>
                <a:lnTo>
                  <a:pt x="285369" y="274954"/>
                </a:lnTo>
              </a:path>
            </a:pathLst>
          </a:custGeom>
          <a:ln w="6350">
            <a:solidFill>
              <a:srgbClr val="A6A6A6"/>
            </a:solidFill>
          </a:ln>
        </p:spPr>
        <p:txBody>
          <a:bodyPr wrap="square" lIns="0" tIns="0" rIns="0" bIns="0" rtlCol="0"/>
          <a:lstStyle/>
          <a:p>
            <a:endParaRPr/>
          </a:p>
        </p:txBody>
      </p:sp>
      <p:sp>
        <p:nvSpPr>
          <p:cNvPr id="26" name="object 26"/>
          <p:cNvSpPr/>
          <p:nvPr/>
        </p:nvSpPr>
        <p:spPr>
          <a:xfrm>
            <a:off x="4973703" y="3263013"/>
            <a:ext cx="275590" cy="285750"/>
          </a:xfrm>
          <a:custGeom>
            <a:avLst/>
            <a:gdLst/>
            <a:ahLst/>
            <a:cxnLst/>
            <a:rect l="l" t="t" r="r" b="b"/>
            <a:pathLst>
              <a:path w="275589" h="285750">
                <a:moveTo>
                  <a:pt x="0" y="285241"/>
                </a:moveTo>
                <a:lnTo>
                  <a:pt x="275082" y="0"/>
                </a:lnTo>
              </a:path>
            </a:pathLst>
          </a:custGeom>
          <a:ln w="6350">
            <a:solidFill>
              <a:srgbClr val="A6A6A6"/>
            </a:solidFill>
          </a:ln>
        </p:spPr>
        <p:txBody>
          <a:bodyPr wrap="square" lIns="0" tIns="0" rIns="0" bIns="0" rtlCol="0"/>
          <a:lstStyle/>
          <a:p>
            <a:endParaRPr/>
          </a:p>
        </p:txBody>
      </p:sp>
      <p:sp>
        <p:nvSpPr>
          <p:cNvPr id="27" name="object 27"/>
          <p:cNvSpPr/>
          <p:nvPr/>
        </p:nvSpPr>
        <p:spPr>
          <a:xfrm>
            <a:off x="4947411" y="3241802"/>
            <a:ext cx="328930" cy="328930"/>
          </a:xfrm>
          <a:custGeom>
            <a:avLst/>
            <a:gdLst/>
            <a:ahLst/>
            <a:cxnLst/>
            <a:rect l="l" t="t" r="r" b="b"/>
            <a:pathLst>
              <a:path w="328929" h="328929">
                <a:moveTo>
                  <a:pt x="164464" y="0"/>
                </a:moveTo>
                <a:lnTo>
                  <a:pt x="120752" y="5876"/>
                </a:lnTo>
                <a:lnTo>
                  <a:pt x="81468" y="22460"/>
                </a:lnTo>
                <a:lnTo>
                  <a:pt x="48180" y="48180"/>
                </a:lnTo>
                <a:lnTo>
                  <a:pt x="22460" y="81468"/>
                </a:lnTo>
                <a:lnTo>
                  <a:pt x="5876" y="120752"/>
                </a:lnTo>
                <a:lnTo>
                  <a:pt x="0" y="164464"/>
                </a:lnTo>
                <a:lnTo>
                  <a:pt x="5876" y="208167"/>
                </a:lnTo>
                <a:lnTo>
                  <a:pt x="22460" y="247428"/>
                </a:lnTo>
                <a:lnTo>
                  <a:pt x="48180" y="280685"/>
                </a:lnTo>
                <a:lnTo>
                  <a:pt x="81468" y="306375"/>
                </a:lnTo>
                <a:lnTo>
                  <a:pt x="120752" y="322935"/>
                </a:lnTo>
                <a:lnTo>
                  <a:pt x="164464" y="328802"/>
                </a:lnTo>
                <a:lnTo>
                  <a:pt x="208123" y="322935"/>
                </a:lnTo>
                <a:lnTo>
                  <a:pt x="247372" y="306375"/>
                </a:lnTo>
                <a:lnTo>
                  <a:pt x="280638" y="280685"/>
                </a:lnTo>
                <a:lnTo>
                  <a:pt x="306347" y="247428"/>
                </a:lnTo>
                <a:lnTo>
                  <a:pt x="322926" y="208167"/>
                </a:lnTo>
                <a:lnTo>
                  <a:pt x="328802" y="164464"/>
                </a:lnTo>
                <a:lnTo>
                  <a:pt x="322926" y="120752"/>
                </a:lnTo>
                <a:lnTo>
                  <a:pt x="306347" y="81468"/>
                </a:lnTo>
                <a:lnTo>
                  <a:pt x="280638" y="48180"/>
                </a:lnTo>
                <a:lnTo>
                  <a:pt x="247372" y="22460"/>
                </a:lnTo>
                <a:lnTo>
                  <a:pt x="208123" y="5876"/>
                </a:lnTo>
                <a:lnTo>
                  <a:pt x="164464" y="0"/>
                </a:lnTo>
                <a:close/>
              </a:path>
            </a:pathLst>
          </a:custGeom>
          <a:solidFill>
            <a:srgbClr val="D9D9D9"/>
          </a:solidFill>
        </p:spPr>
        <p:txBody>
          <a:bodyPr wrap="square" lIns="0" tIns="0" rIns="0" bIns="0" rtlCol="0"/>
          <a:lstStyle/>
          <a:p>
            <a:endParaRPr/>
          </a:p>
        </p:txBody>
      </p:sp>
      <p:sp>
        <p:nvSpPr>
          <p:cNvPr id="28" name="object 28"/>
          <p:cNvSpPr/>
          <p:nvPr/>
        </p:nvSpPr>
        <p:spPr>
          <a:xfrm>
            <a:off x="4967734" y="3262122"/>
            <a:ext cx="288290" cy="288289"/>
          </a:xfrm>
          <a:custGeom>
            <a:avLst/>
            <a:gdLst/>
            <a:ahLst/>
            <a:cxnLst/>
            <a:rect l="l" t="t" r="r" b="b"/>
            <a:pathLst>
              <a:path w="288289" h="288289">
                <a:moveTo>
                  <a:pt x="144144" y="0"/>
                </a:moveTo>
                <a:lnTo>
                  <a:pt x="98576" y="7346"/>
                </a:lnTo>
                <a:lnTo>
                  <a:pt x="59006" y="27805"/>
                </a:lnTo>
                <a:lnTo>
                  <a:pt x="27805" y="59006"/>
                </a:lnTo>
                <a:lnTo>
                  <a:pt x="7346" y="98576"/>
                </a:lnTo>
                <a:lnTo>
                  <a:pt x="0" y="144144"/>
                </a:lnTo>
                <a:lnTo>
                  <a:pt x="7346" y="189651"/>
                </a:lnTo>
                <a:lnTo>
                  <a:pt x="27805" y="229184"/>
                </a:lnTo>
                <a:lnTo>
                  <a:pt x="59006" y="260365"/>
                </a:lnTo>
                <a:lnTo>
                  <a:pt x="98576" y="280817"/>
                </a:lnTo>
                <a:lnTo>
                  <a:pt x="144144" y="288163"/>
                </a:lnTo>
                <a:lnTo>
                  <a:pt x="189651" y="280817"/>
                </a:lnTo>
                <a:lnTo>
                  <a:pt x="229184" y="260365"/>
                </a:lnTo>
                <a:lnTo>
                  <a:pt x="260365" y="229184"/>
                </a:lnTo>
                <a:lnTo>
                  <a:pt x="280817" y="189651"/>
                </a:lnTo>
                <a:lnTo>
                  <a:pt x="288163" y="144144"/>
                </a:lnTo>
                <a:lnTo>
                  <a:pt x="280817" y="98576"/>
                </a:lnTo>
                <a:lnTo>
                  <a:pt x="260365" y="59006"/>
                </a:lnTo>
                <a:lnTo>
                  <a:pt x="229184" y="27805"/>
                </a:lnTo>
                <a:lnTo>
                  <a:pt x="189651" y="7346"/>
                </a:lnTo>
                <a:lnTo>
                  <a:pt x="144144" y="0"/>
                </a:lnTo>
                <a:close/>
              </a:path>
            </a:pathLst>
          </a:custGeom>
          <a:solidFill>
            <a:srgbClr val="E68421"/>
          </a:solidFill>
        </p:spPr>
        <p:txBody>
          <a:bodyPr wrap="square" lIns="0" tIns="0" rIns="0" bIns="0" rtlCol="0"/>
          <a:lstStyle/>
          <a:p>
            <a:endParaRPr/>
          </a:p>
        </p:txBody>
      </p:sp>
      <p:sp>
        <p:nvSpPr>
          <p:cNvPr id="29" name="object 29"/>
          <p:cNvSpPr txBox="1"/>
          <p:nvPr/>
        </p:nvSpPr>
        <p:spPr>
          <a:xfrm>
            <a:off x="5015612" y="3279140"/>
            <a:ext cx="193675"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a:t>
            </a:r>
            <a:r>
              <a:rPr sz="1000" b="1" spc="-5" dirty="0">
                <a:solidFill>
                  <a:srgbClr val="FFFFFF"/>
                </a:solidFill>
                <a:latin typeface="Arial Black"/>
                <a:cs typeface="Arial Black"/>
              </a:rPr>
              <a:t>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0" name="object 30"/>
          <p:cNvSpPr/>
          <p:nvPr/>
        </p:nvSpPr>
        <p:spPr>
          <a:xfrm>
            <a:off x="2107692" y="2877312"/>
            <a:ext cx="2299716" cy="292609"/>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2133600" y="2891157"/>
            <a:ext cx="2247900" cy="242315"/>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2133600" y="2891155"/>
            <a:ext cx="2247900" cy="242570"/>
          </a:xfrm>
          <a:custGeom>
            <a:avLst/>
            <a:gdLst/>
            <a:ahLst/>
            <a:cxnLst/>
            <a:rect l="l" t="t" r="r" b="b"/>
            <a:pathLst>
              <a:path w="2247900" h="242569">
                <a:moveTo>
                  <a:pt x="0" y="121031"/>
                </a:moveTo>
                <a:lnTo>
                  <a:pt x="121157" y="0"/>
                </a:lnTo>
                <a:lnTo>
                  <a:pt x="121157" y="60579"/>
                </a:lnTo>
                <a:lnTo>
                  <a:pt x="2126741" y="60579"/>
                </a:lnTo>
                <a:lnTo>
                  <a:pt x="2126741" y="0"/>
                </a:lnTo>
                <a:lnTo>
                  <a:pt x="2247900" y="121031"/>
                </a:lnTo>
                <a:lnTo>
                  <a:pt x="2126741" y="242315"/>
                </a:lnTo>
                <a:lnTo>
                  <a:pt x="2126741" y="181610"/>
                </a:lnTo>
                <a:lnTo>
                  <a:pt x="121157" y="181610"/>
                </a:lnTo>
                <a:lnTo>
                  <a:pt x="121157" y="242315"/>
                </a:lnTo>
                <a:lnTo>
                  <a:pt x="0" y="121031"/>
                </a:lnTo>
                <a:close/>
              </a:path>
            </a:pathLst>
          </a:custGeom>
          <a:ln w="4762">
            <a:solidFill>
              <a:srgbClr val="5C71B1"/>
            </a:solidFill>
          </a:ln>
        </p:spPr>
        <p:txBody>
          <a:bodyPr wrap="square" lIns="0" tIns="0" rIns="0" bIns="0" rtlCol="0"/>
          <a:lstStyle/>
          <a:p>
            <a:endParaRPr/>
          </a:p>
        </p:txBody>
      </p:sp>
      <p:sp>
        <p:nvSpPr>
          <p:cNvPr id="33" name="object 33"/>
          <p:cNvSpPr txBox="1"/>
          <p:nvPr/>
        </p:nvSpPr>
        <p:spPr>
          <a:xfrm>
            <a:off x="1525270" y="2894712"/>
            <a:ext cx="565785" cy="276999"/>
          </a:xfrm>
          <a:prstGeom prst="rect">
            <a:avLst/>
          </a:prstGeom>
        </p:spPr>
        <p:txBody>
          <a:bodyPr vert="horz" wrap="square" lIns="0" tIns="0" rIns="0" bIns="0" rtlCol="0">
            <a:spAutoFit/>
          </a:bodyPr>
          <a:lstStyle/>
          <a:p>
            <a:pPr marL="151130" marR="5080" indent="-139065">
              <a:lnSpc>
                <a:spcPct val="100000"/>
              </a:lnSpc>
            </a:pPr>
            <a:r>
              <a:rPr sz="900" spc="-10" dirty="0">
                <a:solidFill>
                  <a:srgbClr val="C00000"/>
                </a:solidFill>
                <a:latin typeface="Arial"/>
                <a:cs typeface="Arial"/>
              </a:rPr>
              <a:t>Away</a:t>
            </a:r>
            <a:r>
              <a:rPr sz="900" spc="-75" dirty="0">
                <a:solidFill>
                  <a:srgbClr val="C00000"/>
                </a:solidFill>
                <a:latin typeface="Arial"/>
                <a:cs typeface="Arial"/>
              </a:rPr>
              <a:t> </a:t>
            </a:r>
            <a:r>
              <a:rPr sz="900" dirty="0">
                <a:solidFill>
                  <a:srgbClr val="C00000"/>
                </a:solidFill>
                <a:latin typeface="Arial"/>
                <a:cs typeface="Arial"/>
              </a:rPr>
              <a:t>from  </a:t>
            </a:r>
            <a:r>
              <a:rPr sz="900" spc="-5" dirty="0">
                <a:solidFill>
                  <a:srgbClr val="C00000"/>
                </a:solidFill>
                <a:latin typeface="Arial"/>
                <a:cs typeface="Arial"/>
              </a:rPr>
              <a:t>Change</a:t>
            </a:r>
            <a:endParaRPr sz="900">
              <a:latin typeface="Arial"/>
              <a:cs typeface="Arial"/>
            </a:endParaRPr>
          </a:p>
        </p:txBody>
      </p:sp>
      <p:sp>
        <p:nvSpPr>
          <p:cNvPr id="34" name="object 34"/>
          <p:cNvSpPr txBox="1"/>
          <p:nvPr/>
        </p:nvSpPr>
        <p:spPr>
          <a:xfrm>
            <a:off x="4415411" y="2876045"/>
            <a:ext cx="450215" cy="276999"/>
          </a:xfrm>
          <a:prstGeom prst="rect">
            <a:avLst/>
          </a:prstGeom>
        </p:spPr>
        <p:txBody>
          <a:bodyPr vert="horz" wrap="square" lIns="0" tIns="0" rIns="0" bIns="0" rtlCol="0">
            <a:spAutoFit/>
          </a:bodyPr>
          <a:lstStyle/>
          <a:p>
            <a:pPr marL="12700" marR="5080">
              <a:lnSpc>
                <a:spcPct val="100000"/>
              </a:lnSpc>
            </a:pPr>
            <a:r>
              <a:rPr sz="900" spc="-110" dirty="0">
                <a:solidFill>
                  <a:srgbClr val="00AF50"/>
                </a:solidFill>
                <a:latin typeface="Arial"/>
                <a:cs typeface="Arial"/>
              </a:rPr>
              <a:t>T</a:t>
            </a:r>
            <a:r>
              <a:rPr sz="900" spc="-5" dirty="0">
                <a:solidFill>
                  <a:srgbClr val="00AF50"/>
                </a:solidFill>
                <a:latin typeface="Arial"/>
                <a:cs typeface="Arial"/>
              </a:rPr>
              <a:t>o</a:t>
            </a:r>
            <a:r>
              <a:rPr sz="900" spc="-20" dirty="0">
                <a:solidFill>
                  <a:srgbClr val="00AF50"/>
                </a:solidFill>
                <a:latin typeface="Arial"/>
                <a:cs typeface="Arial"/>
              </a:rPr>
              <a:t>w</a:t>
            </a:r>
            <a:r>
              <a:rPr sz="900" spc="-5" dirty="0">
                <a:solidFill>
                  <a:srgbClr val="00AF50"/>
                </a:solidFill>
                <a:latin typeface="Arial"/>
                <a:cs typeface="Arial"/>
              </a:rPr>
              <a:t>a</a:t>
            </a:r>
            <a:r>
              <a:rPr sz="900" dirty="0">
                <a:solidFill>
                  <a:srgbClr val="00AF50"/>
                </a:solidFill>
                <a:latin typeface="Arial"/>
                <a:cs typeface="Arial"/>
              </a:rPr>
              <a:t>rds  </a:t>
            </a:r>
            <a:r>
              <a:rPr sz="900" spc="-5" dirty="0">
                <a:solidFill>
                  <a:srgbClr val="00AF50"/>
                </a:solidFill>
                <a:latin typeface="Arial"/>
                <a:cs typeface="Arial"/>
              </a:rPr>
              <a:t>Change</a:t>
            </a:r>
            <a:endParaRPr sz="900">
              <a:latin typeface="Arial"/>
              <a:cs typeface="Arial"/>
            </a:endParaRPr>
          </a:p>
        </p:txBody>
      </p:sp>
      <p:sp>
        <p:nvSpPr>
          <p:cNvPr id="36" name="object 36"/>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40" name="object 40"/>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41" name="object 41"/>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42" name="object 42"/>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43" name="object 43"/>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4" name="object 44"/>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5" name="object 45"/>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6" name="object 46"/>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7" name="object 47"/>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8" name="object 48"/>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9" name="object 49"/>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50" name="object 50"/>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51" name="object 51"/>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52" name="object 52"/>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53" name="object 53"/>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4" name="object 54"/>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5" name="object 55"/>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6" name="object 56"/>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7" name="object 57"/>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8" name="object 58"/>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9" name="object 59"/>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60" name="object 60"/>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61" name="object 61"/>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62" name="object 62"/>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63" name="object 63"/>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4" name="object 64"/>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5" name="object 65"/>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6" name="object 66"/>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7" name="object 67"/>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8" name="object 68"/>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9" name="object 69"/>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70" name="object 70"/>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71" name="object 71"/>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72" name="object 72"/>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73" name="object 73"/>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4" name="object 74"/>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5" name="object 75"/>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6" name="object 76"/>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7" name="object 77"/>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8" name="object 78"/>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9" name="object 79"/>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80" name="object 80"/>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81" name="object 81"/>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82" name="object 82"/>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83" name="object 83"/>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4" name="object 84"/>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5" name="object 85"/>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6" name="object 86"/>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7" name="object 87"/>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8" name="object 88"/>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9" name="object 89"/>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90" name="object 90"/>
          <p:cNvSpPr txBox="1"/>
          <p:nvPr/>
        </p:nvSpPr>
        <p:spPr>
          <a:xfrm>
            <a:off x="1176326" y="4988942"/>
            <a:ext cx="2225675"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Do </a:t>
            </a:r>
            <a:r>
              <a:rPr sz="1500" b="1" spc="-10" dirty="0">
                <a:latin typeface="Calibri"/>
                <a:cs typeface="Calibri"/>
              </a:rPr>
              <a:t>People </a:t>
            </a:r>
            <a:r>
              <a:rPr sz="1500" b="1" spc="-20" dirty="0">
                <a:latin typeface="Calibri"/>
                <a:cs typeface="Calibri"/>
              </a:rPr>
              <a:t>Want </a:t>
            </a:r>
            <a:r>
              <a:rPr sz="1500" b="1" spc="-10" dirty="0">
                <a:latin typeface="Calibri"/>
                <a:cs typeface="Calibri"/>
              </a:rPr>
              <a:t>to</a:t>
            </a:r>
            <a:r>
              <a:rPr sz="1500" b="1" spc="-20" dirty="0">
                <a:latin typeface="Calibri"/>
                <a:cs typeface="Calibri"/>
              </a:rPr>
              <a:t> </a:t>
            </a:r>
            <a:r>
              <a:rPr sz="1500" b="1" spc="-10" dirty="0">
                <a:latin typeface="Calibri"/>
                <a:cs typeface="Calibri"/>
              </a:rPr>
              <a:t>Change?</a:t>
            </a:r>
            <a:endParaRPr sz="1500">
              <a:latin typeface="Calibri"/>
              <a:cs typeface="Calibri"/>
            </a:endParaRPr>
          </a:p>
        </p:txBody>
      </p:sp>
      <p:sp>
        <p:nvSpPr>
          <p:cNvPr id="91" name="object 91"/>
          <p:cNvSpPr/>
          <p:nvPr/>
        </p:nvSpPr>
        <p:spPr>
          <a:xfrm>
            <a:off x="1790702" y="5559578"/>
            <a:ext cx="3290189" cy="2474087"/>
          </a:xfrm>
          <a:prstGeom prst="rect">
            <a:avLst/>
          </a:prstGeom>
          <a:blipFill>
            <a:blip r:embed="rId15"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F004E1EA-D108-4F75-B78B-12E197EECB9E}"/>
              </a:ext>
            </a:extLst>
          </p:cNvPr>
          <p:cNvSpPr/>
          <p:nvPr/>
        </p:nvSpPr>
        <p:spPr>
          <a:xfrm>
            <a:off x="1107849" y="4256551"/>
            <a:ext cx="5072074" cy="646331"/>
          </a:xfrm>
          <a:prstGeom prst="rect">
            <a:avLst/>
          </a:prstGeom>
        </p:spPr>
        <p:txBody>
          <a:bodyPr wrap="square">
            <a:spAutoFit/>
          </a:bodyPr>
          <a:lstStyle/>
          <a:p>
            <a:r>
              <a:rPr lang="en-US" sz="1200" b="1" dirty="0">
                <a:cs typeface="Calibri"/>
              </a:rPr>
              <a:t>Away from Change:</a:t>
            </a:r>
            <a:r>
              <a:rPr lang="en-US" sz="1200" dirty="0">
                <a:cs typeface="Calibri"/>
              </a:rPr>
              <a:t> Fear of failure, Comfort Zone, Lack of learning experience</a:t>
            </a:r>
          </a:p>
          <a:p>
            <a:endParaRPr lang="en-US" sz="1200" dirty="0">
              <a:cs typeface="Calibri"/>
            </a:endParaRPr>
          </a:p>
          <a:p>
            <a:r>
              <a:rPr lang="en-US" sz="1200" b="1" dirty="0">
                <a:cs typeface="Calibri"/>
              </a:rPr>
              <a:t>Towards Change: </a:t>
            </a:r>
            <a:r>
              <a:rPr lang="en-US" sz="1200" dirty="0">
                <a:cs typeface="Calibri"/>
              </a:rPr>
              <a:t>Struck in Some thing, Breaking the Status Core</a:t>
            </a:r>
            <a:endParaRPr lang="en-US" sz="1200" dirty="0"/>
          </a:p>
        </p:txBody>
      </p:sp>
      <p:sp>
        <p:nvSpPr>
          <p:cNvPr id="92" name="object 61">
            <a:extLst>
              <a:ext uri="{FF2B5EF4-FFF2-40B4-BE49-F238E27FC236}">
                <a16:creationId xmlns:a16="http://schemas.microsoft.com/office/drawing/2014/main" id="{419573F6-132F-4CB5-8790-5F29D6795F0C}"/>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Tree>
    <p:extLst>
      <p:ext uri="{BB962C8B-B14F-4D97-AF65-F5344CB8AC3E}">
        <p14:creationId xmlns:p14="http://schemas.microsoft.com/office/powerpoint/2010/main" val="13496756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0"/>
            <a:ext cx="4222750" cy="2502736"/>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Remedies for</a:t>
            </a:r>
            <a:r>
              <a:rPr sz="1500" b="1" spc="-60" dirty="0">
                <a:latin typeface="Calibri"/>
                <a:cs typeface="Calibri"/>
              </a:rPr>
              <a:t> </a:t>
            </a:r>
            <a:r>
              <a:rPr sz="1500" b="1" spc="-5" dirty="0">
                <a:latin typeface="Calibri"/>
                <a:cs typeface="Calibri"/>
              </a:rPr>
              <a:t>Groupthink</a:t>
            </a:r>
            <a:endParaRPr sz="1500">
              <a:latin typeface="Calibri"/>
              <a:cs typeface="Calibri"/>
            </a:endParaRPr>
          </a:p>
          <a:p>
            <a:pPr marL="260985" indent="-172720">
              <a:lnSpc>
                <a:spcPct val="100000"/>
              </a:lnSpc>
              <a:spcBef>
                <a:spcPts val="1175"/>
              </a:spcBef>
              <a:buClr>
                <a:srgbClr val="FF6600"/>
              </a:buClr>
              <a:buFont typeface="Wingdings"/>
              <a:buChar char=""/>
              <a:tabLst>
                <a:tab pos="261620" algn="l"/>
              </a:tabLst>
            </a:pPr>
            <a:r>
              <a:rPr sz="1200" dirty="0">
                <a:latin typeface="Calibri"/>
                <a:cs typeface="Calibri"/>
              </a:rPr>
              <a:t>Assign the </a:t>
            </a:r>
            <a:r>
              <a:rPr sz="1200" spc="-10" dirty="0">
                <a:latin typeface="Calibri"/>
                <a:cs typeface="Calibri"/>
              </a:rPr>
              <a:t>role </a:t>
            </a:r>
            <a:r>
              <a:rPr sz="1200" dirty="0">
                <a:latin typeface="Calibri"/>
                <a:cs typeface="Calibri"/>
              </a:rPr>
              <a:t>of </a:t>
            </a:r>
            <a:r>
              <a:rPr sz="1200" spc="-5" dirty="0">
                <a:latin typeface="Calibri"/>
                <a:cs typeface="Calibri"/>
              </a:rPr>
              <a:t>critical evaluator to each</a:t>
            </a:r>
            <a:r>
              <a:rPr sz="1200" spc="-120" dirty="0">
                <a:latin typeface="Calibri"/>
                <a:cs typeface="Calibri"/>
              </a:rPr>
              <a:t> </a:t>
            </a:r>
            <a:r>
              <a:rPr sz="1200" dirty="0">
                <a:latin typeface="Calibri"/>
                <a:cs typeface="Calibri"/>
              </a:rPr>
              <a:t>member</a:t>
            </a:r>
            <a:endParaRPr sz="1200">
              <a:latin typeface="Calibri"/>
              <a:cs typeface="Calibri"/>
            </a:endParaRPr>
          </a:p>
          <a:p>
            <a:pPr marL="260985" indent="-172720">
              <a:lnSpc>
                <a:spcPct val="100000"/>
              </a:lnSpc>
              <a:spcBef>
                <a:spcPts val="585"/>
              </a:spcBef>
              <a:buClr>
                <a:srgbClr val="FF6600"/>
              </a:buClr>
              <a:buFont typeface="Wingdings"/>
              <a:buChar char=""/>
              <a:tabLst>
                <a:tab pos="261620" algn="l"/>
              </a:tabLst>
            </a:pPr>
            <a:r>
              <a:rPr sz="1200" spc="-10" dirty="0">
                <a:latin typeface="Calibri"/>
                <a:cs typeface="Calibri"/>
              </a:rPr>
              <a:t>Avoid stating preferences </a:t>
            </a:r>
            <a:r>
              <a:rPr sz="1200" dirty="0">
                <a:latin typeface="Calibri"/>
                <a:cs typeface="Calibri"/>
              </a:rPr>
              <a:t>and </a:t>
            </a:r>
            <a:r>
              <a:rPr sz="1200" spc="-5" dirty="0">
                <a:latin typeface="Calibri"/>
                <a:cs typeface="Calibri"/>
              </a:rPr>
              <a:t>expectations </a:t>
            </a:r>
            <a:r>
              <a:rPr sz="1200" spc="-10" dirty="0">
                <a:latin typeface="Calibri"/>
                <a:cs typeface="Calibri"/>
              </a:rPr>
              <a:t>at </a:t>
            </a:r>
            <a:r>
              <a:rPr sz="1200" dirty="0">
                <a:latin typeface="Calibri"/>
                <a:cs typeface="Calibri"/>
              </a:rPr>
              <a:t>the</a:t>
            </a:r>
            <a:r>
              <a:rPr sz="1200" spc="-70" dirty="0">
                <a:latin typeface="Calibri"/>
                <a:cs typeface="Calibri"/>
              </a:rPr>
              <a:t> </a:t>
            </a:r>
            <a:r>
              <a:rPr sz="1200" spc="-5" dirty="0">
                <a:latin typeface="Calibri"/>
                <a:cs typeface="Calibri"/>
              </a:rPr>
              <a:t>outset</a:t>
            </a:r>
            <a:endParaRPr sz="1200">
              <a:latin typeface="Calibri"/>
              <a:cs typeface="Calibri"/>
            </a:endParaRPr>
          </a:p>
          <a:p>
            <a:pPr marL="260985" indent="-172720">
              <a:lnSpc>
                <a:spcPct val="100000"/>
              </a:lnSpc>
              <a:spcBef>
                <a:spcPts val="585"/>
              </a:spcBef>
              <a:buClr>
                <a:srgbClr val="FF6600"/>
              </a:buClr>
              <a:buFont typeface="Wingdings"/>
              <a:buChar char=""/>
              <a:tabLst>
                <a:tab pos="261620" algn="l"/>
              </a:tabLst>
            </a:pPr>
            <a:r>
              <a:rPr sz="1200" spc="-10" dirty="0">
                <a:latin typeface="Calibri"/>
                <a:cs typeface="Calibri"/>
              </a:rPr>
              <a:t>Invite </a:t>
            </a:r>
            <a:r>
              <a:rPr sz="1200" spc="-5" dirty="0">
                <a:latin typeface="Calibri"/>
                <a:cs typeface="Calibri"/>
              </a:rPr>
              <a:t>outside experts to group</a:t>
            </a:r>
            <a:r>
              <a:rPr sz="1200" spc="-55" dirty="0">
                <a:latin typeface="Calibri"/>
                <a:cs typeface="Calibri"/>
              </a:rPr>
              <a:t> </a:t>
            </a:r>
            <a:r>
              <a:rPr sz="1200" spc="-5" dirty="0">
                <a:latin typeface="Calibri"/>
                <a:cs typeface="Calibri"/>
              </a:rPr>
              <a:t>meetings</a:t>
            </a:r>
            <a:endParaRPr sz="1200">
              <a:latin typeface="Calibri"/>
              <a:cs typeface="Calibri"/>
            </a:endParaRPr>
          </a:p>
          <a:p>
            <a:pPr marL="460375" lvl="1" indent="-143510">
              <a:lnSpc>
                <a:spcPct val="100000"/>
              </a:lnSpc>
              <a:spcBef>
                <a:spcPts val="570"/>
              </a:spcBef>
              <a:buClr>
                <a:srgbClr val="FF6600"/>
              </a:buClr>
              <a:buFont typeface="Arial"/>
              <a:buChar char="•"/>
              <a:tabLst>
                <a:tab pos="461009" algn="l"/>
              </a:tabLst>
            </a:pPr>
            <a:r>
              <a:rPr sz="1000" spc="-5" dirty="0">
                <a:latin typeface="Calibri"/>
                <a:cs typeface="Calibri"/>
              </a:rPr>
              <a:t>Outside </a:t>
            </a:r>
            <a:r>
              <a:rPr sz="1000" spc="-10" dirty="0">
                <a:latin typeface="Calibri"/>
                <a:cs typeface="Calibri"/>
              </a:rPr>
              <a:t>experts </a:t>
            </a:r>
            <a:r>
              <a:rPr sz="1000" spc="-5" dirty="0">
                <a:latin typeface="Calibri"/>
                <a:cs typeface="Calibri"/>
              </a:rPr>
              <a:t>should </a:t>
            </a:r>
            <a:r>
              <a:rPr sz="1000" dirty="0">
                <a:latin typeface="Calibri"/>
                <a:cs typeface="Calibri"/>
              </a:rPr>
              <a:t>be </a:t>
            </a:r>
            <a:r>
              <a:rPr sz="1000" spc="-10" dirty="0">
                <a:latin typeface="Calibri"/>
                <a:cs typeface="Calibri"/>
              </a:rPr>
              <a:t>encouraged to </a:t>
            </a:r>
            <a:r>
              <a:rPr sz="1000" spc="-5" dirty="0">
                <a:latin typeface="Calibri"/>
                <a:cs typeface="Calibri"/>
              </a:rPr>
              <a:t>challenge </a:t>
            </a:r>
            <a:r>
              <a:rPr sz="1000" spc="-10" dirty="0">
                <a:latin typeface="Calibri"/>
                <a:cs typeface="Calibri"/>
              </a:rPr>
              <a:t>views </a:t>
            </a:r>
            <a:r>
              <a:rPr sz="1000" spc="-5" dirty="0">
                <a:latin typeface="Calibri"/>
                <a:cs typeface="Calibri"/>
              </a:rPr>
              <a:t>of</a:t>
            </a:r>
            <a:r>
              <a:rPr sz="1000" spc="185" dirty="0">
                <a:latin typeface="Calibri"/>
                <a:cs typeface="Calibri"/>
              </a:rPr>
              <a:t> </a:t>
            </a:r>
            <a:r>
              <a:rPr sz="1000" spc="-10" dirty="0">
                <a:latin typeface="Calibri"/>
                <a:cs typeface="Calibri"/>
              </a:rPr>
              <a:t>members</a:t>
            </a:r>
            <a:endParaRPr sz="1000">
              <a:latin typeface="Calibri"/>
              <a:cs typeface="Calibri"/>
            </a:endParaRPr>
          </a:p>
          <a:p>
            <a:pPr marL="260985" indent="-172720">
              <a:lnSpc>
                <a:spcPct val="100000"/>
              </a:lnSpc>
              <a:spcBef>
                <a:spcPts val="555"/>
              </a:spcBef>
              <a:buClr>
                <a:srgbClr val="FF6600"/>
              </a:buClr>
              <a:buFont typeface="Wingdings"/>
              <a:buChar char=""/>
              <a:tabLst>
                <a:tab pos="261620" algn="l"/>
              </a:tabLst>
            </a:pPr>
            <a:r>
              <a:rPr sz="1200" dirty="0">
                <a:latin typeface="Calibri"/>
                <a:cs typeface="Calibri"/>
              </a:rPr>
              <a:t>Assign one member the </a:t>
            </a:r>
            <a:r>
              <a:rPr sz="1200" spc="-10" dirty="0">
                <a:latin typeface="Calibri"/>
                <a:cs typeface="Calibri"/>
              </a:rPr>
              <a:t>role </a:t>
            </a:r>
            <a:r>
              <a:rPr sz="1200" dirty="0">
                <a:latin typeface="Calibri"/>
                <a:cs typeface="Calibri"/>
              </a:rPr>
              <a:t>of devil's</a:t>
            </a:r>
            <a:r>
              <a:rPr sz="1200" spc="-125" dirty="0">
                <a:latin typeface="Calibri"/>
                <a:cs typeface="Calibri"/>
              </a:rPr>
              <a:t> </a:t>
            </a:r>
            <a:r>
              <a:rPr sz="1200" spc="-10" dirty="0">
                <a:latin typeface="Calibri"/>
                <a:cs typeface="Calibri"/>
              </a:rPr>
              <a:t>advocate</a:t>
            </a:r>
            <a:endParaRPr sz="1200">
              <a:latin typeface="Calibri"/>
              <a:cs typeface="Calibri"/>
            </a:endParaRPr>
          </a:p>
          <a:p>
            <a:pPr marL="460375" lvl="1" indent="-143510">
              <a:lnSpc>
                <a:spcPct val="100000"/>
              </a:lnSpc>
              <a:spcBef>
                <a:spcPts val="570"/>
              </a:spcBef>
              <a:buClr>
                <a:srgbClr val="FF6600"/>
              </a:buClr>
              <a:buFont typeface="Arial"/>
              <a:buChar char="•"/>
              <a:tabLst>
                <a:tab pos="461009" algn="l"/>
              </a:tabLst>
            </a:pPr>
            <a:r>
              <a:rPr sz="1000" spc="-10" dirty="0">
                <a:latin typeface="Calibri"/>
                <a:cs typeface="Calibri"/>
              </a:rPr>
              <a:t>to </a:t>
            </a:r>
            <a:r>
              <a:rPr sz="1000" spc="-5" dirty="0">
                <a:latin typeface="Calibri"/>
                <a:cs typeface="Calibri"/>
              </a:rPr>
              <a:t>question assumptions and</a:t>
            </a:r>
            <a:r>
              <a:rPr sz="1000" spc="25" dirty="0">
                <a:latin typeface="Calibri"/>
                <a:cs typeface="Calibri"/>
              </a:rPr>
              <a:t> </a:t>
            </a:r>
            <a:r>
              <a:rPr sz="1000" spc="-5" dirty="0">
                <a:latin typeface="Calibri"/>
                <a:cs typeface="Calibri"/>
              </a:rPr>
              <a:t>plans</a:t>
            </a:r>
            <a:endParaRPr sz="1000">
              <a:latin typeface="Calibri"/>
              <a:cs typeface="Calibri"/>
            </a:endParaRPr>
          </a:p>
          <a:p>
            <a:pPr marL="260985" marR="5080" indent="-172720">
              <a:lnSpc>
                <a:spcPct val="120000"/>
              </a:lnSpc>
              <a:spcBef>
                <a:spcPts val="270"/>
              </a:spcBef>
              <a:buClr>
                <a:srgbClr val="FF6600"/>
              </a:buClr>
              <a:buFont typeface="Wingdings"/>
              <a:buChar char=""/>
              <a:tabLst>
                <a:tab pos="261620" algn="l"/>
              </a:tabLst>
            </a:pPr>
            <a:r>
              <a:rPr sz="1200" spc="-5" dirty="0">
                <a:latin typeface="Calibri"/>
                <a:cs typeface="Calibri"/>
              </a:rPr>
              <a:t>Set </a:t>
            </a:r>
            <a:r>
              <a:rPr sz="1200" dirty="0">
                <a:latin typeface="Calibri"/>
                <a:cs typeface="Calibri"/>
              </a:rPr>
              <a:t>aside a </a:t>
            </a:r>
            <a:r>
              <a:rPr sz="1200" spc="-5" dirty="0">
                <a:latin typeface="Calibri"/>
                <a:cs typeface="Calibri"/>
              </a:rPr>
              <a:t>sizeable </a:t>
            </a:r>
            <a:r>
              <a:rPr sz="1200" dirty="0">
                <a:latin typeface="Calibri"/>
                <a:cs typeface="Calibri"/>
              </a:rPr>
              <a:t>block of time </a:t>
            </a:r>
            <a:r>
              <a:rPr sz="1200" spc="-5" dirty="0">
                <a:latin typeface="Calibri"/>
                <a:cs typeface="Calibri"/>
              </a:rPr>
              <a:t>to survey warning signals </a:t>
            </a:r>
            <a:r>
              <a:rPr sz="1200" spc="-10" dirty="0">
                <a:latin typeface="Calibri"/>
                <a:cs typeface="Calibri"/>
              </a:rPr>
              <a:t>from  </a:t>
            </a:r>
            <a:r>
              <a:rPr sz="1200" spc="-5" dirty="0">
                <a:latin typeface="Calibri"/>
                <a:cs typeface="Calibri"/>
              </a:rPr>
              <a:t>rivals</a:t>
            </a:r>
            <a:endParaRPr sz="1200">
              <a:latin typeface="Calibri"/>
              <a:cs typeface="Calibri"/>
            </a:endParaRPr>
          </a:p>
          <a:p>
            <a:pPr marL="460375" lvl="1" indent="-143510">
              <a:lnSpc>
                <a:spcPct val="100000"/>
              </a:lnSpc>
              <a:spcBef>
                <a:spcPts val="425"/>
              </a:spcBef>
              <a:buClr>
                <a:srgbClr val="FF6600"/>
              </a:buClr>
              <a:buFont typeface="Arial"/>
              <a:buChar char="•"/>
              <a:tabLst>
                <a:tab pos="461009" algn="l"/>
              </a:tabLst>
            </a:pPr>
            <a:r>
              <a:rPr sz="1000" spc="-10" dirty="0">
                <a:latin typeface="Calibri"/>
                <a:cs typeface="Calibri"/>
              </a:rPr>
              <a:t>Group </a:t>
            </a:r>
            <a:r>
              <a:rPr sz="1000" spc="-5" dirty="0">
                <a:latin typeface="Calibri"/>
                <a:cs typeface="Calibri"/>
              </a:rPr>
              <a:t>should construct </a:t>
            </a:r>
            <a:r>
              <a:rPr sz="1000" spc="-10" dirty="0">
                <a:latin typeface="Calibri"/>
                <a:cs typeface="Calibri"/>
              </a:rPr>
              <a:t>alternative</a:t>
            </a:r>
            <a:r>
              <a:rPr sz="1000" spc="90" dirty="0">
                <a:latin typeface="Calibri"/>
                <a:cs typeface="Calibri"/>
              </a:rPr>
              <a:t> </a:t>
            </a:r>
            <a:r>
              <a:rPr sz="1000" spc="-5" dirty="0">
                <a:latin typeface="Calibri"/>
                <a:cs typeface="Calibri"/>
              </a:rPr>
              <a:t>scenarios</a:t>
            </a:r>
            <a:endParaRPr sz="10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2660144" y="6258562"/>
            <a:ext cx="1546225" cy="246221"/>
          </a:xfrm>
          <a:prstGeom prst="rect">
            <a:avLst/>
          </a:prstGeom>
        </p:spPr>
        <p:txBody>
          <a:bodyPr vert="horz" wrap="square" lIns="0" tIns="0" rIns="0" bIns="0" rtlCol="0">
            <a:spAutoFit/>
          </a:bodyPr>
          <a:lstStyle/>
          <a:p>
            <a:pPr marL="12700">
              <a:lnSpc>
                <a:spcPct val="100000"/>
              </a:lnSpc>
            </a:pPr>
            <a:r>
              <a:rPr sz="1600" b="1" spc="-5" dirty="0">
                <a:latin typeface="Calibri"/>
                <a:cs typeface="Calibri"/>
              </a:rPr>
              <a:t>Handling</a:t>
            </a:r>
            <a:r>
              <a:rPr sz="1600" b="1" spc="-75" dirty="0">
                <a:latin typeface="Calibri"/>
                <a:cs typeface="Calibri"/>
              </a:rPr>
              <a:t> </a:t>
            </a:r>
            <a:r>
              <a:rPr sz="1600" b="1" spc="-5" dirty="0">
                <a:latin typeface="Calibri"/>
                <a:cs typeface="Calibri"/>
              </a:rPr>
              <a:t>Conflicts</a:t>
            </a:r>
            <a:endParaRPr sz="1600">
              <a:latin typeface="Calibri"/>
              <a:cs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11608"/>
            <a:ext cx="4077335" cy="1712777"/>
          </a:xfrm>
          <a:prstGeom prst="rect">
            <a:avLst/>
          </a:prstGeom>
        </p:spPr>
        <p:txBody>
          <a:bodyPr vert="horz" wrap="square" lIns="0" tIns="0" rIns="0" bIns="0" rtlCol="0">
            <a:spAutoFit/>
          </a:bodyPr>
          <a:lstStyle/>
          <a:p>
            <a:pPr marL="12700">
              <a:lnSpc>
                <a:spcPct val="100000"/>
              </a:lnSpc>
            </a:pPr>
            <a:r>
              <a:rPr sz="1500" b="1" dirty="0">
                <a:latin typeface="Calibri"/>
                <a:cs typeface="Calibri"/>
              </a:rPr>
              <a:t>Handling </a:t>
            </a:r>
            <a:r>
              <a:rPr sz="1500" b="1" spc="-5" dirty="0">
                <a:latin typeface="Calibri"/>
                <a:cs typeface="Calibri"/>
              </a:rPr>
              <a:t>Conflicts </a:t>
            </a:r>
            <a:r>
              <a:rPr sz="1500" b="1" dirty="0">
                <a:latin typeface="Calibri"/>
                <a:cs typeface="Calibri"/>
              </a:rPr>
              <a:t>: Agile </a:t>
            </a:r>
            <a:r>
              <a:rPr sz="1500" b="1" spc="-5" dirty="0">
                <a:latin typeface="Calibri"/>
                <a:cs typeface="Calibri"/>
              </a:rPr>
              <a:t>Coach</a:t>
            </a:r>
            <a:r>
              <a:rPr sz="1500" b="1" spc="-105" dirty="0">
                <a:latin typeface="Calibri"/>
                <a:cs typeface="Calibri"/>
              </a:rPr>
              <a:t> </a:t>
            </a:r>
            <a:r>
              <a:rPr sz="1500" b="1" spc="-5" dirty="0">
                <a:latin typeface="Calibri"/>
                <a:cs typeface="Calibri"/>
              </a:rPr>
              <a:t>Responsibilities</a:t>
            </a:r>
            <a:endParaRPr sz="1500">
              <a:latin typeface="Calibri"/>
              <a:cs typeface="Calibri"/>
            </a:endParaRPr>
          </a:p>
          <a:p>
            <a:pPr>
              <a:lnSpc>
                <a:spcPct val="100000"/>
              </a:lnSpc>
              <a:spcBef>
                <a:spcPts val="45"/>
              </a:spcBef>
            </a:pPr>
            <a:endParaRPr sz="19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Skillfully determines </a:t>
            </a:r>
            <a:r>
              <a:rPr sz="1200" dirty="0">
                <a:latin typeface="Calibri"/>
                <a:cs typeface="Calibri"/>
              </a:rPr>
              <a:t>the </a:t>
            </a:r>
            <a:r>
              <a:rPr sz="1200" spc="-5" dirty="0">
                <a:latin typeface="Calibri"/>
                <a:cs typeface="Calibri"/>
              </a:rPr>
              <a:t>severity </a:t>
            </a:r>
            <a:r>
              <a:rPr sz="1200" dirty="0">
                <a:latin typeface="Calibri"/>
                <a:cs typeface="Calibri"/>
              </a:rPr>
              <a:t>of</a:t>
            </a:r>
            <a:r>
              <a:rPr sz="1200" spc="-60" dirty="0">
                <a:latin typeface="Calibri"/>
                <a:cs typeface="Calibri"/>
              </a:rPr>
              <a:t> </a:t>
            </a:r>
            <a:r>
              <a:rPr sz="1200" spc="-5" dirty="0">
                <a:latin typeface="Calibri"/>
                <a:cs typeface="Calibri"/>
              </a:rPr>
              <a:t>conflict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Mindfully decides </a:t>
            </a:r>
            <a:r>
              <a:rPr sz="1200" spc="-5" dirty="0">
                <a:latin typeface="Calibri"/>
                <a:cs typeface="Calibri"/>
              </a:rPr>
              <a:t>whether to intervene </a:t>
            </a:r>
            <a:r>
              <a:rPr sz="1200" dirty="0">
                <a:latin typeface="Calibri"/>
                <a:cs typeface="Calibri"/>
              </a:rPr>
              <a:t>and</a:t>
            </a:r>
            <a:r>
              <a:rPr sz="1200" spc="-114" dirty="0">
                <a:latin typeface="Calibri"/>
                <a:cs typeface="Calibri"/>
              </a:rPr>
              <a:t> </a:t>
            </a:r>
            <a:r>
              <a:rPr sz="1200" dirty="0">
                <a:latin typeface="Calibri"/>
                <a:cs typeface="Calibri"/>
              </a:rPr>
              <a:t>how</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Generously teaches teams </a:t>
            </a:r>
            <a:r>
              <a:rPr sz="1200" dirty="0">
                <a:latin typeface="Calibri"/>
                <a:cs typeface="Calibri"/>
              </a:rPr>
              <a:t>how </a:t>
            </a:r>
            <a:r>
              <a:rPr sz="1200" spc="-5" dirty="0">
                <a:latin typeface="Calibri"/>
                <a:cs typeface="Calibri"/>
              </a:rPr>
              <a:t>to </a:t>
            </a:r>
            <a:r>
              <a:rPr sz="1200" spc="-10" dirty="0">
                <a:latin typeface="Calibri"/>
                <a:cs typeface="Calibri"/>
              </a:rPr>
              <a:t>navigate</a:t>
            </a:r>
            <a:r>
              <a:rPr sz="1200" spc="-105" dirty="0">
                <a:latin typeface="Calibri"/>
                <a:cs typeface="Calibri"/>
              </a:rPr>
              <a:t> </a:t>
            </a:r>
            <a:r>
              <a:rPr sz="1200" dirty="0">
                <a:latin typeface="Calibri"/>
                <a:cs typeface="Calibri"/>
              </a:rPr>
              <a:t>it</a:t>
            </a:r>
            <a:endParaRPr sz="1200">
              <a:latin typeface="Calibri"/>
              <a:cs typeface="Calibri"/>
            </a:endParaRPr>
          </a:p>
          <a:p>
            <a:pPr marL="299085" marR="5080" indent="-172720">
              <a:lnSpc>
                <a:spcPct val="120000"/>
              </a:lnSpc>
              <a:spcBef>
                <a:spcPts val="300"/>
              </a:spcBef>
              <a:buClr>
                <a:srgbClr val="FF6600"/>
              </a:buClr>
              <a:buFont typeface="Wingdings"/>
              <a:buChar char=""/>
              <a:tabLst>
                <a:tab pos="299720" algn="l"/>
              </a:tabLst>
            </a:pPr>
            <a:r>
              <a:rPr sz="1200" spc="-5" dirty="0">
                <a:latin typeface="Calibri"/>
                <a:cs typeface="Calibri"/>
              </a:rPr>
              <a:t>Courageously refuses to settle </a:t>
            </a:r>
            <a:r>
              <a:rPr sz="1200" spc="-10" dirty="0">
                <a:latin typeface="Calibri"/>
                <a:cs typeface="Calibri"/>
              </a:rPr>
              <a:t>for </a:t>
            </a:r>
            <a:r>
              <a:rPr sz="1200" dirty="0">
                <a:latin typeface="Calibri"/>
                <a:cs typeface="Calibri"/>
              </a:rPr>
              <a:t>a </a:t>
            </a:r>
            <a:r>
              <a:rPr sz="1200" spc="-5" dirty="0">
                <a:latin typeface="Calibri"/>
                <a:cs typeface="Calibri"/>
              </a:rPr>
              <a:t>team that </a:t>
            </a:r>
            <a:r>
              <a:rPr sz="1200" dirty="0">
                <a:latin typeface="Calibri"/>
                <a:cs typeface="Calibri"/>
              </a:rPr>
              <a:t>tries </a:t>
            </a:r>
            <a:r>
              <a:rPr sz="1200" spc="-5" dirty="0">
                <a:latin typeface="Calibri"/>
                <a:cs typeface="Calibri"/>
              </a:rPr>
              <a:t>to </a:t>
            </a:r>
            <a:r>
              <a:rPr sz="1200" dirty="0">
                <a:latin typeface="Calibri"/>
                <a:cs typeface="Calibri"/>
              </a:rPr>
              <a:t>hide</a:t>
            </a:r>
            <a:r>
              <a:rPr sz="1200" spc="-190" dirty="0">
                <a:latin typeface="Calibri"/>
                <a:cs typeface="Calibri"/>
              </a:rPr>
              <a:t> </a:t>
            </a:r>
            <a:r>
              <a:rPr sz="1200" dirty="0">
                <a:latin typeface="Calibri"/>
                <a:cs typeface="Calibri"/>
              </a:rPr>
              <a:t>or  </a:t>
            </a:r>
            <a:r>
              <a:rPr sz="1200" spc="-10" dirty="0">
                <a:latin typeface="Calibri"/>
                <a:cs typeface="Calibri"/>
              </a:rPr>
              <a:t>avoid</a:t>
            </a:r>
            <a:r>
              <a:rPr sz="1200" spc="-95" dirty="0">
                <a:latin typeface="Calibri"/>
                <a:cs typeface="Calibri"/>
              </a:rPr>
              <a:t> </a:t>
            </a:r>
            <a:r>
              <a:rPr sz="1200" dirty="0">
                <a:latin typeface="Calibri"/>
                <a:cs typeface="Calibri"/>
              </a:rPr>
              <a:t>it</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p:nvPr/>
        </p:nvSpPr>
        <p:spPr>
          <a:xfrm>
            <a:off x="3136392" y="5366004"/>
            <a:ext cx="775716" cy="554736"/>
          </a:xfrm>
          <a:prstGeom prst="rect">
            <a:avLst/>
          </a:prstGeom>
          <a:blipFill>
            <a:blip r:embed="rId3" cstate="print"/>
            <a:stretch>
              <a:fillRect/>
            </a:stretch>
          </a:blipFill>
        </p:spPr>
        <p:txBody>
          <a:bodyPr wrap="square" lIns="0" tIns="0" rIns="0" bIns="0" rtlCol="0"/>
          <a:lstStyle/>
          <a:p>
            <a:endParaRPr/>
          </a:p>
        </p:txBody>
      </p:sp>
      <p:sp>
        <p:nvSpPr>
          <p:cNvPr id="115" name="object 115"/>
          <p:cNvSpPr/>
          <p:nvPr/>
        </p:nvSpPr>
        <p:spPr>
          <a:xfrm>
            <a:off x="2750822" y="5913120"/>
            <a:ext cx="1546859" cy="556260"/>
          </a:xfrm>
          <a:prstGeom prst="rect">
            <a:avLst/>
          </a:prstGeom>
          <a:blipFill>
            <a:blip r:embed="rId4" cstate="print"/>
            <a:stretch>
              <a:fillRect/>
            </a:stretch>
          </a:blipFill>
        </p:spPr>
        <p:txBody>
          <a:bodyPr wrap="square" lIns="0" tIns="0" rIns="0" bIns="0" rtlCol="0"/>
          <a:lstStyle/>
          <a:p>
            <a:endParaRPr/>
          </a:p>
        </p:txBody>
      </p:sp>
      <p:sp>
        <p:nvSpPr>
          <p:cNvPr id="116" name="object 116"/>
          <p:cNvSpPr/>
          <p:nvPr/>
        </p:nvSpPr>
        <p:spPr>
          <a:xfrm>
            <a:off x="2365250" y="6463286"/>
            <a:ext cx="2316479" cy="554736"/>
          </a:xfrm>
          <a:prstGeom prst="rect">
            <a:avLst/>
          </a:prstGeom>
          <a:blipFill>
            <a:blip r:embed="rId5" cstate="print"/>
            <a:stretch>
              <a:fillRect/>
            </a:stretch>
          </a:blipFill>
        </p:spPr>
        <p:txBody>
          <a:bodyPr wrap="square" lIns="0" tIns="0" rIns="0" bIns="0" rtlCol="0"/>
          <a:lstStyle/>
          <a:p>
            <a:endParaRPr/>
          </a:p>
        </p:txBody>
      </p:sp>
      <p:sp>
        <p:nvSpPr>
          <p:cNvPr id="117" name="object 117"/>
          <p:cNvSpPr/>
          <p:nvPr/>
        </p:nvSpPr>
        <p:spPr>
          <a:xfrm>
            <a:off x="1981200" y="7011923"/>
            <a:ext cx="3086100" cy="554736"/>
          </a:xfrm>
          <a:prstGeom prst="rect">
            <a:avLst/>
          </a:prstGeom>
          <a:blipFill>
            <a:blip r:embed="rId6" cstate="print"/>
            <a:stretch>
              <a:fillRect/>
            </a:stretch>
          </a:blipFill>
        </p:spPr>
        <p:txBody>
          <a:bodyPr wrap="square" lIns="0" tIns="0" rIns="0" bIns="0" rtlCol="0"/>
          <a:lstStyle/>
          <a:p>
            <a:endParaRPr/>
          </a:p>
        </p:txBody>
      </p:sp>
      <p:sp>
        <p:nvSpPr>
          <p:cNvPr id="118" name="object 118"/>
          <p:cNvSpPr/>
          <p:nvPr/>
        </p:nvSpPr>
        <p:spPr>
          <a:xfrm>
            <a:off x="1597152" y="7560564"/>
            <a:ext cx="3854196" cy="554735"/>
          </a:xfrm>
          <a:prstGeom prst="rect">
            <a:avLst/>
          </a:prstGeom>
          <a:blipFill>
            <a:blip r:embed="rId7" cstate="print"/>
            <a:stretch>
              <a:fillRect/>
            </a:stretch>
          </a:blipFill>
        </p:spPr>
        <p:txBody>
          <a:bodyPr wrap="square" lIns="0" tIns="0" rIns="0" bIns="0" rtlCol="0"/>
          <a:lstStyle/>
          <a:p>
            <a:endParaRPr/>
          </a:p>
        </p:txBody>
      </p:sp>
      <p:sp>
        <p:nvSpPr>
          <p:cNvPr id="119" name="object 119"/>
          <p:cNvSpPr txBox="1"/>
          <p:nvPr/>
        </p:nvSpPr>
        <p:spPr>
          <a:xfrm>
            <a:off x="1214423" y="4988942"/>
            <a:ext cx="4043249" cy="3111108"/>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Five </a:t>
            </a:r>
            <a:r>
              <a:rPr sz="1500" b="1" spc="-10" dirty="0">
                <a:latin typeface="Calibri"/>
                <a:cs typeface="Calibri"/>
              </a:rPr>
              <a:t>Levels </a:t>
            </a:r>
            <a:r>
              <a:rPr sz="1500" b="1" spc="-5" dirty="0">
                <a:latin typeface="Calibri"/>
                <a:cs typeface="Calibri"/>
              </a:rPr>
              <a:t>of Conflict </a:t>
            </a:r>
            <a:r>
              <a:rPr sz="1500" b="1" dirty="0">
                <a:latin typeface="Calibri"/>
                <a:cs typeface="Calibri"/>
              </a:rPr>
              <a:t>(Speed Leas</a:t>
            </a:r>
            <a:r>
              <a:rPr sz="1500" b="1" spc="-45" dirty="0">
                <a:latin typeface="Calibri"/>
                <a:cs typeface="Calibri"/>
              </a:rPr>
              <a:t> </a:t>
            </a:r>
            <a:r>
              <a:rPr sz="1500" b="1" spc="-10" dirty="0">
                <a:latin typeface="Calibri"/>
                <a:cs typeface="Calibri"/>
              </a:rPr>
              <a:t>Framework)</a:t>
            </a:r>
            <a:endParaRPr sz="1500" dirty="0">
              <a:latin typeface="Calibri"/>
              <a:cs typeface="Calibri"/>
            </a:endParaRPr>
          </a:p>
          <a:p>
            <a:pPr>
              <a:lnSpc>
                <a:spcPct val="100000"/>
              </a:lnSpc>
              <a:spcBef>
                <a:spcPts val="25"/>
              </a:spcBef>
            </a:pPr>
            <a:endParaRPr sz="1700" dirty="0">
              <a:latin typeface="Times New Roman"/>
              <a:cs typeface="Times New Roman"/>
            </a:endParaRPr>
          </a:p>
          <a:p>
            <a:pPr marL="1968500" marR="1035685" indent="-635" algn="ctr">
              <a:lnSpc>
                <a:spcPts val="1320"/>
              </a:lnSpc>
            </a:pPr>
            <a:r>
              <a:rPr sz="1200" b="1" spc="-10" dirty="0">
                <a:latin typeface="Calibri"/>
                <a:cs typeface="Calibri"/>
              </a:rPr>
              <a:t>Level </a:t>
            </a:r>
            <a:r>
              <a:rPr sz="1200" b="1" dirty="0">
                <a:latin typeface="Calibri"/>
                <a:cs typeface="Calibri"/>
              </a:rPr>
              <a:t>5: </a:t>
            </a:r>
            <a:endParaRPr lang="en-US" sz="1200" b="1" dirty="0">
              <a:latin typeface="Calibri"/>
              <a:cs typeface="Calibri"/>
            </a:endParaRPr>
          </a:p>
          <a:p>
            <a:pPr marL="1968500" marR="1035685" indent="-635" algn="ctr">
              <a:lnSpc>
                <a:spcPts val="1320"/>
              </a:lnSpc>
            </a:pPr>
            <a:r>
              <a:rPr sz="1200" b="1" dirty="0">
                <a:latin typeface="Calibri"/>
                <a:cs typeface="Calibri"/>
              </a:rPr>
              <a:t> </a:t>
            </a:r>
            <a:r>
              <a:rPr sz="1200" b="1" spc="-10" dirty="0">
                <a:latin typeface="Calibri"/>
                <a:cs typeface="Calibri"/>
              </a:rPr>
              <a:t>World</a:t>
            </a:r>
            <a:r>
              <a:rPr sz="1200" b="1" spc="-100" dirty="0">
                <a:latin typeface="Calibri"/>
                <a:cs typeface="Calibri"/>
              </a:rPr>
              <a:t> </a:t>
            </a:r>
            <a:r>
              <a:rPr sz="1200" b="1" spc="-20" dirty="0">
                <a:latin typeface="Calibri"/>
                <a:cs typeface="Calibri"/>
              </a:rPr>
              <a:t>War</a:t>
            </a:r>
            <a:endParaRPr sz="1200" dirty="0">
              <a:latin typeface="Calibri"/>
              <a:cs typeface="Calibri"/>
            </a:endParaRPr>
          </a:p>
          <a:p>
            <a:pPr>
              <a:lnSpc>
                <a:spcPct val="100000"/>
              </a:lnSpc>
              <a:spcBef>
                <a:spcPts val="10"/>
              </a:spcBef>
            </a:pPr>
            <a:endParaRPr sz="1450" dirty="0">
              <a:latin typeface="Times New Roman"/>
              <a:cs typeface="Times New Roman"/>
            </a:endParaRPr>
          </a:p>
          <a:p>
            <a:pPr marL="2054225" marR="1120775" indent="-3175" algn="ctr">
              <a:lnSpc>
                <a:spcPts val="1320"/>
              </a:lnSpc>
            </a:pPr>
            <a:r>
              <a:rPr sz="1200" b="1" spc="-10" dirty="0">
                <a:latin typeface="Calibri"/>
                <a:cs typeface="Calibri"/>
              </a:rPr>
              <a:t>Level </a:t>
            </a:r>
            <a:r>
              <a:rPr sz="1200" b="1" dirty="0">
                <a:latin typeface="Calibri"/>
                <a:cs typeface="Calibri"/>
              </a:rPr>
              <a:t>4:  </a:t>
            </a:r>
            <a:r>
              <a:rPr sz="1200" b="1" spc="-5" dirty="0">
                <a:latin typeface="Calibri"/>
                <a:cs typeface="Calibri"/>
              </a:rPr>
              <a:t>C</a:t>
            </a:r>
            <a:r>
              <a:rPr sz="1200" b="1" spc="5" dirty="0">
                <a:latin typeface="Calibri"/>
                <a:cs typeface="Calibri"/>
              </a:rPr>
              <a:t>r</a:t>
            </a:r>
            <a:r>
              <a:rPr sz="1200" b="1" dirty="0">
                <a:latin typeface="Calibri"/>
                <a:cs typeface="Calibri"/>
              </a:rPr>
              <a:t>us</a:t>
            </a:r>
            <a:r>
              <a:rPr sz="1200" b="1" spc="-5" dirty="0">
                <a:latin typeface="Calibri"/>
                <a:cs typeface="Calibri"/>
              </a:rPr>
              <a:t>a</a:t>
            </a:r>
            <a:r>
              <a:rPr sz="1200" b="1" dirty="0">
                <a:latin typeface="Calibri"/>
                <a:cs typeface="Calibri"/>
              </a:rPr>
              <a:t>de</a:t>
            </a:r>
            <a:endParaRPr sz="1200" dirty="0">
              <a:latin typeface="Calibri"/>
              <a:cs typeface="Calibri"/>
            </a:endParaRPr>
          </a:p>
          <a:p>
            <a:pPr>
              <a:lnSpc>
                <a:spcPct val="100000"/>
              </a:lnSpc>
            </a:pPr>
            <a:endParaRPr sz="1200" dirty="0">
              <a:latin typeface="Times New Roman"/>
              <a:cs typeface="Times New Roman"/>
            </a:endParaRPr>
          </a:p>
          <a:p>
            <a:pPr marL="924560" algn="ctr">
              <a:lnSpc>
                <a:spcPct val="100000"/>
              </a:lnSpc>
              <a:spcBef>
                <a:spcPts val="815"/>
              </a:spcBef>
            </a:pPr>
            <a:r>
              <a:rPr sz="1200" b="1" spc="-10" dirty="0">
                <a:latin typeface="Calibri"/>
                <a:cs typeface="Calibri"/>
              </a:rPr>
              <a:t>Level </a:t>
            </a:r>
            <a:r>
              <a:rPr sz="1200" b="1" dirty="0">
                <a:latin typeface="Calibri"/>
                <a:cs typeface="Calibri"/>
              </a:rPr>
              <a:t>3:</a:t>
            </a:r>
            <a:r>
              <a:rPr sz="1200" b="1" spc="-45" dirty="0">
                <a:latin typeface="Calibri"/>
                <a:cs typeface="Calibri"/>
              </a:rPr>
              <a:t> </a:t>
            </a:r>
            <a:r>
              <a:rPr sz="1200" b="1" spc="-10" dirty="0">
                <a:latin typeface="Calibri"/>
                <a:cs typeface="Calibri"/>
              </a:rPr>
              <a:t>Contest</a:t>
            </a:r>
            <a:endParaRPr sz="1200" dirty="0">
              <a:latin typeface="Calibri"/>
              <a:cs typeface="Calibri"/>
            </a:endParaRPr>
          </a:p>
          <a:p>
            <a:pPr marL="1515110" marR="582930" algn="ctr">
              <a:lnSpc>
                <a:spcPts val="4320"/>
              </a:lnSpc>
              <a:spcBef>
                <a:spcPts val="620"/>
              </a:spcBef>
            </a:pPr>
            <a:r>
              <a:rPr sz="1200" b="1" spc="-10" dirty="0">
                <a:latin typeface="Calibri"/>
                <a:cs typeface="Calibri"/>
              </a:rPr>
              <a:t>Level </a:t>
            </a:r>
            <a:r>
              <a:rPr sz="1200" b="1" dirty="0">
                <a:latin typeface="Calibri"/>
                <a:cs typeface="Calibri"/>
              </a:rPr>
              <a:t>2: </a:t>
            </a:r>
            <a:r>
              <a:rPr sz="1200" b="1" spc="-5" dirty="0">
                <a:latin typeface="Calibri"/>
                <a:cs typeface="Calibri"/>
              </a:rPr>
              <a:t>Disagreement  </a:t>
            </a:r>
            <a:endParaRPr lang="en-US" sz="1200" b="1" spc="-5" dirty="0">
              <a:latin typeface="Calibri"/>
              <a:cs typeface="Calibri"/>
            </a:endParaRPr>
          </a:p>
          <a:p>
            <a:pPr marL="1515110" marR="582930" algn="ctr">
              <a:lnSpc>
                <a:spcPts val="4320"/>
              </a:lnSpc>
              <a:spcBef>
                <a:spcPts val="620"/>
              </a:spcBef>
            </a:pPr>
            <a:r>
              <a:rPr sz="1200" b="1" spc="-10" dirty="0">
                <a:latin typeface="Calibri"/>
                <a:cs typeface="Calibri"/>
              </a:rPr>
              <a:t>Level </a:t>
            </a:r>
            <a:r>
              <a:rPr sz="1200" b="1" dirty="0">
                <a:latin typeface="Calibri"/>
                <a:cs typeface="Calibri"/>
              </a:rPr>
              <a:t>1: </a:t>
            </a:r>
            <a:r>
              <a:rPr sz="1200" b="1" spc="-5" dirty="0">
                <a:latin typeface="Calibri"/>
                <a:cs typeface="Calibri"/>
              </a:rPr>
              <a:t>Problem to</a:t>
            </a:r>
            <a:r>
              <a:rPr sz="1200" b="1" spc="-60" dirty="0">
                <a:latin typeface="Calibri"/>
                <a:cs typeface="Calibri"/>
              </a:rPr>
              <a:t> </a:t>
            </a:r>
            <a:r>
              <a:rPr sz="1200" b="1" spc="-5" dirty="0">
                <a:latin typeface="Calibri"/>
                <a:cs typeface="Calibri"/>
              </a:rPr>
              <a:t>Solve</a:t>
            </a:r>
            <a:endParaRPr sz="1200" dirty="0">
              <a:latin typeface="Calibri"/>
              <a:cs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4062729" cy="2177519"/>
          </a:xfrm>
          <a:prstGeom prst="rect">
            <a:avLst/>
          </a:prstGeom>
        </p:spPr>
        <p:txBody>
          <a:bodyPr vert="horz" wrap="square" lIns="0" tIns="0" rIns="0" bIns="0" rtlCol="0">
            <a:spAutoFit/>
          </a:bodyPr>
          <a:lstStyle/>
          <a:p>
            <a:pPr marR="2042795" algn="ctr">
              <a:lnSpc>
                <a:spcPct val="100000"/>
              </a:lnSpc>
            </a:pPr>
            <a:r>
              <a:rPr sz="1500" b="1" spc="-10" dirty="0">
                <a:latin typeface="Calibri"/>
                <a:cs typeface="Calibri"/>
              </a:rPr>
              <a:t>Level </a:t>
            </a:r>
            <a:r>
              <a:rPr sz="1500" b="1" spc="-5" dirty="0">
                <a:latin typeface="Calibri"/>
                <a:cs typeface="Calibri"/>
              </a:rPr>
              <a:t>1: Problem </a:t>
            </a:r>
            <a:r>
              <a:rPr sz="1500" b="1" spc="-10" dirty="0">
                <a:latin typeface="Calibri"/>
                <a:cs typeface="Calibri"/>
              </a:rPr>
              <a:t>to</a:t>
            </a:r>
            <a:r>
              <a:rPr sz="1500" b="1" spc="-40" dirty="0">
                <a:latin typeface="Calibri"/>
                <a:cs typeface="Calibri"/>
              </a:rPr>
              <a:t> </a:t>
            </a:r>
            <a:r>
              <a:rPr sz="1500" b="1" spc="-5" dirty="0">
                <a:latin typeface="Calibri"/>
                <a:cs typeface="Calibri"/>
              </a:rPr>
              <a:t>Solve</a:t>
            </a:r>
            <a:endParaRPr sz="1500">
              <a:latin typeface="Calibri"/>
              <a:cs typeface="Calibri"/>
            </a:endParaRPr>
          </a:p>
          <a:p>
            <a:pPr>
              <a:lnSpc>
                <a:spcPct val="100000"/>
              </a:lnSpc>
              <a:spcBef>
                <a:spcPts val="35"/>
              </a:spcBef>
            </a:pPr>
            <a:endParaRPr sz="1250">
              <a:latin typeface="Times New Roman"/>
              <a:cs typeface="Times New Roman"/>
            </a:endParaRPr>
          </a:p>
          <a:p>
            <a:pPr marL="126364">
              <a:lnSpc>
                <a:spcPct val="100000"/>
              </a:lnSpc>
            </a:pPr>
            <a:r>
              <a:rPr sz="1200" spc="-5" dirty="0">
                <a:latin typeface="Calibri"/>
                <a:cs typeface="Calibri"/>
              </a:rPr>
              <a:t>Just </a:t>
            </a:r>
            <a:r>
              <a:rPr sz="1200" dirty="0">
                <a:latin typeface="Calibri"/>
                <a:cs typeface="Calibri"/>
              </a:rPr>
              <a:t>a </a:t>
            </a:r>
            <a:r>
              <a:rPr sz="1200" spc="-10" dirty="0">
                <a:latin typeface="Calibri"/>
                <a:cs typeface="Calibri"/>
              </a:rPr>
              <a:t>“difference </a:t>
            </a:r>
            <a:r>
              <a:rPr sz="1200" spc="-5" dirty="0">
                <a:latin typeface="Calibri"/>
                <a:cs typeface="Calibri"/>
              </a:rPr>
              <a:t>of</a:t>
            </a:r>
            <a:r>
              <a:rPr sz="1200" spc="-110" dirty="0">
                <a:latin typeface="Calibri"/>
                <a:cs typeface="Calibri"/>
              </a:rPr>
              <a:t> </a:t>
            </a:r>
            <a:r>
              <a:rPr sz="1200" dirty="0">
                <a:latin typeface="Calibri"/>
                <a:cs typeface="Calibri"/>
              </a:rPr>
              <a:t>opinion”: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Conflicting goals </a:t>
            </a:r>
            <a:r>
              <a:rPr sz="1200" dirty="0">
                <a:latin typeface="Calibri"/>
                <a:cs typeface="Calibri"/>
              </a:rPr>
              <a:t>or </a:t>
            </a:r>
            <a:r>
              <a:rPr sz="1200" spc="-5" dirty="0">
                <a:latin typeface="Calibri"/>
                <a:cs typeface="Calibri"/>
              </a:rPr>
              <a:t>values </a:t>
            </a:r>
            <a:r>
              <a:rPr sz="1200" spc="-10" dirty="0">
                <a:latin typeface="Calibri"/>
                <a:cs typeface="Calibri"/>
              </a:rPr>
              <a:t>may</a:t>
            </a:r>
            <a:r>
              <a:rPr sz="1200" spc="-65" dirty="0">
                <a:latin typeface="Calibri"/>
                <a:cs typeface="Calibri"/>
              </a:rPr>
              <a:t> </a:t>
            </a:r>
            <a:r>
              <a:rPr sz="1200" spc="-10" dirty="0">
                <a:latin typeface="Calibri"/>
                <a:cs typeface="Calibri"/>
              </a:rPr>
              <a:t>exist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Members </a:t>
            </a:r>
            <a:r>
              <a:rPr sz="1200" spc="-10" dirty="0">
                <a:latin typeface="Calibri"/>
                <a:cs typeface="Calibri"/>
              </a:rPr>
              <a:t>feel </a:t>
            </a:r>
            <a:r>
              <a:rPr sz="1200" spc="-5" dirty="0">
                <a:latin typeface="Calibri"/>
                <a:cs typeface="Calibri"/>
              </a:rPr>
              <a:t>anxious </a:t>
            </a:r>
            <a:r>
              <a:rPr sz="1200" dirty="0">
                <a:latin typeface="Calibri"/>
                <a:cs typeface="Calibri"/>
              </a:rPr>
              <a:t>about the </a:t>
            </a:r>
            <a:r>
              <a:rPr sz="1200" spc="-5" dirty="0">
                <a:latin typeface="Calibri"/>
                <a:cs typeface="Calibri"/>
              </a:rPr>
              <a:t>conflict </a:t>
            </a:r>
            <a:r>
              <a:rPr sz="1200" dirty="0">
                <a:latin typeface="Calibri"/>
                <a:cs typeface="Calibri"/>
              </a:rPr>
              <a:t>in the</a:t>
            </a:r>
            <a:r>
              <a:rPr sz="1200" spc="-105" dirty="0">
                <a:latin typeface="Calibri"/>
                <a:cs typeface="Calibri"/>
              </a:rPr>
              <a:t> </a:t>
            </a:r>
            <a:r>
              <a:rPr sz="1200" dirty="0">
                <a:latin typeface="Calibri"/>
                <a:cs typeface="Calibri"/>
              </a:rPr>
              <a:t>air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30" dirty="0">
                <a:latin typeface="Calibri"/>
                <a:cs typeface="Calibri"/>
              </a:rPr>
              <a:t>Team </a:t>
            </a:r>
            <a:r>
              <a:rPr sz="1200" spc="-5" dirty="0">
                <a:latin typeface="Calibri"/>
                <a:cs typeface="Calibri"/>
              </a:rPr>
              <a:t>remains focused </a:t>
            </a:r>
            <a:r>
              <a:rPr sz="1200" dirty="0">
                <a:latin typeface="Calibri"/>
                <a:cs typeface="Calibri"/>
              </a:rPr>
              <a:t>on </a:t>
            </a:r>
            <a:r>
              <a:rPr sz="1200" spc="-5" dirty="0">
                <a:latin typeface="Calibri"/>
                <a:cs typeface="Calibri"/>
              </a:rPr>
              <a:t>logical</a:t>
            </a:r>
            <a:r>
              <a:rPr sz="1200" spc="-15" dirty="0">
                <a:latin typeface="Calibri"/>
                <a:cs typeface="Calibri"/>
              </a:rPr>
              <a:t> </a:t>
            </a:r>
            <a:r>
              <a:rPr sz="1200" spc="-5" dirty="0">
                <a:latin typeface="Calibri"/>
                <a:cs typeface="Calibri"/>
              </a:rPr>
              <a:t>problem-solving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Language </a:t>
            </a:r>
            <a:r>
              <a:rPr sz="1200" dirty="0">
                <a:latin typeface="Calibri"/>
                <a:cs typeface="Calibri"/>
              </a:rPr>
              <a:t>is </a:t>
            </a:r>
            <a:r>
              <a:rPr sz="1200" spc="-5" dirty="0">
                <a:latin typeface="Calibri"/>
                <a:cs typeface="Calibri"/>
              </a:rPr>
              <a:t>factual </a:t>
            </a:r>
            <a:r>
              <a:rPr sz="1200" dirty="0">
                <a:latin typeface="Calibri"/>
                <a:cs typeface="Calibri"/>
              </a:rPr>
              <a:t>and</a:t>
            </a:r>
            <a:r>
              <a:rPr sz="1200" spc="-75" dirty="0">
                <a:latin typeface="Calibri"/>
                <a:cs typeface="Calibri"/>
              </a:rPr>
              <a:t> </a:t>
            </a:r>
            <a:r>
              <a:rPr sz="1200" spc="-5" dirty="0">
                <a:latin typeface="Calibri"/>
                <a:cs typeface="Calibri"/>
              </a:rPr>
              <a:t>logical</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Information flows </a:t>
            </a:r>
            <a:r>
              <a:rPr sz="1200" spc="-15" dirty="0">
                <a:latin typeface="Calibri"/>
                <a:cs typeface="Calibri"/>
              </a:rPr>
              <a:t>freely, </a:t>
            </a:r>
            <a:r>
              <a:rPr sz="1200" dirty="0">
                <a:latin typeface="Calibri"/>
                <a:cs typeface="Calibri"/>
              </a:rPr>
              <a:t>and </a:t>
            </a:r>
            <a:r>
              <a:rPr sz="1200" spc="-10" dirty="0">
                <a:latin typeface="Calibri"/>
                <a:cs typeface="Calibri"/>
              </a:rPr>
              <a:t>collaboration </a:t>
            </a:r>
            <a:r>
              <a:rPr sz="1200" dirty="0">
                <a:latin typeface="Calibri"/>
                <a:cs typeface="Calibri"/>
              </a:rPr>
              <a:t>is</a:t>
            </a:r>
            <a:r>
              <a:rPr sz="1200" spc="-60" dirty="0">
                <a:latin typeface="Calibri"/>
                <a:cs typeface="Calibri"/>
              </a:rPr>
              <a:t> </a:t>
            </a:r>
            <a:r>
              <a:rPr sz="1200" spc="-5" dirty="0">
                <a:latin typeface="Calibri"/>
                <a:cs typeface="Calibri"/>
              </a:rPr>
              <a:t>alive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30" dirty="0">
                <a:latin typeface="Calibri"/>
                <a:cs typeface="Calibri"/>
              </a:rPr>
              <a:t>Team </a:t>
            </a:r>
            <a:r>
              <a:rPr sz="1200" spc="-5" dirty="0">
                <a:latin typeface="Calibri"/>
                <a:cs typeface="Calibri"/>
              </a:rPr>
              <a:t>members seem optimistic, </a:t>
            </a:r>
            <a:r>
              <a:rPr sz="1200" dirty="0">
                <a:latin typeface="Calibri"/>
                <a:cs typeface="Calibri"/>
              </a:rPr>
              <a:t>moving </a:t>
            </a:r>
            <a:r>
              <a:rPr sz="1200" spc="-5" dirty="0">
                <a:latin typeface="Calibri"/>
                <a:cs typeface="Calibri"/>
              </a:rPr>
              <a:t>through </a:t>
            </a:r>
            <a:r>
              <a:rPr sz="1200" dirty="0">
                <a:latin typeface="Calibri"/>
                <a:cs typeface="Calibri"/>
              </a:rPr>
              <a:t>the</a:t>
            </a:r>
            <a:r>
              <a:rPr sz="1200" spc="-65" dirty="0">
                <a:latin typeface="Calibri"/>
                <a:cs typeface="Calibri"/>
              </a:rPr>
              <a:t> </a:t>
            </a:r>
            <a:r>
              <a:rPr sz="1200" spc="-5" dirty="0">
                <a:latin typeface="Calibri"/>
                <a:cs typeface="Calibri"/>
              </a:rPr>
              <a:t>conflict</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3"/>
            <a:ext cx="4180840" cy="2397579"/>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Level </a:t>
            </a:r>
            <a:r>
              <a:rPr sz="1500" b="1" spc="-5" dirty="0">
                <a:latin typeface="Calibri"/>
                <a:cs typeface="Calibri"/>
              </a:rPr>
              <a:t>2:</a:t>
            </a:r>
            <a:r>
              <a:rPr sz="1500" b="1" spc="-65" dirty="0">
                <a:latin typeface="Calibri"/>
                <a:cs typeface="Calibri"/>
              </a:rPr>
              <a:t> </a:t>
            </a:r>
            <a:r>
              <a:rPr sz="1500" b="1" spc="-5" dirty="0">
                <a:latin typeface="Calibri"/>
                <a:cs typeface="Calibri"/>
              </a:rPr>
              <a:t>Disagreement</a:t>
            </a:r>
            <a:endParaRPr sz="1500">
              <a:latin typeface="Calibri"/>
              <a:cs typeface="Calibri"/>
            </a:endParaRPr>
          </a:p>
          <a:p>
            <a:pPr>
              <a:lnSpc>
                <a:spcPct val="100000"/>
              </a:lnSpc>
              <a:spcBef>
                <a:spcPts val="35"/>
              </a:spcBef>
            </a:pPr>
            <a:endParaRPr sz="1250">
              <a:latin typeface="Times New Roman"/>
              <a:cs typeface="Times New Roman"/>
            </a:endParaRPr>
          </a:p>
          <a:p>
            <a:pPr marL="126364">
              <a:lnSpc>
                <a:spcPct val="100000"/>
              </a:lnSpc>
            </a:pPr>
            <a:r>
              <a:rPr sz="1200" spc="-10" dirty="0">
                <a:latin typeface="Calibri"/>
                <a:cs typeface="Calibri"/>
              </a:rPr>
              <a:t>Personal </a:t>
            </a:r>
            <a:r>
              <a:rPr sz="1200" dirty="0">
                <a:latin typeface="Calibri"/>
                <a:cs typeface="Calibri"/>
              </a:rPr>
              <a:t>emotions </a:t>
            </a:r>
            <a:r>
              <a:rPr sz="1200" spc="-5" dirty="0">
                <a:latin typeface="Calibri"/>
                <a:cs typeface="Calibri"/>
              </a:rPr>
              <a:t>are visible </a:t>
            </a:r>
            <a:r>
              <a:rPr sz="1200" dirty="0">
                <a:latin typeface="Calibri"/>
                <a:cs typeface="Calibri"/>
              </a:rPr>
              <a:t>in the</a:t>
            </a:r>
            <a:r>
              <a:rPr sz="1200" spc="-70" dirty="0">
                <a:latin typeface="Calibri"/>
                <a:cs typeface="Calibri"/>
              </a:rPr>
              <a:t> </a:t>
            </a:r>
            <a:r>
              <a:rPr sz="1200" spc="-5" dirty="0">
                <a:latin typeface="Calibri"/>
                <a:cs typeface="Calibri"/>
              </a:rPr>
              <a:t>conflict: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Self-protection </a:t>
            </a:r>
            <a:r>
              <a:rPr sz="1200" dirty="0">
                <a:latin typeface="Calibri"/>
                <a:cs typeface="Calibri"/>
              </a:rPr>
              <a:t>is as </a:t>
            </a:r>
            <a:r>
              <a:rPr sz="1200" spc="-5" dirty="0">
                <a:latin typeface="Calibri"/>
                <a:cs typeface="Calibri"/>
              </a:rPr>
              <a:t>important </a:t>
            </a:r>
            <a:r>
              <a:rPr sz="1200" dirty="0">
                <a:latin typeface="Calibri"/>
                <a:cs typeface="Calibri"/>
              </a:rPr>
              <a:t>as </a:t>
            </a:r>
            <a:r>
              <a:rPr sz="1200" spc="-5" dirty="0">
                <a:latin typeface="Calibri"/>
                <a:cs typeface="Calibri"/>
              </a:rPr>
              <a:t>solving </a:t>
            </a:r>
            <a:r>
              <a:rPr sz="1200" dirty="0">
                <a:latin typeface="Calibri"/>
                <a:cs typeface="Calibri"/>
              </a:rPr>
              <a:t>the</a:t>
            </a:r>
            <a:r>
              <a:rPr sz="1200" spc="-95" dirty="0">
                <a:latin typeface="Calibri"/>
                <a:cs typeface="Calibri"/>
              </a:rPr>
              <a:t> </a:t>
            </a:r>
            <a:r>
              <a:rPr sz="1200" spc="-5" dirty="0">
                <a:latin typeface="Calibri"/>
                <a:cs typeface="Calibri"/>
              </a:rPr>
              <a:t>problem</a:t>
            </a:r>
            <a:endParaRPr sz="1200">
              <a:latin typeface="Calibri"/>
              <a:cs typeface="Calibri"/>
            </a:endParaRPr>
          </a:p>
          <a:p>
            <a:pPr marL="299085" marR="5080" indent="-172720">
              <a:lnSpc>
                <a:spcPct val="120000"/>
              </a:lnSpc>
              <a:spcBef>
                <a:spcPts val="300"/>
              </a:spcBef>
              <a:buClr>
                <a:srgbClr val="FF6600"/>
              </a:buClr>
              <a:buFont typeface="Wingdings"/>
              <a:buChar char=""/>
              <a:tabLst>
                <a:tab pos="299720" algn="l"/>
              </a:tabLst>
            </a:pPr>
            <a:r>
              <a:rPr sz="1200" spc="-5" dirty="0">
                <a:latin typeface="Calibri"/>
                <a:cs typeface="Calibri"/>
              </a:rPr>
              <a:t>Members </a:t>
            </a:r>
            <a:r>
              <a:rPr sz="1200" spc="-10" dirty="0">
                <a:latin typeface="Calibri"/>
                <a:cs typeface="Calibri"/>
              </a:rPr>
              <a:t>may </a:t>
            </a:r>
            <a:r>
              <a:rPr sz="1200" spc="-5" dirty="0">
                <a:latin typeface="Calibri"/>
                <a:cs typeface="Calibri"/>
              </a:rPr>
              <a:t>talk offline with others to </a:t>
            </a:r>
            <a:r>
              <a:rPr sz="1200" spc="-10" dirty="0">
                <a:latin typeface="Calibri"/>
                <a:cs typeface="Calibri"/>
              </a:rPr>
              <a:t>test strategies </a:t>
            </a:r>
            <a:r>
              <a:rPr sz="1200" dirty="0">
                <a:latin typeface="Calibri"/>
                <a:cs typeface="Calibri"/>
              </a:rPr>
              <a:t>or </a:t>
            </a:r>
            <a:r>
              <a:rPr sz="1200" spc="-5" dirty="0">
                <a:latin typeface="Calibri"/>
                <a:cs typeface="Calibri"/>
              </a:rPr>
              <a:t>seek  advice </a:t>
            </a:r>
            <a:r>
              <a:rPr sz="1200" dirty="0">
                <a:latin typeface="Calibri"/>
                <a:cs typeface="Calibri"/>
              </a:rPr>
              <a:t>and</a:t>
            </a:r>
            <a:r>
              <a:rPr sz="1200" spc="-45" dirty="0">
                <a:latin typeface="Calibri"/>
                <a:cs typeface="Calibri"/>
              </a:rPr>
              <a:t> </a:t>
            </a:r>
            <a:r>
              <a:rPr sz="1200" spc="-5" dirty="0">
                <a:latin typeface="Calibri"/>
                <a:cs typeface="Calibri"/>
              </a:rPr>
              <a:t>support</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Nastiness </a:t>
            </a:r>
            <a:r>
              <a:rPr sz="1200" spc="-10" dirty="0">
                <a:latin typeface="Calibri"/>
                <a:cs typeface="Calibri"/>
              </a:rPr>
              <a:t>gets </a:t>
            </a:r>
            <a:r>
              <a:rPr sz="1200" dirty="0">
                <a:latin typeface="Calibri"/>
                <a:cs typeface="Calibri"/>
              </a:rPr>
              <a:t>a </a:t>
            </a:r>
            <a:r>
              <a:rPr sz="1200" spc="-10" dirty="0">
                <a:latin typeface="Calibri"/>
                <a:cs typeface="Calibri"/>
              </a:rPr>
              <a:t>sugarcoating </a:t>
            </a:r>
            <a:r>
              <a:rPr sz="1200" dirty="0">
                <a:latin typeface="Calibri"/>
                <a:cs typeface="Calibri"/>
              </a:rPr>
              <a:t>but </a:t>
            </a:r>
            <a:r>
              <a:rPr sz="1200" spc="-5" dirty="0">
                <a:latin typeface="Calibri"/>
                <a:cs typeface="Calibri"/>
              </a:rPr>
              <a:t>still comes across </a:t>
            </a:r>
            <a:r>
              <a:rPr sz="1200" dirty="0">
                <a:latin typeface="Calibri"/>
                <a:cs typeface="Calibri"/>
              </a:rPr>
              <a:t>as</a:t>
            </a:r>
            <a:r>
              <a:rPr sz="1200" spc="-50" dirty="0">
                <a:latin typeface="Calibri"/>
                <a:cs typeface="Calibri"/>
              </a:rPr>
              <a:t> </a:t>
            </a:r>
            <a:r>
              <a:rPr sz="1200" spc="-5" dirty="0">
                <a:latin typeface="Calibri"/>
                <a:cs typeface="Calibri"/>
              </a:rPr>
              <a:t>bitter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Language reflects </a:t>
            </a:r>
            <a:r>
              <a:rPr sz="1200" dirty="0">
                <a:latin typeface="Calibri"/>
                <a:cs typeface="Calibri"/>
              </a:rPr>
              <a:t>emotions and</a:t>
            </a:r>
            <a:r>
              <a:rPr sz="1200" spc="-90" dirty="0">
                <a:latin typeface="Calibri"/>
                <a:cs typeface="Calibri"/>
              </a:rPr>
              <a:t> </a:t>
            </a:r>
            <a:r>
              <a:rPr sz="1200" spc="-5" dirty="0">
                <a:latin typeface="Calibri"/>
                <a:cs typeface="Calibri"/>
              </a:rPr>
              <a:t>generalizations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Defensiveness </a:t>
            </a:r>
            <a:r>
              <a:rPr sz="1200" spc="-10" dirty="0">
                <a:latin typeface="Calibri"/>
                <a:cs typeface="Calibri"/>
              </a:rPr>
              <a:t>may constrain </a:t>
            </a:r>
            <a:r>
              <a:rPr sz="1200" spc="-5" dirty="0">
                <a:latin typeface="Calibri"/>
                <a:cs typeface="Calibri"/>
              </a:rPr>
              <a:t>smooth </a:t>
            </a:r>
            <a:r>
              <a:rPr sz="1200" dirty="0">
                <a:latin typeface="Calibri"/>
                <a:cs typeface="Calibri"/>
              </a:rPr>
              <a:t>flow of</a:t>
            </a:r>
            <a:r>
              <a:rPr sz="1200" spc="-95" dirty="0">
                <a:latin typeface="Calibri"/>
                <a:cs typeface="Calibri"/>
              </a:rPr>
              <a:t> </a:t>
            </a:r>
            <a:r>
              <a:rPr sz="1200" spc="-5" dirty="0">
                <a:latin typeface="Calibri"/>
                <a:cs typeface="Calibri"/>
              </a:rPr>
              <a:t>information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Facts </a:t>
            </a:r>
            <a:r>
              <a:rPr sz="1200" dirty="0">
                <a:latin typeface="Calibri"/>
                <a:cs typeface="Calibri"/>
              </a:rPr>
              <a:t>begin </a:t>
            </a:r>
            <a:r>
              <a:rPr sz="1200" spc="-5" dirty="0">
                <a:latin typeface="Calibri"/>
                <a:cs typeface="Calibri"/>
              </a:rPr>
              <a:t>to </a:t>
            </a:r>
            <a:r>
              <a:rPr sz="1200" spc="-10" dirty="0">
                <a:latin typeface="Calibri"/>
                <a:cs typeface="Calibri"/>
              </a:rPr>
              <a:t>play </a:t>
            </a:r>
            <a:r>
              <a:rPr sz="1200" spc="-5" dirty="0">
                <a:latin typeface="Calibri"/>
                <a:cs typeface="Calibri"/>
              </a:rPr>
              <a:t>second </a:t>
            </a:r>
            <a:r>
              <a:rPr sz="1200" dirty="0">
                <a:latin typeface="Calibri"/>
                <a:cs typeface="Calibri"/>
              </a:rPr>
              <a:t>fiddle </a:t>
            </a:r>
            <a:r>
              <a:rPr sz="1200" spc="-5" dirty="0">
                <a:latin typeface="Calibri"/>
                <a:cs typeface="Calibri"/>
              </a:rPr>
              <a:t>to</a:t>
            </a:r>
            <a:r>
              <a:rPr sz="1200" spc="-105" dirty="0">
                <a:latin typeface="Calibri"/>
                <a:cs typeface="Calibri"/>
              </a:rPr>
              <a:t> </a:t>
            </a:r>
            <a:r>
              <a:rPr sz="1200" spc="-5" dirty="0">
                <a:latin typeface="Calibri"/>
                <a:cs typeface="Calibri"/>
              </a:rPr>
              <a:t>interpretations</a:t>
            </a:r>
            <a:endParaRPr sz="1200">
              <a:latin typeface="Calibri"/>
              <a:cs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1"/>
            <a:ext cx="3989070" cy="2400657"/>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Level </a:t>
            </a:r>
            <a:r>
              <a:rPr sz="1500" b="1" spc="-5" dirty="0">
                <a:latin typeface="Calibri"/>
                <a:cs typeface="Calibri"/>
              </a:rPr>
              <a:t>3:</a:t>
            </a:r>
            <a:r>
              <a:rPr sz="1500" b="1" spc="-35" dirty="0">
                <a:latin typeface="Calibri"/>
                <a:cs typeface="Calibri"/>
              </a:rPr>
              <a:t> </a:t>
            </a:r>
            <a:r>
              <a:rPr sz="1500" b="1" spc="-15" dirty="0">
                <a:latin typeface="Calibri"/>
                <a:cs typeface="Calibri"/>
              </a:rPr>
              <a:t>Contest</a:t>
            </a:r>
            <a:endParaRPr sz="1500">
              <a:latin typeface="Calibri"/>
              <a:cs typeface="Calibri"/>
            </a:endParaRPr>
          </a:p>
          <a:p>
            <a:pPr>
              <a:lnSpc>
                <a:spcPct val="100000"/>
              </a:lnSpc>
              <a:spcBef>
                <a:spcPts val="35"/>
              </a:spcBef>
            </a:pPr>
            <a:endParaRPr sz="1250">
              <a:latin typeface="Times New Roman"/>
              <a:cs typeface="Times New Roman"/>
            </a:endParaRPr>
          </a:p>
          <a:p>
            <a:pPr marL="126364">
              <a:lnSpc>
                <a:spcPct val="100000"/>
              </a:lnSpc>
            </a:pPr>
            <a:r>
              <a:rPr sz="1200" dirty="0">
                <a:latin typeface="Calibri"/>
                <a:cs typeface="Calibri"/>
              </a:rPr>
              <a:t>A sense </a:t>
            </a:r>
            <a:r>
              <a:rPr sz="1200" spc="-5" dirty="0">
                <a:latin typeface="Calibri"/>
                <a:cs typeface="Calibri"/>
              </a:rPr>
              <a:t>of </a:t>
            </a:r>
            <a:r>
              <a:rPr sz="1200" spc="-10" dirty="0">
                <a:latin typeface="Calibri"/>
                <a:cs typeface="Calibri"/>
              </a:rPr>
              <a:t>‘groupism’ </a:t>
            </a:r>
            <a:r>
              <a:rPr sz="1200" dirty="0">
                <a:latin typeface="Calibri"/>
                <a:cs typeface="Calibri"/>
              </a:rPr>
              <a:t>begins </a:t>
            </a:r>
            <a:r>
              <a:rPr sz="1200" spc="-10" dirty="0">
                <a:latin typeface="Calibri"/>
                <a:cs typeface="Calibri"/>
              </a:rPr>
              <a:t>to</a:t>
            </a:r>
            <a:r>
              <a:rPr sz="1200" spc="-80" dirty="0">
                <a:latin typeface="Calibri"/>
                <a:cs typeface="Calibri"/>
              </a:rPr>
              <a:t> </a:t>
            </a:r>
            <a:r>
              <a:rPr sz="1200" spc="-5" dirty="0">
                <a:latin typeface="Calibri"/>
                <a:cs typeface="Calibri"/>
              </a:rPr>
              <a:t>surface: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Multiple issues </a:t>
            </a:r>
            <a:r>
              <a:rPr sz="1200" spc="-10" dirty="0">
                <a:latin typeface="Calibri"/>
                <a:cs typeface="Calibri"/>
              </a:rPr>
              <a:t>may </a:t>
            </a:r>
            <a:r>
              <a:rPr sz="1200" spc="-5" dirty="0">
                <a:latin typeface="Calibri"/>
                <a:cs typeface="Calibri"/>
              </a:rPr>
              <a:t>cluster into larger </a:t>
            </a:r>
            <a:r>
              <a:rPr sz="1200" dirty="0">
                <a:latin typeface="Calibri"/>
                <a:cs typeface="Calibri"/>
              </a:rPr>
              <a:t>issues or</a:t>
            </a:r>
            <a:r>
              <a:rPr sz="1200" spc="-125" dirty="0">
                <a:latin typeface="Calibri"/>
                <a:cs typeface="Calibri"/>
              </a:rPr>
              <a:t> </a:t>
            </a:r>
            <a:r>
              <a:rPr sz="1200" spc="-15" dirty="0">
                <a:latin typeface="Calibri"/>
                <a:cs typeface="Calibri"/>
              </a:rPr>
              <a:t>“cause”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Misunderstandings </a:t>
            </a:r>
            <a:r>
              <a:rPr sz="1200" dirty="0">
                <a:latin typeface="Calibri"/>
                <a:cs typeface="Calibri"/>
              </a:rPr>
              <a:t>and </a:t>
            </a:r>
            <a:r>
              <a:rPr sz="1200" spc="-5" dirty="0">
                <a:latin typeface="Calibri"/>
                <a:cs typeface="Calibri"/>
              </a:rPr>
              <a:t>power politics </a:t>
            </a:r>
            <a:r>
              <a:rPr sz="1200" dirty="0">
                <a:latin typeface="Calibri"/>
                <a:cs typeface="Calibri"/>
              </a:rPr>
              <a:t>begin </a:t>
            </a:r>
            <a:r>
              <a:rPr sz="1200" spc="-5" dirty="0">
                <a:latin typeface="Calibri"/>
                <a:cs typeface="Calibri"/>
              </a:rPr>
              <a:t>to</a:t>
            </a:r>
            <a:r>
              <a:rPr sz="1200" spc="-105" dirty="0">
                <a:latin typeface="Calibri"/>
                <a:cs typeface="Calibri"/>
              </a:rPr>
              <a:t> </a:t>
            </a:r>
            <a:r>
              <a:rPr sz="1200" dirty="0">
                <a:latin typeface="Calibri"/>
                <a:cs typeface="Calibri"/>
              </a:rPr>
              <a:t>arise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People </a:t>
            </a:r>
            <a:r>
              <a:rPr sz="1200" dirty="0">
                <a:latin typeface="Calibri"/>
                <a:cs typeface="Calibri"/>
              </a:rPr>
              <a:t>begin </a:t>
            </a:r>
            <a:r>
              <a:rPr sz="1200" spc="-5" dirty="0">
                <a:latin typeface="Calibri"/>
                <a:cs typeface="Calibri"/>
              </a:rPr>
              <a:t>to </a:t>
            </a:r>
            <a:r>
              <a:rPr sz="1200" dirty="0">
                <a:latin typeface="Calibri"/>
                <a:cs typeface="Calibri"/>
              </a:rPr>
              <a:t>align </a:t>
            </a:r>
            <a:r>
              <a:rPr sz="1200" spc="-5" dirty="0">
                <a:latin typeface="Calibri"/>
                <a:cs typeface="Calibri"/>
              </a:rPr>
              <a:t>themselves with </a:t>
            </a:r>
            <a:r>
              <a:rPr sz="1200" dirty="0">
                <a:latin typeface="Calibri"/>
                <a:cs typeface="Calibri"/>
              </a:rPr>
              <a:t>one </a:t>
            </a:r>
            <a:r>
              <a:rPr sz="1200" spc="-5" dirty="0">
                <a:latin typeface="Calibri"/>
                <a:cs typeface="Calibri"/>
              </a:rPr>
              <a:t>side </a:t>
            </a:r>
            <a:r>
              <a:rPr sz="1200" dirty="0">
                <a:latin typeface="Calibri"/>
                <a:cs typeface="Calibri"/>
              </a:rPr>
              <a:t>or the</a:t>
            </a:r>
            <a:r>
              <a:rPr sz="1200" spc="-140" dirty="0">
                <a:latin typeface="Calibri"/>
                <a:cs typeface="Calibri"/>
              </a:rPr>
              <a:t> </a:t>
            </a:r>
            <a:r>
              <a:rPr sz="1200" dirty="0">
                <a:latin typeface="Calibri"/>
                <a:cs typeface="Calibri"/>
              </a:rPr>
              <a:t>other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Emotions </a:t>
            </a:r>
            <a:r>
              <a:rPr sz="1200" spc="-5" dirty="0">
                <a:latin typeface="Calibri"/>
                <a:cs typeface="Calibri"/>
              </a:rPr>
              <a:t>become tools used </a:t>
            </a:r>
            <a:r>
              <a:rPr sz="1200" spc="-10" dirty="0">
                <a:latin typeface="Calibri"/>
                <a:cs typeface="Calibri"/>
              </a:rPr>
              <a:t>to </a:t>
            </a:r>
            <a:r>
              <a:rPr sz="1200" spc="-5" dirty="0">
                <a:latin typeface="Calibri"/>
                <a:cs typeface="Calibri"/>
              </a:rPr>
              <a:t>“win” supporters </a:t>
            </a:r>
            <a:r>
              <a:rPr sz="1200" spc="-10" dirty="0">
                <a:latin typeface="Calibri"/>
                <a:cs typeface="Calibri"/>
              </a:rPr>
              <a:t>for</a:t>
            </a:r>
            <a:r>
              <a:rPr sz="1200" spc="-90" dirty="0">
                <a:latin typeface="Calibri"/>
                <a:cs typeface="Calibri"/>
              </a:rPr>
              <a:t> </a:t>
            </a:r>
            <a:r>
              <a:rPr sz="1200" spc="-15" dirty="0">
                <a:latin typeface="Calibri"/>
                <a:cs typeface="Calibri"/>
              </a:rPr>
              <a:t>one’s</a:t>
            </a:r>
            <a:endParaRPr sz="1200">
              <a:latin typeface="Calibri"/>
              <a:cs typeface="Calibri"/>
            </a:endParaRPr>
          </a:p>
          <a:p>
            <a:pPr marL="299085">
              <a:lnSpc>
                <a:spcPct val="100000"/>
              </a:lnSpc>
              <a:spcBef>
                <a:spcPts val="290"/>
              </a:spcBef>
            </a:pPr>
            <a:r>
              <a:rPr sz="1200" spc="-5" dirty="0">
                <a:latin typeface="Calibri"/>
                <a:cs typeface="Calibri"/>
              </a:rPr>
              <a:t>position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Language </a:t>
            </a:r>
            <a:r>
              <a:rPr sz="1200" dirty="0">
                <a:latin typeface="Calibri"/>
                <a:cs typeface="Calibri"/>
              </a:rPr>
              <a:t>full of</a:t>
            </a:r>
            <a:r>
              <a:rPr sz="1200" spc="-90" dirty="0">
                <a:latin typeface="Calibri"/>
                <a:cs typeface="Calibri"/>
              </a:rPr>
              <a:t> </a:t>
            </a:r>
            <a:r>
              <a:rPr sz="1200" spc="-5" dirty="0">
                <a:latin typeface="Calibri"/>
                <a:cs typeface="Calibri"/>
              </a:rPr>
              <a:t>overgeneralizations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People </a:t>
            </a:r>
            <a:r>
              <a:rPr sz="1200" spc="-10" dirty="0">
                <a:latin typeface="Calibri"/>
                <a:cs typeface="Calibri"/>
              </a:rPr>
              <a:t>may </a:t>
            </a:r>
            <a:r>
              <a:rPr sz="1200" dirty="0">
                <a:latin typeface="Calibri"/>
                <a:cs typeface="Calibri"/>
              </a:rPr>
              <a:t>not be </a:t>
            </a:r>
            <a:r>
              <a:rPr sz="1200" spc="-5" dirty="0">
                <a:latin typeface="Calibri"/>
                <a:cs typeface="Calibri"/>
              </a:rPr>
              <a:t>ready to move beyond</a:t>
            </a:r>
            <a:r>
              <a:rPr sz="1200" spc="-110" dirty="0">
                <a:latin typeface="Calibri"/>
                <a:cs typeface="Calibri"/>
              </a:rPr>
              <a:t> </a:t>
            </a:r>
            <a:r>
              <a:rPr sz="1200" dirty="0">
                <a:latin typeface="Calibri"/>
                <a:cs typeface="Calibri"/>
              </a:rPr>
              <a:t>blaming</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1"/>
            <a:ext cx="4323715" cy="2105192"/>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Level </a:t>
            </a:r>
            <a:r>
              <a:rPr sz="1500" b="1" spc="-5" dirty="0">
                <a:latin typeface="Calibri"/>
                <a:cs typeface="Calibri"/>
              </a:rPr>
              <a:t>4:</a:t>
            </a:r>
            <a:r>
              <a:rPr sz="1500" b="1" spc="-50" dirty="0">
                <a:latin typeface="Calibri"/>
                <a:cs typeface="Calibri"/>
              </a:rPr>
              <a:t> </a:t>
            </a:r>
            <a:r>
              <a:rPr sz="1500" b="1" spc="-5" dirty="0">
                <a:latin typeface="Calibri"/>
                <a:cs typeface="Calibri"/>
              </a:rPr>
              <a:t>Crusade</a:t>
            </a:r>
            <a:endParaRPr sz="1500">
              <a:latin typeface="Calibri"/>
              <a:cs typeface="Calibri"/>
            </a:endParaRPr>
          </a:p>
          <a:p>
            <a:pPr>
              <a:lnSpc>
                <a:spcPct val="100000"/>
              </a:lnSpc>
              <a:spcBef>
                <a:spcPts val="35"/>
              </a:spcBef>
            </a:pPr>
            <a:endParaRPr sz="1250">
              <a:latin typeface="Times New Roman"/>
              <a:cs typeface="Times New Roman"/>
            </a:endParaRPr>
          </a:p>
          <a:p>
            <a:pPr marL="126364">
              <a:lnSpc>
                <a:spcPct val="100000"/>
              </a:lnSpc>
            </a:pPr>
            <a:r>
              <a:rPr sz="1200" spc="-5" dirty="0">
                <a:latin typeface="Calibri"/>
                <a:cs typeface="Calibri"/>
              </a:rPr>
              <a:t>Group </a:t>
            </a:r>
            <a:r>
              <a:rPr sz="1200" dirty="0">
                <a:latin typeface="Calibri"/>
                <a:cs typeface="Calibri"/>
              </a:rPr>
              <a:t>boundaries </a:t>
            </a:r>
            <a:r>
              <a:rPr sz="1200" spc="-5" dirty="0">
                <a:latin typeface="Calibri"/>
                <a:cs typeface="Calibri"/>
              </a:rPr>
              <a:t>are very clear</a:t>
            </a:r>
            <a:r>
              <a:rPr sz="1200" spc="-95" dirty="0">
                <a:latin typeface="Calibri"/>
                <a:cs typeface="Calibri"/>
              </a:rPr>
              <a:t> </a:t>
            </a:r>
            <a:r>
              <a:rPr sz="1200" spc="-5" dirty="0">
                <a:latin typeface="Calibri"/>
                <a:cs typeface="Calibri"/>
              </a:rPr>
              <a:t>now:</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Factions become</a:t>
            </a:r>
            <a:r>
              <a:rPr sz="1200" spc="-70" dirty="0">
                <a:latin typeface="Calibri"/>
                <a:cs typeface="Calibri"/>
              </a:rPr>
              <a:t> </a:t>
            </a:r>
            <a:r>
              <a:rPr sz="1200" spc="-5" dirty="0">
                <a:latin typeface="Calibri"/>
                <a:cs typeface="Calibri"/>
              </a:rPr>
              <a:t>entrenched</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The </a:t>
            </a:r>
            <a:r>
              <a:rPr sz="1200" spc="-5" dirty="0">
                <a:latin typeface="Calibri"/>
                <a:cs typeface="Calibri"/>
              </a:rPr>
              <a:t>overall attitude </a:t>
            </a:r>
            <a:r>
              <a:rPr sz="1200" dirty="0">
                <a:latin typeface="Calibri"/>
                <a:cs typeface="Calibri"/>
              </a:rPr>
              <a:t>is </a:t>
            </a:r>
            <a:r>
              <a:rPr sz="1200" spc="-5" dirty="0">
                <a:latin typeface="Calibri"/>
                <a:cs typeface="Calibri"/>
              </a:rPr>
              <a:t>righteous </a:t>
            </a:r>
            <a:r>
              <a:rPr sz="1200" dirty="0">
                <a:latin typeface="Calibri"/>
                <a:cs typeface="Calibri"/>
              </a:rPr>
              <a:t>and</a:t>
            </a:r>
            <a:r>
              <a:rPr sz="1200" spc="-105" dirty="0">
                <a:latin typeface="Calibri"/>
                <a:cs typeface="Calibri"/>
              </a:rPr>
              <a:t> </a:t>
            </a:r>
            <a:r>
              <a:rPr sz="1200" spc="-5" dirty="0">
                <a:latin typeface="Calibri"/>
                <a:cs typeface="Calibri"/>
              </a:rPr>
              <a:t>punitive</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i="1" spc="-10" dirty="0">
                <a:latin typeface="Calibri"/>
                <a:cs typeface="Calibri"/>
              </a:rPr>
              <a:t>“People </a:t>
            </a:r>
            <a:r>
              <a:rPr sz="1000" i="1" spc="-5" dirty="0">
                <a:latin typeface="Calibri"/>
                <a:cs typeface="Calibri"/>
              </a:rPr>
              <a:t>on the </a:t>
            </a:r>
            <a:r>
              <a:rPr sz="1000" i="1" spc="-10" dirty="0">
                <a:latin typeface="Calibri"/>
                <a:cs typeface="Calibri"/>
              </a:rPr>
              <a:t>‘other </a:t>
            </a:r>
            <a:r>
              <a:rPr sz="1000" i="1" spc="-5" dirty="0">
                <a:latin typeface="Calibri"/>
                <a:cs typeface="Calibri"/>
              </a:rPr>
              <a:t>side’ will not</a:t>
            </a:r>
            <a:r>
              <a:rPr sz="1000" i="1" spc="60" dirty="0">
                <a:latin typeface="Calibri"/>
                <a:cs typeface="Calibri"/>
              </a:rPr>
              <a:t> </a:t>
            </a:r>
            <a:r>
              <a:rPr sz="1000" i="1" spc="-5" dirty="0">
                <a:latin typeface="Calibri"/>
                <a:cs typeface="Calibri"/>
              </a:rPr>
              <a:t>change!”</a:t>
            </a:r>
            <a:endParaRPr sz="1000">
              <a:latin typeface="Calibri"/>
              <a:cs typeface="Calibri"/>
            </a:endParaRPr>
          </a:p>
          <a:p>
            <a:pPr marL="299085" marR="5080" indent="-172720">
              <a:lnSpc>
                <a:spcPct val="120000"/>
              </a:lnSpc>
              <a:spcBef>
                <a:spcPts val="270"/>
              </a:spcBef>
              <a:buClr>
                <a:srgbClr val="FF6600"/>
              </a:buClr>
              <a:buFont typeface="Wingdings"/>
              <a:buChar char=""/>
              <a:tabLst>
                <a:tab pos="299720" algn="l"/>
              </a:tabLst>
            </a:pPr>
            <a:r>
              <a:rPr sz="1200" spc="-5" dirty="0">
                <a:latin typeface="Calibri"/>
                <a:cs typeface="Calibri"/>
              </a:rPr>
              <a:t>Members believe </a:t>
            </a:r>
            <a:r>
              <a:rPr sz="1200" dirty="0">
                <a:latin typeface="Calibri"/>
                <a:cs typeface="Calibri"/>
              </a:rPr>
              <a:t>the </a:t>
            </a:r>
            <a:r>
              <a:rPr sz="1200" spc="-5" dirty="0">
                <a:latin typeface="Calibri"/>
                <a:cs typeface="Calibri"/>
              </a:rPr>
              <a:t>solution </a:t>
            </a:r>
            <a:r>
              <a:rPr sz="1200" dirty="0">
                <a:latin typeface="Calibri"/>
                <a:cs typeface="Calibri"/>
              </a:rPr>
              <a:t>is </a:t>
            </a:r>
            <a:r>
              <a:rPr sz="1200" spc="-5" dirty="0">
                <a:latin typeface="Calibri"/>
                <a:cs typeface="Calibri"/>
              </a:rPr>
              <a:t>to remove others </a:t>
            </a:r>
            <a:r>
              <a:rPr sz="1200" spc="-10" dirty="0">
                <a:latin typeface="Calibri"/>
                <a:cs typeface="Calibri"/>
              </a:rPr>
              <a:t>from </a:t>
            </a:r>
            <a:r>
              <a:rPr sz="1200" dirty="0">
                <a:latin typeface="Calibri"/>
                <a:cs typeface="Calibri"/>
              </a:rPr>
              <a:t>the </a:t>
            </a:r>
            <a:r>
              <a:rPr sz="1200" spc="-5" dirty="0">
                <a:latin typeface="Calibri"/>
                <a:cs typeface="Calibri"/>
              </a:rPr>
              <a:t>team  </a:t>
            </a:r>
            <a:r>
              <a:rPr sz="1200" dirty="0">
                <a:latin typeface="Calibri"/>
                <a:cs typeface="Calibri"/>
              </a:rPr>
              <a:t>or </a:t>
            </a:r>
            <a:r>
              <a:rPr sz="1200" spc="-10" dirty="0">
                <a:latin typeface="Calibri"/>
                <a:cs typeface="Calibri"/>
              </a:rPr>
              <a:t>get </a:t>
            </a:r>
            <a:r>
              <a:rPr sz="1200" spc="-5" dirty="0">
                <a:latin typeface="Calibri"/>
                <a:cs typeface="Calibri"/>
              </a:rPr>
              <a:t>removed </a:t>
            </a:r>
            <a:r>
              <a:rPr sz="1200" spc="-10" dirty="0">
                <a:latin typeface="Calibri"/>
                <a:cs typeface="Calibri"/>
              </a:rPr>
              <a:t>from </a:t>
            </a:r>
            <a:r>
              <a:rPr sz="1200" dirty="0">
                <a:latin typeface="Calibri"/>
                <a:cs typeface="Calibri"/>
              </a:rPr>
              <a:t>the </a:t>
            </a:r>
            <a:r>
              <a:rPr sz="1200" spc="-5" dirty="0">
                <a:latin typeface="Calibri"/>
                <a:cs typeface="Calibri"/>
              </a:rPr>
              <a:t>team</a:t>
            </a:r>
            <a:r>
              <a:rPr sz="1200" spc="-80" dirty="0">
                <a:latin typeface="Calibri"/>
                <a:cs typeface="Calibri"/>
              </a:rPr>
              <a:t> </a:t>
            </a:r>
            <a:r>
              <a:rPr sz="1200" spc="-5" dirty="0">
                <a:latin typeface="Calibri"/>
                <a:cs typeface="Calibri"/>
              </a:rPr>
              <a:t>themselves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Language </a:t>
            </a:r>
            <a:r>
              <a:rPr sz="1200" dirty="0">
                <a:latin typeface="Calibri"/>
                <a:cs typeface="Calibri"/>
              </a:rPr>
              <a:t>is</a:t>
            </a:r>
            <a:r>
              <a:rPr sz="1200" spc="-50" dirty="0">
                <a:latin typeface="Calibri"/>
                <a:cs typeface="Calibri"/>
              </a:rPr>
              <a:t> </a:t>
            </a:r>
            <a:r>
              <a:rPr sz="1200" spc="-5" dirty="0">
                <a:latin typeface="Calibri"/>
                <a:cs typeface="Calibri"/>
              </a:rPr>
              <a:t>ideological</a:t>
            </a:r>
            <a:endParaRPr sz="1200">
              <a:latin typeface="Calibri"/>
              <a:cs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8"/>
            <a:ext cx="2971800" cy="1623521"/>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Level </a:t>
            </a:r>
            <a:r>
              <a:rPr sz="1500" b="1" spc="-5" dirty="0">
                <a:latin typeface="Calibri"/>
                <a:cs typeface="Calibri"/>
              </a:rPr>
              <a:t>5: </a:t>
            </a:r>
            <a:r>
              <a:rPr sz="1500" b="1" spc="-15" dirty="0">
                <a:latin typeface="Calibri"/>
                <a:cs typeface="Calibri"/>
              </a:rPr>
              <a:t>World</a:t>
            </a:r>
            <a:r>
              <a:rPr sz="1500" b="1" spc="-45" dirty="0">
                <a:latin typeface="Calibri"/>
                <a:cs typeface="Calibri"/>
              </a:rPr>
              <a:t> </a:t>
            </a:r>
            <a:r>
              <a:rPr sz="1500" b="1" spc="-25" dirty="0">
                <a:latin typeface="Calibri"/>
                <a:cs typeface="Calibri"/>
              </a:rPr>
              <a:t>War</a:t>
            </a:r>
            <a:endParaRPr sz="1500">
              <a:latin typeface="Calibri"/>
              <a:cs typeface="Calibri"/>
            </a:endParaRPr>
          </a:p>
          <a:p>
            <a:pPr>
              <a:lnSpc>
                <a:spcPct val="100000"/>
              </a:lnSpc>
              <a:spcBef>
                <a:spcPts val="35"/>
              </a:spcBef>
            </a:pPr>
            <a:endParaRPr sz="1250">
              <a:latin typeface="Times New Roman"/>
              <a:cs typeface="Times New Roman"/>
            </a:endParaRPr>
          </a:p>
          <a:p>
            <a:pPr marL="126364">
              <a:lnSpc>
                <a:spcPct val="100000"/>
              </a:lnSpc>
            </a:pPr>
            <a:r>
              <a:rPr sz="1200" spc="-5" dirty="0">
                <a:latin typeface="Calibri"/>
                <a:cs typeface="Calibri"/>
              </a:rPr>
              <a:t>Extreme level </a:t>
            </a:r>
            <a:r>
              <a:rPr sz="1200" dirty="0">
                <a:latin typeface="Calibri"/>
                <a:cs typeface="Calibri"/>
              </a:rPr>
              <a:t>of </a:t>
            </a:r>
            <a:r>
              <a:rPr sz="1200" spc="-5" dirty="0">
                <a:latin typeface="Calibri"/>
                <a:cs typeface="Calibri"/>
              </a:rPr>
              <a:t>group</a:t>
            </a:r>
            <a:r>
              <a:rPr sz="1200" spc="-80" dirty="0">
                <a:latin typeface="Calibri"/>
                <a:cs typeface="Calibri"/>
              </a:rPr>
              <a:t> </a:t>
            </a:r>
            <a:r>
              <a:rPr sz="1200" spc="-5" dirty="0">
                <a:latin typeface="Calibri"/>
                <a:cs typeface="Calibri"/>
              </a:rPr>
              <a:t>rivalry: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‘Destroy’ </a:t>
            </a:r>
            <a:r>
              <a:rPr sz="1200" dirty="0">
                <a:latin typeface="Calibri"/>
                <a:cs typeface="Calibri"/>
              </a:rPr>
              <a:t>the</a:t>
            </a:r>
            <a:r>
              <a:rPr sz="1200" spc="-100" dirty="0">
                <a:latin typeface="Calibri"/>
                <a:cs typeface="Calibri"/>
              </a:rPr>
              <a:t> </a:t>
            </a:r>
            <a:r>
              <a:rPr sz="1200" dirty="0">
                <a:latin typeface="Calibri"/>
                <a:cs typeface="Calibri"/>
              </a:rPr>
              <a:t>other</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i="1" spc="-10" dirty="0">
                <a:latin typeface="Calibri"/>
                <a:cs typeface="Calibri"/>
              </a:rPr>
              <a:t>“It’s </a:t>
            </a:r>
            <a:r>
              <a:rPr sz="1000" i="1" spc="-5" dirty="0">
                <a:latin typeface="Calibri"/>
                <a:cs typeface="Calibri"/>
              </a:rPr>
              <a:t>not enough that we win; others </a:t>
            </a:r>
            <a:r>
              <a:rPr sz="1000" i="1" spc="-10" dirty="0">
                <a:latin typeface="Calibri"/>
                <a:cs typeface="Calibri"/>
              </a:rPr>
              <a:t>must</a:t>
            </a:r>
            <a:r>
              <a:rPr sz="1000" i="1" spc="35" dirty="0">
                <a:latin typeface="Calibri"/>
                <a:cs typeface="Calibri"/>
              </a:rPr>
              <a:t> </a:t>
            </a:r>
            <a:r>
              <a:rPr sz="1000" i="1" spc="-5" dirty="0">
                <a:latin typeface="Calibri"/>
                <a:cs typeface="Calibri"/>
              </a:rPr>
              <a:t>lose!”</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Difficult to </a:t>
            </a:r>
            <a:r>
              <a:rPr sz="1200" spc="-10" dirty="0">
                <a:latin typeface="Calibri"/>
                <a:cs typeface="Calibri"/>
              </a:rPr>
              <a:t>have </a:t>
            </a:r>
            <a:r>
              <a:rPr sz="1200" spc="-5" dirty="0">
                <a:latin typeface="Calibri"/>
                <a:cs typeface="Calibri"/>
              </a:rPr>
              <a:t>constructive</a:t>
            </a:r>
            <a:r>
              <a:rPr sz="1200" spc="-100" dirty="0">
                <a:latin typeface="Calibri"/>
                <a:cs typeface="Calibri"/>
              </a:rPr>
              <a:t> </a:t>
            </a:r>
            <a:r>
              <a:rPr sz="1200" spc="-5" dirty="0">
                <a:latin typeface="Calibri"/>
                <a:cs typeface="Calibri"/>
              </a:rPr>
              <a:t>outcome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Major </a:t>
            </a:r>
            <a:r>
              <a:rPr sz="1200" spc="-5" dirty="0">
                <a:latin typeface="Calibri"/>
                <a:cs typeface="Calibri"/>
              </a:rPr>
              <a:t>team restructuring </a:t>
            </a:r>
            <a:r>
              <a:rPr sz="1200" spc="-10" dirty="0">
                <a:latin typeface="Calibri"/>
                <a:cs typeface="Calibri"/>
              </a:rPr>
              <a:t>may </a:t>
            </a:r>
            <a:r>
              <a:rPr sz="1200" dirty="0">
                <a:latin typeface="Calibri"/>
                <a:cs typeface="Calibri"/>
              </a:rPr>
              <a:t>be</a:t>
            </a:r>
            <a:r>
              <a:rPr sz="1200" spc="-105" dirty="0">
                <a:latin typeface="Calibri"/>
                <a:cs typeface="Calibri"/>
              </a:rPr>
              <a:t> </a:t>
            </a:r>
            <a:r>
              <a:rPr sz="1200" spc="-5" dirty="0">
                <a:latin typeface="Calibri"/>
                <a:cs typeface="Calibri"/>
              </a:rPr>
              <a:t>required</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49064"/>
            <a:ext cx="1807210" cy="230832"/>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Responding to</a:t>
            </a:r>
            <a:r>
              <a:rPr sz="1500" b="1" spc="-35" dirty="0">
                <a:latin typeface="Calibri"/>
                <a:cs typeface="Calibri"/>
              </a:rPr>
              <a:t> </a:t>
            </a:r>
            <a:r>
              <a:rPr sz="1500" b="1" spc="-5" dirty="0">
                <a:latin typeface="Calibri"/>
                <a:cs typeface="Calibri"/>
              </a:rPr>
              <a:t>Conflict</a:t>
            </a:r>
            <a:endParaRPr sz="1500">
              <a:latin typeface="Calibri"/>
              <a:cs typeface="Calibri"/>
            </a:endParaRPr>
          </a:p>
        </p:txBody>
      </p:sp>
      <p:sp>
        <p:nvSpPr>
          <p:cNvPr id="115" name="object 115"/>
          <p:cNvSpPr/>
          <p:nvPr/>
        </p:nvSpPr>
        <p:spPr>
          <a:xfrm>
            <a:off x="1373886" y="6441315"/>
            <a:ext cx="1045210" cy="522605"/>
          </a:xfrm>
          <a:custGeom>
            <a:avLst/>
            <a:gdLst/>
            <a:ahLst/>
            <a:cxnLst/>
            <a:rect l="l" t="t" r="r" b="b"/>
            <a:pathLst>
              <a:path w="1045210" h="522604">
                <a:moveTo>
                  <a:pt x="992758" y="0"/>
                </a:moveTo>
                <a:lnTo>
                  <a:pt x="52196" y="0"/>
                </a:lnTo>
                <a:lnTo>
                  <a:pt x="31878" y="4101"/>
                </a:lnTo>
                <a:lnTo>
                  <a:pt x="15287" y="15287"/>
                </a:lnTo>
                <a:lnTo>
                  <a:pt x="4101" y="31878"/>
                </a:lnTo>
                <a:lnTo>
                  <a:pt x="0" y="52196"/>
                </a:lnTo>
                <a:lnTo>
                  <a:pt x="0" y="470281"/>
                </a:lnTo>
                <a:lnTo>
                  <a:pt x="4101" y="490599"/>
                </a:lnTo>
                <a:lnTo>
                  <a:pt x="15287" y="507190"/>
                </a:lnTo>
                <a:lnTo>
                  <a:pt x="31878" y="518376"/>
                </a:lnTo>
                <a:lnTo>
                  <a:pt x="52196" y="522477"/>
                </a:lnTo>
                <a:lnTo>
                  <a:pt x="992758" y="522477"/>
                </a:lnTo>
                <a:lnTo>
                  <a:pt x="1013077" y="518376"/>
                </a:lnTo>
                <a:lnTo>
                  <a:pt x="1029668" y="507190"/>
                </a:lnTo>
                <a:lnTo>
                  <a:pt x="1040854" y="490599"/>
                </a:lnTo>
                <a:lnTo>
                  <a:pt x="1044956" y="470281"/>
                </a:lnTo>
                <a:lnTo>
                  <a:pt x="1044956" y="52196"/>
                </a:lnTo>
                <a:lnTo>
                  <a:pt x="1040854" y="31878"/>
                </a:lnTo>
                <a:lnTo>
                  <a:pt x="1029668" y="15287"/>
                </a:lnTo>
                <a:lnTo>
                  <a:pt x="1013077" y="4101"/>
                </a:lnTo>
                <a:lnTo>
                  <a:pt x="992758" y="0"/>
                </a:lnTo>
                <a:close/>
              </a:path>
            </a:pathLst>
          </a:custGeom>
          <a:solidFill>
            <a:srgbClr val="5F76B4"/>
          </a:solidFill>
        </p:spPr>
        <p:txBody>
          <a:bodyPr wrap="square" lIns="0" tIns="0" rIns="0" bIns="0" rtlCol="0"/>
          <a:lstStyle/>
          <a:p>
            <a:endParaRPr/>
          </a:p>
        </p:txBody>
      </p:sp>
      <p:sp>
        <p:nvSpPr>
          <p:cNvPr id="116" name="object 116"/>
          <p:cNvSpPr txBox="1"/>
          <p:nvPr/>
        </p:nvSpPr>
        <p:spPr>
          <a:xfrm>
            <a:off x="1646684" y="6594094"/>
            <a:ext cx="498475" cy="184666"/>
          </a:xfrm>
          <a:prstGeom prst="rect">
            <a:avLst/>
          </a:prstGeom>
        </p:spPr>
        <p:txBody>
          <a:bodyPr vert="horz" wrap="square" lIns="0" tIns="0" rIns="0" bIns="0" rtlCol="0">
            <a:spAutoFit/>
          </a:bodyPr>
          <a:lstStyle/>
          <a:p>
            <a:pPr marL="12700">
              <a:lnSpc>
                <a:spcPct val="100000"/>
              </a:lnSpc>
            </a:pPr>
            <a:r>
              <a:rPr sz="1200" spc="-5" dirty="0">
                <a:solidFill>
                  <a:srgbClr val="FFFFFF"/>
                </a:solidFill>
                <a:latin typeface="Calibri"/>
                <a:cs typeface="Calibri"/>
              </a:rPr>
              <a:t>Co</a:t>
            </a:r>
            <a:r>
              <a:rPr sz="1200" spc="-10" dirty="0">
                <a:solidFill>
                  <a:srgbClr val="FFFFFF"/>
                </a:solidFill>
                <a:latin typeface="Calibri"/>
                <a:cs typeface="Calibri"/>
              </a:rPr>
              <a:t>n</a:t>
            </a:r>
            <a:r>
              <a:rPr sz="1200" dirty="0">
                <a:solidFill>
                  <a:srgbClr val="FFFFFF"/>
                </a:solidFill>
                <a:latin typeface="Calibri"/>
                <a:cs typeface="Calibri"/>
              </a:rPr>
              <a:t>fli</a:t>
            </a:r>
            <a:r>
              <a:rPr sz="1200" spc="-5" dirty="0">
                <a:solidFill>
                  <a:srgbClr val="FFFFFF"/>
                </a:solidFill>
                <a:latin typeface="Calibri"/>
                <a:cs typeface="Calibri"/>
              </a:rPr>
              <a:t>c</a:t>
            </a:r>
            <a:r>
              <a:rPr sz="1200" dirty="0">
                <a:solidFill>
                  <a:srgbClr val="FFFFFF"/>
                </a:solidFill>
                <a:latin typeface="Calibri"/>
                <a:cs typeface="Calibri"/>
              </a:rPr>
              <a:t>t</a:t>
            </a:r>
            <a:endParaRPr sz="1200">
              <a:latin typeface="Calibri"/>
              <a:cs typeface="Calibri"/>
            </a:endParaRPr>
          </a:p>
        </p:txBody>
      </p:sp>
      <p:sp>
        <p:nvSpPr>
          <p:cNvPr id="117" name="object 117"/>
          <p:cNvSpPr/>
          <p:nvPr/>
        </p:nvSpPr>
        <p:spPr>
          <a:xfrm>
            <a:off x="2345688" y="5800852"/>
            <a:ext cx="418465" cy="901700"/>
          </a:xfrm>
          <a:custGeom>
            <a:avLst/>
            <a:gdLst/>
            <a:ahLst/>
            <a:cxnLst/>
            <a:rect l="l" t="t" r="r" b="b"/>
            <a:pathLst>
              <a:path w="418464" h="901700">
                <a:moveTo>
                  <a:pt x="0" y="901319"/>
                </a:moveTo>
                <a:lnTo>
                  <a:pt x="417956" y="0"/>
                </a:lnTo>
              </a:path>
            </a:pathLst>
          </a:custGeom>
          <a:ln w="12700">
            <a:solidFill>
              <a:srgbClr val="4A5D8F"/>
            </a:solidFill>
          </a:ln>
        </p:spPr>
        <p:txBody>
          <a:bodyPr wrap="square" lIns="0" tIns="0" rIns="0" bIns="0" rtlCol="0"/>
          <a:lstStyle/>
          <a:p>
            <a:endParaRPr/>
          </a:p>
        </p:txBody>
      </p:sp>
      <p:sp>
        <p:nvSpPr>
          <p:cNvPr id="118" name="object 118"/>
          <p:cNvSpPr/>
          <p:nvPr/>
        </p:nvSpPr>
        <p:spPr>
          <a:xfrm>
            <a:off x="2836800" y="5539997"/>
            <a:ext cx="1045210" cy="522605"/>
          </a:xfrm>
          <a:custGeom>
            <a:avLst/>
            <a:gdLst/>
            <a:ahLst/>
            <a:cxnLst/>
            <a:rect l="l" t="t" r="r" b="b"/>
            <a:pathLst>
              <a:path w="1045210" h="522604">
                <a:moveTo>
                  <a:pt x="992759" y="0"/>
                </a:moveTo>
                <a:lnTo>
                  <a:pt x="52324" y="0"/>
                </a:lnTo>
                <a:lnTo>
                  <a:pt x="31986" y="4101"/>
                </a:lnTo>
                <a:lnTo>
                  <a:pt x="15351" y="15287"/>
                </a:lnTo>
                <a:lnTo>
                  <a:pt x="4121" y="31878"/>
                </a:lnTo>
                <a:lnTo>
                  <a:pt x="0" y="52197"/>
                </a:lnTo>
                <a:lnTo>
                  <a:pt x="0" y="470281"/>
                </a:lnTo>
                <a:lnTo>
                  <a:pt x="4121" y="490599"/>
                </a:lnTo>
                <a:lnTo>
                  <a:pt x="15351" y="507190"/>
                </a:lnTo>
                <a:lnTo>
                  <a:pt x="31986" y="518376"/>
                </a:lnTo>
                <a:lnTo>
                  <a:pt x="52324" y="522478"/>
                </a:lnTo>
                <a:lnTo>
                  <a:pt x="992759" y="522478"/>
                </a:lnTo>
                <a:lnTo>
                  <a:pt x="1013150" y="518376"/>
                </a:lnTo>
                <a:lnTo>
                  <a:pt x="1029779" y="507190"/>
                </a:lnTo>
                <a:lnTo>
                  <a:pt x="1040979" y="490599"/>
                </a:lnTo>
                <a:lnTo>
                  <a:pt x="1045083" y="470281"/>
                </a:lnTo>
                <a:lnTo>
                  <a:pt x="1045083" y="52197"/>
                </a:lnTo>
                <a:lnTo>
                  <a:pt x="1040979" y="31878"/>
                </a:lnTo>
                <a:lnTo>
                  <a:pt x="1029779" y="15287"/>
                </a:lnTo>
                <a:lnTo>
                  <a:pt x="1013150" y="4101"/>
                </a:lnTo>
                <a:lnTo>
                  <a:pt x="992759" y="0"/>
                </a:lnTo>
                <a:close/>
              </a:path>
            </a:pathLst>
          </a:custGeom>
          <a:solidFill>
            <a:srgbClr val="5F76B4"/>
          </a:solidFill>
        </p:spPr>
        <p:txBody>
          <a:bodyPr wrap="square" lIns="0" tIns="0" rIns="0" bIns="0" rtlCol="0"/>
          <a:lstStyle/>
          <a:p>
            <a:endParaRPr/>
          </a:p>
        </p:txBody>
      </p:sp>
      <p:sp>
        <p:nvSpPr>
          <p:cNvPr id="119" name="object 119"/>
          <p:cNvSpPr/>
          <p:nvPr/>
        </p:nvSpPr>
        <p:spPr>
          <a:xfrm>
            <a:off x="2836800" y="5539997"/>
            <a:ext cx="1045210" cy="522605"/>
          </a:xfrm>
          <a:custGeom>
            <a:avLst/>
            <a:gdLst/>
            <a:ahLst/>
            <a:cxnLst/>
            <a:rect l="l" t="t" r="r" b="b"/>
            <a:pathLst>
              <a:path w="1045210" h="522604">
                <a:moveTo>
                  <a:pt x="0" y="52197"/>
                </a:moveTo>
                <a:lnTo>
                  <a:pt x="4121" y="31878"/>
                </a:lnTo>
                <a:lnTo>
                  <a:pt x="15351" y="15287"/>
                </a:lnTo>
                <a:lnTo>
                  <a:pt x="31986" y="4101"/>
                </a:lnTo>
                <a:lnTo>
                  <a:pt x="52324" y="0"/>
                </a:lnTo>
                <a:lnTo>
                  <a:pt x="992759" y="0"/>
                </a:lnTo>
                <a:lnTo>
                  <a:pt x="1013150" y="4101"/>
                </a:lnTo>
                <a:lnTo>
                  <a:pt x="1029779" y="15287"/>
                </a:lnTo>
                <a:lnTo>
                  <a:pt x="1040979" y="31878"/>
                </a:lnTo>
                <a:lnTo>
                  <a:pt x="1045083" y="52197"/>
                </a:lnTo>
                <a:lnTo>
                  <a:pt x="1045083" y="470281"/>
                </a:lnTo>
                <a:lnTo>
                  <a:pt x="1040979" y="490599"/>
                </a:lnTo>
                <a:lnTo>
                  <a:pt x="1029779" y="507190"/>
                </a:lnTo>
                <a:lnTo>
                  <a:pt x="1013150" y="518376"/>
                </a:lnTo>
                <a:lnTo>
                  <a:pt x="992759" y="522478"/>
                </a:lnTo>
                <a:lnTo>
                  <a:pt x="52324" y="522478"/>
                </a:lnTo>
                <a:lnTo>
                  <a:pt x="31986" y="518376"/>
                </a:lnTo>
                <a:lnTo>
                  <a:pt x="15351" y="507190"/>
                </a:lnTo>
                <a:lnTo>
                  <a:pt x="4121" y="490599"/>
                </a:lnTo>
                <a:lnTo>
                  <a:pt x="0" y="470281"/>
                </a:lnTo>
                <a:lnTo>
                  <a:pt x="0" y="52197"/>
                </a:lnTo>
                <a:close/>
              </a:path>
            </a:pathLst>
          </a:custGeom>
          <a:ln w="12700">
            <a:solidFill>
              <a:srgbClr val="FFFFFF"/>
            </a:solidFill>
          </a:ln>
        </p:spPr>
        <p:txBody>
          <a:bodyPr wrap="square" lIns="0" tIns="0" rIns="0" bIns="0" rtlCol="0"/>
          <a:lstStyle/>
          <a:p>
            <a:endParaRPr/>
          </a:p>
        </p:txBody>
      </p:sp>
      <p:sp>
        <p:nvSpPr>
          <p:cNvPr id="120" name="object 120"/>
          <p:cNvSpPr txBox="1"/>
          <p:nvPr/>
        </p:nvSpPr>
        <p:spPr>
          <a:xfrm>
            <a:off x="2992627" y="5692775"/>
            <a:ext cx="734060" cy="184666"/>
          </a:xfrm>
          <a:prstGeom prst="rect">
            <a:avLst/>
          </a:prstGeom>
        </p:spPr>
        <p:txBody>
          <a:bodyPr vert="horz" wrap="square" lIns="0" tIns="0" rIns="0" bIns="0" rtlCol="0">
            <a:spAutoFit/>
          </a:bodyPr>
          <a:lstStyle/>
          <a:p>
            <a:pPr marL="12700">
              <a:lnSpc>
                <a:spcPct val="100000"/>
              </a:lnSpc>
            </a:pPr>
            <a:r>
              <a:rPr sz="1200" dirty="0">
                <a:solidFill>
                  <a:srgbClr val="FFFFFF"/>
                </a:solidFill>
                <a:latin typeface="Calibri"/>
                <a:cs typeface="Calibri"/>
              </a:rPr>
              <a:t>Do</a:t>
            </a:r>
            <a:r>
              <a:rPr sz="1200" spc="-95" dirty="0">
                <a:solidFill>
                  <a:srgbClr val="FFFFFF"/>
                </a:solidFill>
                <a:latin typeface="Calibri"/>
                <a:cs typeface="Calibri"/>
              </a:rPr>
              <a:t> </a:t>
            </a:r>
            <a:r>
              <a:rPr sz="1200" dirty="0">
                <a:solidFill>
                  <a:srgbClr val="FFFFFF"/>
                </a:solidFill>
                <a:latin typeface="Calibri"/>
                <a:cs typeface="Calibri"/>
              </a:rPr>
              <a:t>Nothing</a:t>
            </a:r>
            <a:endParaRPr sz="1200">
              <a:latin typeface="Calibri"/>
              <a:cs typeface="Calibri"/>
            </a:endParaRPr>
          </a:p>
        </p:txBody>
      </p:sp>
      <p:sp>
        <p:nvSpPr>
          <p:cNvPr id="121" name="object 121"/>
          <p:cNvSpPr/>
          <p:nvPr/>
        </p:nvSpPr>
        <p:spPr>
          <a:xfrm>
            <a:off x="3881884" y="5801233"/>
            <a:ext cx="418465" cy="0"/>
          </a:xfrm>
          <a:custGeom>
            <a:avLst/>
            <a:gdLst/>
            <a:ahLst/>
            <a:cxnLst/>
            <a:rect l="l" t="t" r="r" b="b"/>
            <a:pathLst>
              <a:path w="418464">
                <a:moveTo>
                  <a:pt x="0" y="0"/>
                </a:moveTo>
                <a:lnTo>
                  <a:pt x="417956" y="0"/>
                </a:lnTo>
              </a:path>
            </a:pathLst>
          </a:custGeom>
          <a:ln w="12700">
            <a:solidFill>
              <a:srgbClr val="556AA2"/>
            </a:solidFill>
          </a:ln>
        </p:spPr>
        <p:txBody>
          <a:bodyPr wrap="square" lIns="0" tIns="0" rIns="0" bIns="0" rtlCol="0"/>
          <a:lstStyle/>
          <a:p>
            <a:endParaRPr/>
          </a:p>
        </p:txBody>
      </p:sp>
      <p:sp>
        <p:nvSpPr>
          <p:cNvPr id="122" name="object 122"/>
          <p:cNvSpPr/>
          <p:nvPr/>
        </p:nvSpPr>
        <p:spPr>
          <a:xfrm>
            <a:off x="4299840" y="5539997"/>
            <a:ext cx="1045210" cy="522605"/>
          </a:xfrm>
          <a:custGeom>
            <a:avLst/>
            <a:gdLst/>
            <a:ahLst/>
            <a:cxnLst/>
            <a:rect l="l" t="t" r="r" b="b"/>
            <a:pathLst>
              <a:path w="1045210" h="522604">
                <a:moveTo>
                  <a:pt x="992759" y="0"/>
                </a:moveTo>
                <a:lnTo>
                  <a:pt x="52324" y="0"/>
                </a:lnTo>
                <a:lnTo>
                  <a:pt x="31932" y="4101"/>
                </a:lnTo>
                <a:lnTo>
                  <a:pt x="15303" y="15287"/>
                </a:lnTo>
                <a:lnTo>
                  <a:pt x="4103" y="31878"/>
                </a:lnTo>
                <a:lnTo>
                  <a:pt x="0" y="52197"/>
                </a:lnTo>
                <a:lnTo>
                  <a:pt x="0" y="470281"/>
                </a:lnTo>
                <a:lnTo>
                  <a:pt x="4103" y="490599"/>
                </a:lnTo>
                <a:lnTo>
                  <a:pt x="15303" y="507190"/>
                </a:lnTo>
                <a:lnTo>
                  <a:pt x="31932" y="518376"/>
                </a:lnTo>
                <a:lnTo>
                  <a:pt x="52324" y="522478"/>
                </a:lnTo>
                <a:lnTo>
                  <a:pt x="992759" y="522478"/>
                </a:lnTo>
                <a:lnTo>
                  <a:pt x="1013077" y="518376"/>
                </a:lnTo>
                <a:lnTo>
                  <a:pt x="1029668" y="507190"/>
                </a:lnTo>
                <a:lnTo>
                  <a:pt x="1040854" y="490599"/>
                </a:lnTo>
                <a:lnTo>
                  <a:pt x="1044956" y="470281"/>
                </a:lnTo>
                <a:lnTo>
                  <a:pt x="1044956" y="52197"/>
                </a:lnTo>
                <a:lnTo>
                  <a:pt x="1040854" y="31878"/>
                </a:lnTo>
                <a:lnTo>
                  <a:pt x="1029668" y="15287"/>
                </a:lnTo>
                <a:lnTo>
                  <a:pt x="1013077" y="4101"/>
                </a:lnTo>
                <a:lnTo>
                  <a:pt x="992759" y="0"/>
                </a:lnTo>
                <a:close/>
              </a:path>
            </a:pathLst>
          </a:custGeom>
          <a:solidFill>
            <a:srgbClr val="5F76B4"/>
          </a:solidFill>
        </p:spPr>
        <p:txBody>
          <a:bodyPr wrap="square" lIns="0" tIns="0" rIns="0" bIns="0" rtlCol="0"/>
          <a:lstStyle/>
          <a:p>
            <a:endParaRPr/>
          </a:p>
        </p:txBody>
      </p:sp>
      <p:sp>
        <p:nvSpPr>
          <p:cNvPr id="123" name="object 123"/>
          <p:cNvSpPr/>
          <p:nvPr/>
        </p:nvSpPr>
        <p:spPr>
          <a:xfrm>
            <a:off x="4299840" y="5539997"/>
            <a:ext cx="1045210" cy="522605"/>
          </a:xfrm>
          <a:custGeom>
            <a:avLst/>
            <a:gdLst/>
            <a:ahLst/>
            <a:cxnLst/>
            <a:rect l="l" t="t" r="r" b="b"/>
            <a:pathLst>
              <a:path w="1045210" h="522604">
                <a:moveTo>
                  <a:pt x="0" y="52197"/>
                </a:moveTo>
                <a:lnTo>
                  <a:pt x="4103" y="31878"/>
                </a:lnTo>
                <a:lnTo>
                  <a:pt x="15303" y="15287"/>
                </a:lnTo>
                <a:lnTo>
                  <a:pt x="31932" y="4101"/>
                </a:lnTo>
                <a:lnTo>
                  <a:pt x="52324" y="0"/>
                </a:lnTo>
                <a:lnTo>
                  <a:pt x="992759" y="0"/>
                </a:lnTo>
                <a:lnTo>
                  <a:pt x="1013077" y="4101"/>
                </a:lnTo>
                <a:lnTo>
                  <a:pt x="1029668" y="15287"/>
                </a:lnTo>
                <a:lnTo>
                  <a:pt x="1040854" y="31878"/>
                </a:lnTo>
                <a:lnTo>
                  <a:pt x="1044956" y="52197"/>
                </a:lnTo>
                <a:lnTo>
                  <a:pt x="1044956" y="470281"/>
                </a:lnTo>
                <a:lnTo>
                  <a:pt x="1040854" y="490599"/>
                </a:lnTo>
                <a:lnTo>
                  <a:pt x="1029668" y="507190"/>
                </a:lnTo>
                <a:lnTo>
                  <a:pt x="1013077" y="518376"/>
                </a:lnTo>
                <a:lnTo>
                  <a:pt x="992759" y="522478"/>
                </a:lnTo>
                <a:lnTo>
                  <a:pt x="52324" y="522478"/>
                </a:lnTo>
                <a:lnTo>
                  <a:pt x="31932" y="518376"/>
                </a:lnTo>
                <a:lnTo>
                  <a:pt x="15303" y="507190"/>
                </a:lnTo>
                <a:lnTo>
                  <a:pt x="4103" y="490599"/>
                </a:lnTo>
                <a:lnTo>
                  <a:pt x="0" y="470281"/>
                </a:lnTo>
                <a:lnTo>
                  <a:pt x="0" y="52197"/>
                </a:lnTo>
                <a:close/>
              </a:path>
            </a:pathLst>
          </a:custGeom>
          <a:ln w="12699">
            <a:solidFill>
              <a:srgbClr val="FFFFFF"/>
            </a:solidFill>
          </a:ln>
        </p:spPr>
        <p:txBody>
          <a:bodyPr wrap="square" lIns="0" tIns="0" rIns="0" bIns="0" rtlCol="0"/>
          <a:lstStyle/>
          <a:p>
            <a:endParaRPr/>
          </a:p>
        </p:txBody>
      </p:sp>
      <p:sp>
        <p:nvSpPr>
          <p:cNvPr id="124" name="object 124"/>
          <p:cNvSpPr txBox="1"/>
          <p:nvPr/>
        </p:nvSpPr>
        <p:spPr>
          <a:xfrm>
            <a:off x="4386198" y="5655948"/>
            <a:ext cx="873760" cy="282129"/>
          </a:xfrm>
          <a:prstGeom prst="rect">
            <a:avLst/>
          </a:prstGeom>
        </p:spPr>
        <p:txBody>
          <a:bodyPr vert="horz" wrap="square" lIns="0" tIns="0" rIns="0" bIns="0" rtlCol="0">
            <a:spAutoFit/>
          </a:bodyPr>
          <a:lstStyle/>
          <a:p>
            <a:pPr marL="253365" marR="5080" indent="-241300">
              <a:lnSpc>
                <a:spcPts val="1100"/>
              </a:lnSpc>
            </a:pPr>
            <a:r>
              <a:rPr sz="1000" spc="-15" dirty="0">
                <a:solidFill>
                  <a:srgbClr val="FFFFFF"/>
                </a:solidFill>
                <a:latin typeface="Calibri"/>
                <a:cs typeface="Calibri"/>
              </a:rPr>
              <a:t>Wait </a:t>
            </a:r>
            <a:r>
              <a:rPr sz="1000" spc="-10" dirty="0">
                <a:solidFill>
                  <a:srgbClr val="FFFFFF"/>
                </a:solidFill>
                <a:latin typeface="Calibri"/>
                <a:cs typeface="Calibri"/>
              </a:rPr>
              <a:t>for team to  resolve</a:t>
            </a:r>
            <a:endParaRPr sz="1000">
              <a:latin typeface="Calibri"/>
              <a:cs typeface="Calibri"/>
            </a:endParaRPr>
          </a:p>
        </p:txBody>
      </p:sp>
      <p:sp>
        <p:nvSpPr>
          <p:cNvPr id="125" name="object 125"/>
          <p:cNvSpPr/>
          <p:nvPr/>
        </p:nvSpPr>
        <p:spPr>
          <a:xfrm>
            <a:off x="2418844" y="6402072"/>
            <a:ext cx="418465" cy="300990"/>
          </a:xfrm>
          <a:custGeom>
            <a:avLst/>
            <a:gdLst/>
            <a:ahLst/>
            <a:cxnLst/>
            <a:rect l="l" t="t" r="r" b="b"/>
            <a:pathLst>
              <a:path w="418464" h="300990">
                <a:moveTo>
                  <a:pt x="0" y="300482"/>
                </a:moveTo>
                <a:lnTo>
                  <a:pt x="417956" y="0"/>
                </a:lnTo>
              </a:path>
            </a:pathLst>
          </a:custGeom>
          <a:ln w="12700">
            <a:solidFill>
              <a:srgbClr val="4A5D8F"/>
            </a:solidFill>
          </a:ln>
        </p:spPr>
        <p:txBody>
          <a:bodyPr wrap="square" lIns="0" tIns="0" rIns="0" bIns="0" rtlCol="0"/>
          <a:lstStyle/>
          <a:p>
            <a:endParaRPr/>
          </a:p>
        </p:txBody>
      </p:sp>
      <p:sp>
        <p:nvSpPr>
          <p:cNvPr id="126" name="object 126"/>
          <p:cNvSpPr/>
          <p:nvPr/>
        </p:nvSpPr>
        <p:spPr>
          <a:xfrm>
            <a:off x="2836800" y="6140832"/>
            <a:ext cx="1045210" cy="522605"/>
          </a:xfrm>
          <a:custGeom>
            <a:avLst/>
            <a:gdLst/>
            <a:ahLst/>
            <a:cxnLst/>
            <a:rect l="l" t="t" r="r" b="b"/>
            <a:pathLst>
              <a:path w="1045210" h="522604">
                <a:moveTo>
                  <a:pt x="992759" y="0"/>
                </a:moveTo>
                <a:lnTo>
                  <a:pt x="52324" y="0"/>
                </a:lnTo>
                <a:lnTo>
                  <a:pt x="31986" y="4103"/>
                </a:lnTo>
                <a:lnTo>
                  <a:pt x="15351" y="15303"/>
                </a:lnTo>
                <a:lnTo>
                  <a:pt x="4121" y="31932"/>
                </a:lnTo>
                <a:lnTo>
                  <a:pt x="0" y="52323"/>
                </a:lnTo>
                <a:lnTo>
                  <a:pt x="0" y="470280"/>
                </a:lnTo>
                <a:lnTo>
                  <a:pt x="4121" y="490599"/>
                </a:lnTo>
                <a:lnTo>
                  <a:pt x="15351" y="507190"/>
                </a:lnTo>
                <a:lnTo>
                  <a:pt x="31986" y="518376"/>
                </a:lnTo>
                <a:lnTo>
                  <a:pt x="52324" y="522477"/>
                </a:lnTo>
                <a:lnTo>
                  <a:pt x="992759" y="522477"/>
                </a:lnTo>
                <a:lnTo>
                  <a:pt x="1013150" y="518376"/>
                </a:lnTo>
                <a:lnTo>
                  <a:pt x="1029779" y="507190"/>
                </a:lnTo>
                <a:lnTo>
                  <a:pt x="1040979" y="490599"/>
                </a:lnTo>
                <a:lnTo>
                  <a:pt x="1045083" y="470280"/>
                </a:lnTo>
                <a:lnTo>
                  <a:pt x="1045083" y="52323"/>
                </a:lnTo>
                <a:lnTo>
                  <a:pt x="1040979" y="31932"/>
                </a:lnTo>
                <a:lnTo>
                  <a:pt x="1029779" y="15303"/>
                </a:lnTo>
                <a:lnTo>
                  <a:pt x="1013150" y="4103"/>
                </a:lnTo>
                <a:lnTo>
                  <a:pt x="992759" y="0"/>
                </a:lnTo>
                <a:close/>
              </a:path>
            </a:pathLst>
          </a:custGeom>
          <a:solidFill>
            <a:srgbClr val="5F76B4"/>
          </a:solidFill>
        </p:spPr>
        <p:txBody>
          <a:bodyPr wrap="square" lIns="0" tIns="0" rIns="0" bIns="0" rtlCol="0"/>
          <a:lstStyle/>
          <a:p>
            <a:endParaRPr/>
          </a:p>
        </p:txBody>
      </p:sp>
      <p:sp>
        <p:nvSpPr>
          <p:cNvPr id="127" name="object 127"/>
          <p:cNvSpPr/>
          <p:nvPr/>
        </p:nvSpPr>
        <p:spPr>
          <a:xfrm>
            <a:off x="2836800" y="6140832"/>
            <a:ext cx="1045210" cy="522605"/>
          </a:xfrm>
          <a:custGeom>
            <a:avLst/>
            <a:gdLst/>
            <a:ahLst/>
            <a:cxnLst/>
            <a:rect l="l" t="t" r="r" b="b"/>
            <a:pathLst>
              <a:path w="1045210" h="522604">
                <a:moveTo>
                  <a:pt x="0" y="52323"/>
                </a:moveTo>
                <a:lnTo>
                  <a:pt x="4121" y="31932"/>
                </a:lnTo>
                <a:lnTo>
                  <a:pt x="15351" y="15303"/>
                </a:lnTo>
                <a:lnTo>
                  <a:pt x="31986" y="4103"/>
                </a:lnTo>
                <a:lnTo>
                  <a:pt x="52324" y="0"/>
                </a:lnTo>
                <a:lnTo>
                  <a:pt x="992759" y="0"/>
                </a:lnTo>
                <a:lnTo>
                  <a:pt x="1013150" y="4103"/>
                </a:lnTo>
                <a:lnTo>
                  <a:pt x="1029779" y="15303"/>
                </a:lnTo>
                <a:lnTo>
                  <a:pt x="1040979" y="31932"/>
                </a:lnTo>
                <a:lnTo>
                  <a:pt x="1045083" y="52323"/>
                </a:lnTo>
                <a:lnTo>
                  <a:pt x="1045083" y="470280"/>
                </a:lnTo>
                <a:lnTo>
                  <a:pt x="1040979" y="490599"/>
                </a:lnTo>
                <a:lnTo>
                  <a:pt x="1029779" y="507190"/>
                </a:lnTo>
                <a:lnTo>
                  <a:pt x="1013150" y="518376"/>
                </a:lnTo>
                <a:lnTo>
                  <a:pt x="992759" y="522477"/>
                </a:lnTo>
                <a:lnTo>
                  <a:pt x="52324" y="522477"/>
                </a:lnTo>
                <a:lnTo>
                  <a:pt x="31986" y="518376"/>
                </a:lnTo>
                <a:lnTo>
                  <a:pt x="15351" y="507190"/>
                </a:lnTo>
                <a:lnTo>
                  <a:pt x="4121" y="490599"/>
                </a:lnTo>
                <a:lnTo>
                  <a:pt x="0" y="470280"/>
                </a:lnTo>
                <a:lnTo>
                  <a:pt x="0" y="52323"/>
                </a:lnTo>
                <a:close/>
              </a:path>
            </a:pathLst>
          </a:custGeom>
          <a:ln w="12700">
            <a:solidFill>
              <a:srgbClr val="FFFFFF"/>
            </a:solidFill>
          </a:ln>
        </p:spPr>
        <p:txBody>
          <a:bodyPr wrap="square" lIns="0" tIns="0" rIns="0" bIns="0" rtlCol="0"/>
          <a:lstStyle/>
          <a:p>
            <a:endParaRPr/>
          </a:p>
        </p:txBody>
      </p:sp>
      <p:sp>
        <p:nvSpPr>
          <p:cNvPr id="128" name="object 128"/>
          <p:cNvSpPr txBox="1"/>
          <p:nvPr/>
        </p:nvSpPr>
        <p:spPr>
          <a:xfrm>
            <a:off x="2974339" y="6210049"/>
            <a:ext cx="1370330" cy="359073"/>
          </a:xfrm>
          <a:prstGeom prst="rect">
            <a:avLst/>
          </a:prstGeom>
        </p:spPr>
        <p:txBody>
          <a:bodyPr vert="horz" wrap="square" lIns="0" tIns="0" rIns="0" bIns="0" rtlCol="0">
            <a:spAutoFit/>
          </a:bodyPr>
          <a:lstStyle/>
          <a:p>
            <a:pPr marL="12700">
              <a:lnSpc>
                <a:spcPts val="1380"/>
              </a:lnSpc>
              <a:tabLst>
                <a:tab pos="907415" algn="l"/>
                <a:tab pos="1356995" algn="l"/>
              </a:tabLst>
            </a:pPr>
            <a:r>
              <a:rPr sz="1200" spc="-5" dirty="0">
                <a:solidFill>
                  <a:srgbClr val="FFFFFF"/>
                </a:solidFill>
                <a:latin typeface="Calibri"/>
                <a:cs typeface="Calibri"/>
              </a:rPr>
              <a:t>Analyze</a:t>
            </a:r>
            <a:r>
              <a:rPr sz="1200" spc="-114" dirty="0">
                <a:solidFill>
                  <a:srgbClr val="FFFFFF"/>
                </a:solidFill>
                <a:latin typeface="Calibri"/>
                <a:cs typeface="Calibri"/>
              </a:rPr>
              <a:t> </a:t>
            </a:r>
            <a:r>
              <a:rPr sz="1200" dirty="0">
                <a:solidFill>
                  <a:srgbClr val="FFFFFF"/>
                </a:solidFill>
                <a:latin typeface="Calibri"/>
                <a:cs typeface="Calibri"/>
              </a:rPr>
              <a:t>and	</a:t>
            </a:r>
            <a:r>
              <a:rPr sz="1200" u="sng" dirty="0">
                <a:solidFill>
                  <a:srgbClr val="FFFFFF"/>
                </a:solidFill>
                <a:latin typeface="Calibri"/>
                <a:cs typeface="Calibri"/>
              </a:rPr>
              <a:t> 	</a:t>
            </a:r>
            <a:endParaRPr sz="1200">
              <a:latin typeface="Calibri"/>
              <a:cs typeface="Calibri"/>
            </a:endParaRPr>
          </a:p>
          <a:p>
            <a:pPr marL="116205">
              <a:lnSpc>
                <a:spcPts val="1380"/>
              </a:lnSpc>
            </a:pPr>
            <a:r>
              <a:rPr sz="1200" spc="-5" dirty="0">
                <a:solidFill>
                  <a:srgbClr val="FFFFFF"/>
                </a:solidFill>
                <a:latin typeface="Calibri"/>
                <a:cs typeface="Calibri"/>
              </a:rPr>
              <a:t>Respond</a:t>
            </a:r>
            <a:endParaRPr sz="1200">
              <a:latin typeface="Calibri"/>
              <a:cs typeface="Calibri"/>
            </a:endParaRPr>
          </a:p>
        </p:txBody>
      </p:sp>
      <p:sp>
        <p:nvSpPr>
          <p:cNvPr id="129" name="object 129"/>
          <p:cNvSpPr/>
          <p:nvPr/>
        </p:nvSpPr>
        <p:spPr>
          <a:xfrm>
            <a:off x="4299840" y="6140832"/>
            <a:ext cx="1045210" cy="522605"/>
          </a:xfrm>
          <a:custGeom>
            <a:avLst/>
            <a:gdLst/>
            <a:ahLst/>
            <a:cxnLst/>
            <a:rect l="l" t="t" r="r" b="b"/>
            <a:pathLst>
              <a:path w="1045210" h="522604">
                <a:moveTo>
                  <a:pt x="992759" y="0"/>
                </a:moveTo>
                <a:lnTo>
                  <a:pt x="52324" y="0"/>
                </a:lnTo>
                <a:lnTo>
                  <a:pt x="31932" y="4103"/>
                </a:lnTo>
                <a:lnTo>
                  <a:pt x="15303" y="15303"/>
                </a:lnTo>
                <a:lnTo>
                  <a:pt x="4103" y="31932"/>
                </a:lnTo>
                <a:lnTo>
                  <a:pt x="0" y="52323"/>
                </a:lnTo>
                <a:lnTo>
                  <a:pt x="0" y="470280"/>
                </a:lnTo>
                <a:lnTo>
                  <a:pt x="4103" y="490599"/>
                </a:lnTo>
                <a:lnTo>
                  <a:pt x="15303" y="507190"/>
                </a:lnTo>
                <a:lnTo>
                  <a:pt x="31932" y="518376"/>
                </a:lnTo>
                <a:lnTo>
                  <a:pt x="52324" y="522477"/>
                </a:lnTo>
                <a:lnTo>
                  <a:pt x="992759" y="522477"/>
                </a:lnTo>
                <a:lnTo>
                  <a:pt x="1013077" y="518376"/>
                </a:lnTo>
                <a:lnTo>
                  <a:pt x="1029668" y="507190"/>
                </a:lnTo>
                <a:lnTo>
                  <a:pt x="1040854" y="490599"/>
                </a:lnTo>
                <a:lnTo>
                  <a:pt x="1044956" y="470280"/>
                </a:lnTo>
                <a:lnTo>
                  <a:pt x="1044956" y="52323"/>
                </a:lnTo>
                <a:lnTo>
                  <a:pt x="1040854" y="31932"/>
                </a:lnTo>
                <a:lnTo>
                  <a:pt x="1029668" y="15303"/>
                </a:lnTo>
                <a:lnTo>
                  <a:pt x="1013077" y="4103"/>
                </a:lnTo>
                <a:lnTo>
                  <a:pt x="992759" y="0"/>
                </a:lnTo>
                <a:close/>
              </a:path>
            </a:pathLst>
          </a:custGeom>
          <a:solidFill>
            <a:srgbClr val="5F76B4"/>
          </a:solidFill>
        </p:spPr>
        <p:txBody>
          <a:bodyPr wrap="square" lIns="0" tIns="0" rIns="0" bIns="0" rtlCol="0"/>
          <a:lstStyle/>
          <a:p>
            <a:endParaRPr/>
          </a:p>
        </p:txBody>
      </p:sp>
      <p:sp>
        <p:nvSpPr>
          <p:cNvPr id="130" name="object 130"/>
          <p:cNvSpPr/>
          <p:nvPr/>
        </p:nvSpPr>
        <p:spPr>
          <a:xfrm>
            <a:off x="4299840" y="6140832"/>
            <a:ext cx="1045210" cy="522605"/>
          </a:xfrm>
          <a:custGeom>
            <a:avLst/>
            <a:gdLst/>
            <a:ahLst/>
            <a:cxnLst/>
            <a:rect l="l" t="t" r="r" b="b"/>
            <a:pathLst>
              <a:path w="1045210" h="522604">
                <a:moveTo>
                  <a:pt x="0" y="52323"/>
                </a:moveTo>
                <a:lnTo>
                  <a:pt x="4103" y="31932"/>
                </a:lnTo>
                <a:lnTo>
                  <a:pt x="15303" y="15303"/>
                </a:lnTo>
                <a:lnTo>
                  <a:pt x="31932" y="4103"/>
                </a:lnTo>
                <a:lnTo>
                  <a:pt x="52324" y="0"/>
                </a:lnTo>
                <a:lnTo>
                  <a:pt x="992759" y="0"/>
                </a:lnTo>
                <a:lnTo>
                  <a:pt x="1013077" y="4103"/>
                </a:lnTo>
                <a:lnTo>
                  <a:pt x="1029668" y="15303"/>
                </a:lnTo>
                <a:lnTo>
                  <a:pt x="1040854" y="31932"/>
                </a:lnTo>
                <a:lnTo>
                  <a:pt x="1044956" y="52323"/>
                </a:lnTo>
                <a:lnTo>
                  <a:pt x="1044956" y="470280"/>
                </a:lnTo>
                <a:lnTo>
                  <a:pt x="1040854" y="490599"/>
                </a:lnTo>
                <a:lnTo>
                  <a:pt x="1029668" y="507190"/>
                </a:lnTo>
                <a:lnTo>
                  <a:pt x="1013077" y="518376"/>
                </a:lnTo>
                <a:lnTo>
                  <a:pt x="992759" y="522477"/>
                </a:lnTo>
                <a:lnTo>
                  <a:pt x="52324" y="522477"/>
                </a:lnTo>
                <a:lnTo>
                  <a:pt x="31932" y="518376"/>
                </a:lnTo>
                <a:lnTo>
                  <a:pt x="15303" y="507190"/>
                </a:lnTo>
                <a:lnTo>
                  <a:pt x="4103" y="490599"/>
                </a:lnTo>
                <a:lnTo>
                  <a:pt x="0" y="470280"/>
                </a:lnTo>
                <a:lnTo>
                  <a:pt x="0" y="52323"/>
                </a:lnTo>
                <a:close/>
              </a:path>
            </a:pathLst>
          </a:custGeom>
          <a:ln w="12700">
            <a:solidFill>
              <a:srgbClr val="FFFFFF"/>
            </a:solidFill>
          </a:ln>
        </p:spPr>
        <p:txBody>
          <a:bodyPr wrap="square" lIns="0" tIns="0" rIns="0" bIns="0" rtlCol="0"/>
          <a:lstStyle/>
          <a:p>
            <a:endParaRPr/>
          </a:p>
        </p:txBody>
      </p:sp>
      <p:sp>
        <p:nvSpPr>
          <p:cNvPr id="131" name="object 131"/>
          <p:cNvSpPr txBox="1"/>
          <p:nvPr/>
        </p:nvSpPr>
        <p:spPr>
          <a:xfrm>
            <a:off x="4383152" y="6184901"/>
            <a:ext cx="878205" cy="424732"/>
          </a:xfrm>
          <a:prstGeom prst="rect">
            <a:avLst/>
          </a:prstGeom>
        </p:spPr>
        <p:txBody>
          <a:bodyPr vert="horz" wrap="square" lIns="0" tIns="0" rIns="0" bIns="0" rtlCol="0">
            <a:spAutoFit/>
          </a:bodyPr>
          <a:lstStyle/>
          <a:p>
            <a:pPr marL="12700" marR="5080" algn="ctr">
              <a:lnSpc>
                <a:spcPct val="91500"/>
              </a:lnSpc>
            </a:pPr>
            <a:r>
              <a:rPr sz="1000" spc="-35" dirty="0">
                <a:solidFill>
                  <a:srgbClr val="FFFFFF"/>
                </a:solidFill>
                <a:latin typeface="Calibri"/>
                <a:cs typeface="Calibri"/>
              </a:rPr>
              <a:t>Take </a:t>
            </a:r>
            <a:r>
              <a:rPr sz="1000" spc="-5" dirty="0">
                <a:solidFill>
                  <a:srgbClr val="FFFFFF"/>
                </a:solidFill>
                <a:latin typeface="Calibri"/>
                <a:cs typeface="Calibri"/>
              </a:rPr>
              <a:t>lead in  resolution:</a:t>
            </a:r>
            <a:r>
              <a:rPr sz="1000" spc="-65" dirty="0">
                <a:solidFill>
                  <a:srgbClr val="FFFFFF"/>
                </a:solidFill>
                <a:latin typeface="Calibri"/>
                <a:cs typeface="Calibri"/>
              </a:rPr>
              <a:t> </a:t>
            </a:r>
            <a:r>
              <a:rPr sz="1000" spc="-10" dirty="0">
                <a:solidFill>
                  <a:srgbClr val="FFFFFF"/>
                </a:solidFill>
                <a:latin typeface="Calibri"/>
                <a:cs typeface="Calibri"/>
              </a:rPr>
              <a:t>Least  </a:t>
            </a:r>
            <a:r>
              <a:rPr sz="1000" spc="-15" dirty="0">
                <a:solidFill>
                  <a:srgbClr val="FFFFFF"/>
                </a:solidFill>
                <a:latin typeface="Calibri"/>
                <a:cs typeface="Calibri"/>
              </a:rPr>
              <a:t>Preferred</a:t>
            </a:r>
            <a:endParaRPr sz="1000">
              <a:latin typeface="Calibri"/>
              <a:cs typeface="Calibri"/>
            </a:endParaRPr>
          </a:p>
        </p:txBody>
      </p:sp>
      <p:sp>
        <p:nvSpPr>
          <p:cNvPr id="132" name="object 132"/>
          <p:cNvSpPr/>
          <p:nvPr/>
        </p:nvSpPr>
        <p:spPr>
          <a:xfrm>
            <a:off x="2418844" y="6702552"/>
            <a:ext cx="418465" cy="300990"/>
          </a:xfrm>
          <a:custGeom>
            <a:avLst/>
            <a:gdLst/>
            <a:ahLst/>
            <a:cxnLst/>
            <a:rect l="l" t="t" r="r" b="b"/>
            <a:pathLst>
              <a:path w="418464" h="300990">
                <a:moveTo>
                  <a:pt x="0" y="0"/>
                </a:moveTo>
                <a:lnTo>
                  <a:pt x="417956" y="300482"/>
                </a:lnTo>
              </a:path>
            </a:pathLst>
          </a:custGeom>
          <a:ln w="12700">
            <a:solidFill>
              <a:srgbClr val="4A5D8F"/>
            </a:solidFill>
          </a:ln>
        </p:spPr>
        <p:txBody>
          <a:bodyPr wrap="square" lIns="0" tIns="0" rIns="0" bIns="0" rtlCol="0"/>
          <a:lstStyle/>
          <a:p>
            <a:endParaRPr/>
          </a:p>
        </p:txBody>
      </p:sp>
      <p:sp>
        <p:nvSpPr>
          <p:cNvPr id="133" name="object 133"/>
          <p:cNvSpPr/>
          <p:nvPr/>
        </p:nvSpPr>
        <p:spPr>
          <a:xfrm>
            <a:off x="2836800" y="6741797"/>
            <a:ext cx="1045210" cy="522605"/>
          </a:xfrm>
          <a:custGeom>
            <a:avLst/>
            <a:gdLst/>
            <a:ahLst/>
            <a:cxnLst/>
            <a:rect l="l" t="t" r="r" b="b"/>
            <a:pathLst>
              <a:path w="1045210" h="522604">
                <a:moveTo>
                  <a:pt x="992759" y="0"/>
                </a:moveTo>
                <a:lnTo>
                  <a:pt x="52324" y="0"/>
                </a:lnTo>
                <a:lnTo>
                  <a:pt x="31986" y="4101"/>
                </a:lnTo>
                <a:lnTo>
                  <a:pt x="15351" y="15287"/>
                </a:lnTo>
                <a:lnTo>
                  <a:pt x="4121" y="31878"/>
                </a:lnTo>
                <a:lnTo>
                  <a:pt x="0" y="52197"/>
                </a:lnTo>
                <a:lnTo>
                  <a:pt x="0" y="470154"/>
                </a:lnTo>
                <a:lnTo>
                  <a:pt x="4121" y="490545"/>
                </a:lnTo>
                <a:lnTo>
                  <a:pt x="15351" y="507174"/>
                </a:lnTo>
                <a:lnTo>
                  <a:pt x="31986" y="518374"/>
                </a:lnTo>
                <a:lnTo>
                  <a:pt x="52324" y="522478"/>
                </a:lnTo>
                <a:lnTo>
                  <a:pt x="992759" y="522478"/>
                </a:lnTo>
                <a:lnTo>
                  <a:pt x="1013150" y="518374"/>
                </a:lnTo>
                <a:lnTo>
                  <a:pt x="1029779" y="507174"/>
                </a:lnTo>
                <a:lnTo>
                  <a:pt x="1040979" y="490545"/>
                </a:lnTo>
                <a:lnTo>
                  <a:pt x="1045083" y="470154"/>
                </a:lnTo>
                <a:lnTo>
                  <a:pt x="1045083" y="52197"/>
                </a:lnTo>
                <a:lnTo>
                  <a:pt x="1040979" y="31878"/>
                </a:lnTo>
                <a:lnTo>
                  <a:pt x="1029779" y="15287"/>
                </a:lnTo>
                <a:lnTo>
                  <a:pt x="1013150" y="4101"/>
                </a:lnTo>
                <a:lnTo>
                  <a:pt x="992759" y="0"/>
                </a:lnTo>
                <a:close/>
              </a:path>
            </a:pathLst>
          </a:custGeom>
          <a:solidFill>
            <a:srgbClr val="5F76B4"/>
          </a:solidFill>
        </p:spPr>
        <p:txBody>
          <a:bodyPr wrap="square" lIns="0" tIns="0" rIns="0" bIns="0" rtlCol="0"/>
          <a:lstStyle/>
          <a:p>
            <a:endParaRPr/>
          </a:p>
        </p:txBody>
      </p:sp>
      <p:sp>
        <p:nvSpPr>
          <p:cNvPr id="134" name="object 134"/>
          <p:cNvSpPr/>
          <p:nvPr/>
        </p:nvSpPr>
        <p:spPr>
          <a:xfrm>
            <a:off x="2836800" y="6741797"/>
            <a:ext cx="1045210" cy="522605"/>
          </a:xfrm>
          <a:custGeom>
            <a:avLst/>
            <a:gdLst/>
            <a:ahLst/>
            <a:cxnLst/>
            <a:rect l="l" t="t" r="r" b="b"/>
            <a:pathLst>
              <a:path w="1045210" h="522604">
                <a:moveTo>
                  <a:pt x="0" y="52197"/>
                </a:moveTo>
                <a:lnTo>
                  <a:pt x="4121" y="31878"/>
                </a:lnTo>
                <a:lnTo>
                  <a:pt x="15351" y="15287"/>
                </a:lnTo>
                <a:lnTo>
                  <a:pt x="31986" y="4101"/>
                </a:lnTo>
                <a:lnTo>
                  <a:pt x="52324" y="0"/>
                </a:lnTo>
                <a:lnTo>
                  <a:pt x="992759" y="0"/>
                </a:lnTo>
                <a:lnTo>
                  <a:pt x="1013150" y="4101"/>
                </a:lnTo>
                <a:lnTo>
                  <a:pt x="1029779" y="15287"/>
                </a:lnTo>
                <a:lnTo>
                  <a:pt x="1040979" y="31878"/>
                </a:lnTo>
                <a:lnTo>
                  <a:pt x="1045083" y="52197"/>
                </a:lnTo>
                <a:lnTo>
                  <a:pt x="1045083" y="470154"/>
                </a:lnTo>
                <a:lnTo>
                  <a:pt x="1040979" y="490545"/>
                </a:lnTo>
                <a:lnTo>
                  <a:pt x="1029779" y="507174"/>
                </a:lnTo>
                <a:lnTo>
                  <a:pt x="1013150" y="518374"/>
                </a:lnTo>
                <a:lnTo>
                  <a:pt x="992759" y="522478"/>
                </a:lnTo>
                <a:lnTo>
                  <a:pt x="52324" y="522478"/>
                </a:lnTo>
                <a:lnTo>
                  <a:pt x="31986" y="518374"/>
                </a:lnTo>
                <a:lnTo>
                  <a:pt x="15351" y="507174"/>
                </a:lnTo>
                <a:lnTo>
                  <a:pt x="4121" y="490545"/>
                </a:lnTo>
                <a:lnTo>
                  <a:pt x="0" y="470154"/>
                </a:lnTo>
                <a:lnTo>
                  <a:pt x="0" y="52197"/>
                </a:lnTo>
                <a:close/>
              </a:path>
            </a:pathLst>
          </a:custGeom>
          <a:ln w="12700">
            <a:solidFill>
              <a:srgbClr val="FFFFFF"/>
            </a:solidFill>
          </a:ln>
        </p:spPr>
        <p:txBody>
          <a:bodyPr wrap="square" lIns="0" tIns="0" rIns="0" bIns="0" rtlCol="0"/>
          <a:lstStyle/>
          <a:p>
            <a:endParaRPr/>
          </a:p>
        </p:txBody>
      </p:sp>
      <p:sp>
        <p:nvSpPr>
          <p:cNvPr id="135" name="object 135"/>
          <p:cNvSpPr txBox="1"/>
          <p:nvPr/>
        </p:nvSpPr>
        <p:spPr>
          <a:xfrm>
            <a:off x="2922525" y="6894576"/>
            <a:ext cx="873125" cy="184666"/>
          </a:xfrm>
          <a:prstGeom prst="rect">
            <a:avLst/>
          </a:prstGeom>
        </p:spPr>
        <p:txBody>
          <a:bodyPr vert="horz" wrap="square" lIns="0" tIns="0" rIns="0" bIns="0" rtlCol="0">
            <a:spAutoFit/>
          </a:bodyPr>
          <a:lstStyle/>
          <a:p>
            <a:pPr marL="12700">
              <a:lnSpc>
                <a:spcPct val="100000"/>
              </a:lnSpc>
            </a:pPr>
            <a:r>
              <a:rPr sz="1200" spc="-5" dirty="0">
                <a:solidFill>
                  <a:srgbClr val="FFFFFF"/>
                </a:solidFill>
                <a:latin typeface="Calibri"/>
                <a:cs typeface="Calibri"/>
              </a:rPr>
              <a:t>Use</a:t>
            </a:r>
            <a:r>
              <a:rPr sz="1200" spc="-55" dirty="0">
                <a:solidFill>
                  <a:srgbClr val="FFFFFF"/>
                </a:solidFill>
                <a:latin typeface="Calibri"/>
                <a:cs typeface="Calibri"/>
              </a:rPr>
              <a:t> </a:t>
            </a:r>
            <a:r>
              <a:rPr sz="1200" spc="-5" dirty="0">
                <a:solidFill>
                  <a:srgbClr val="FFFFFF"/>
                </a:solidFill>
                <a:latin typeface="Calibri"/>
                <a:cs typeface="Calibri"/>
              </a:rPr>
              <a:t>Structure</a:t>
            </a:r>
            <a:endParaRPr sz="1200">
              <a:latin typeface="Calibri"/>
              <a:cs typeface="Calibri"/>
            </a:endParaRPr>
          </a:p>
        </p:txBody>
      </p:sp>
      <p:sp>
        <p:nvSpPr>
          <p:cNvPr id="136" name="object 136"/>
          <p:cNvSpPr/>
          <p:nvPr/>
        </p:nvSpPr>
        <p:spPr>
          <a:xfrm>
            <a:off x="3881884" y="7003034"/>
            <a:ext cx="418465" cy="0"/>
          </a:xfrm>
          <a:custGeom>
            <a:avLst/>
            <a:gdLst/>
            <a:ahLst/>
            <a:cxnLst/>
            <a:rect l="l" t="t" r="r" b="b"/>
            <a:pathLst>
              <a:path w="418464">
                <a:moveTo>
                  <a:pt x="0" y="0"/>
                </a:moveTo>
                <a:lnTo>
                  <a:pt x="417956" y="0"/>
                </a:lnTo>
              </a:path>
            </a:pathLst>
          </a:custGeom>
          <a:ln w="12700">
            <a:solidFill>
              <a:srgbClr val="556AA2"/>
            </a:solidFill>
          </a:ln>
        </p:spPr>
        <p:txBody>
          <a:bodyPr wrap="square" lIns="0" tIns="0" rIns="0" bIns="0" rtlCol="0"/>
          <a:lstStyle/>
          <a:p>
            <a:endParaRPr/>
          </a:p>
        </p:txBody>
      </p:sp>
      <p:sp>
        <p:nvSpPr>
          <p:cNvPr id="137" name="object 137"/>
          <p:cNvSpPr/>
          <p:nvPr/>
        </p:nvSpPr>
        <p:spPr>
          <a:xfrm>
            <a:off x="4299840" y="6741797"/>
            <a:ext cx="1045210" cy="522605"/>
          </a:xfrm>
          <a:custGeom>
            <a:avLst/>
            <a:gdLst/>
            <a:ahLst/>
            <a:cxnLst/>
            <a:rect l="l" t="t" r="r" b="b"/>
            <a:pathLst>
              <a:path w="1045210" h="522604">
                <a:moveTo>
                  <a:pt x="992759" y="0"/>
                </a:moveTo>
                <a:lnTo>
                  <a:pt x="52324" y="0"/>
                </a:lnTo>
                <a:lnTo>
                  <a:pt x="31932" y="4101"/>
                </a:lnTo>
                <a:lnTo>
                  <a:pt x="15303" y="15287"/>
                </a:lnTo>
                <a:lnTo>
                  <a:pt x="4103" y="31878"/>
                </a:lnTo>
                <a:lnTo>
                  <a:pt x="0" y="52197"/>
                </a:lnTo>
                <a:lnTo>
                  <a:pt x="0" y="470154"/>
                </a:lnTo>
                <a:lnTo>
                  <a:pt x="4103" y="490545"/>
                </a:lnTo>
                <a:lnTo>
                  <a:pt x="15303" y="507174"/>
                </a:lnTo>
                <a:lnTo>
                  <a:pt x="31932" y="518374"/>
                </a:lnTo>
                <a:lnTo>
                  <a:pt x="52324" y="522478"/>
                </a:lnTo>
                <a:lnTo>
                  <a:pt x="992759" y="522478"/>
                </a:lnTo>
                <a:lnTo>
                  <a:pt x="1013077" y="518374"/>
                </a:lnTo>
                <a:lnTo>
                  <a:pt x="1029668" y="507174"/>
                </a:lnTo>
                <a:lnTo>
                  <a:pt x="1040854" y="490545"/>
                </a:lnTo>
                <a:lnTo>
                  <a:pt x="1044956" y="470154"/>
                </a:lnTo>
                <a:lnTo>
                  <a:pt x="1044956" y="52197"/>
                </a:lnTo>
                <a:lnTo>
                  <a:pt x="1040854" y="31878"/>
                </a:lnTo>
                <a:lnTo>
                  <a:pt x="1029668" y="15287"/>
                </a:lnTo>
                <a:lnTo>
                  <a:pt x="1013077" y="4101"/>
                </a:lnTo>
                <a:lnTo>
                  <a:pt x="992759" y="0"/>
                </a:lnTo>
                <a:close/>
              </a:path>
            </a:pathLst>
          </a:custGeom>
          <a:solidFill>
            <a:srgbClr val="5F76B4"/>
          </a:solidFill>
        </p:spPr>
        <p:txBody>
          <a:bodyPr wrap="square" lIns="0" tIns="0" rIns="0" bIns="0" rtlCol="0"/>
          <a:lstStyle/>
          <a:p>
            <a:endParaRPr/>
          </a:p>
        </p:txBody>
      </p:sp>
      <p:sp>
        <p:nvSpPr>
          <p:cNvPr id="138" name="object 138"/>
          <p:cNvSpPr/>
          <p:nvPr/>
        </p:nvSpPr>
        <p:spPr>
          <a:xfrm>
            <a:off x="4299840" y="6741797"/>
            <a:ext cx="1045210" cy="522605"/>
          </a:xfrm>
          <a:custGeom>
            <a:avLst/>
            <a:gdLst/>
            <a:ahLst/>
            <a:cxnLst/>
            <a:rect l="l" t="t" r="r" b="b"/>
            <a:pathLst>
              <a:path w="1045210" h="522604">
                <a:moveTo>
                  <a:pt x="0" y="52197"/>
                </a:moveTo>
                <a:lnTo>
                  <a:pt x="4103" y="31878"/>
                </a:lnTo>
                <a:lnTo>
                  <a:pt x="15303" y="15287"/>
                </a:lnTo>
                <a:lnTo>
                  <a:pt x="31932" y="4101"/>
                </a:lnTo>
                <a:lnTo>
                  <a:pt x="52324" y="0"/>
                </a:lnTo>
                <a:lnTo>
                  <a:pt x="992759" y="0"/>
                </a:lnTo>
                <a:lnTo>
                  <a:pt x="1013077" y="4101"/>
                </a:lnTo>
                <a:lnTo>
                  <a:pt x="1029668" y="15287"/>
                </a:lnTo>
                <a:lnTo>
                  <a:pt x="1040854" y="31878"/>
                </a:lnTo>
                <a:lnTo>
                  <a:pt x="1044956" y="52197"/>
                </a:lnTo>
                <a:lnTo>
                  <a:pt x="1044956" y="470154"/>
                </a:lnTo>
                <a:lnTo>
                  <a:pt x="1040854" y="490545"/>
                </a:lnTo>
                <a:lnTo>
                  <a:pt x="1029668" y="507174"/>
                </a:lnTo>
                <a:lnTo>
                  <a:pt x="1013077" y="518374"/>
                </a:lnTo>
                <a:lnTo>
                  <a:pt x="992759" y="522478"/>
                </a:lnTo>
                <a:lnTo>
                  <a:pt x="52324" y="522478"/>
                </a:lnTo>
                <a:lnTo>
                  <a:pt x="31932" y="518374"/>
                </a:lnTo>
                <a:lnTo>
                  <a:pt x="15303" y="507174"/>
                </a:lnTo>
                <a:lnTo>
                  <a:pt x="4103" y="490545"/>
                </a:lnTo>
                <a:lnTo>
                  <a:pt x="0" y="470154"/>
                </a:lnTo>
                <a:lnTo>
                  <a:pt x="0" y="52197"/>
                </a:lnTo>
                <a:close/>
              </a:path>
            </a:pathLst>
          </a:custGeom>
          <a:ln w="12700">
            <a:solidFill>
              <a:srgbClr val="FFFFFF"/>
            </a:solidFill>
          </a:ln>
        </p:spPr>
        <p:txBody>
          <a:bodyPr wrap="square" lIns="0" tIns="0" rIns="0" bIns="0" rtlCol="0"/>
          <a:lstStyle/>
          <a:p>
            <a:endParaRPr/>
          </a:p>
        </p:txBody>
      </p:sp>
      <p:sp>
        <p:nvSpPr>
          <p:cNvPr id="139" name="object 139"/>
          <p:cNvSpPr txBox="1"/>
          <p:nvPr/>
        </p:nvSpPr>
        <p:spPr>
          <a:xfrm>
            <a:off x="4386200" y="6785992"/>
            <a:ext cx="873125" cy="424732"/>
          </a:xfrm>
          <a:prstGeom prst="rect">
            <a:avLst/>
          </a:prstGeom>
        </p:spPr>
        <p:txBody>
          <a:bodyPr vert="horz" wrap="square" lIns="0" tIns="0" rIns="0" bIns="0" rtlCol="0">
            <a:spAutoFit/>
          </a:bodyPr>
          <a:lstStyle/>
          <a:p>
            <a:pPr marL="12700" marR="5080" algn="ctr">
              <a:lnSpc>
                <a:spcPct val="91500"/>
              </a:lnSpc>
            </a:pPr>
            <a:r>
              <a:rPr sz="1000" spc="-15" dirty="0">
                <a:solidFill>
                  <a:srgbClr val="FFFFFF"/>
                </a:solidFill>
                <a:latin typeface="Calibri"/>
                <a:cs typeface="Calibri"/>
              </a:rPr>
              <a:t>Navigate</a:t>
            </a:r>
            <a:r>
              <a:rPr sz="1000" spc="-50" dirty="0">
                <a:solidFill>
                  <a:srgbClr val="FFFFFF"/>
                </a:solidFill>
                <a:latin typeface="Calibri"/>
                <a:cs typeface="Calibri"/>
              </a:rPr>
              <a:t> </a:t>
            </a:r>
            <a:r>
              <a:rPr sz="1000" spc="-5" dirty="0">
                <a:solidFill>
                  <a:srgbClr val="FFFFFF"/>
                </a:solidFill>
                <a:latin typeface="Calibri"/>
                <a:cs typeface="Calibri"/>
              </a:rPr>
              <a:t>around  the Conflict -  </a:t>
            </a:r>
            <a:r>
              <a:rPr sz="1000" spc="-10" dirty="0">
                <a:solidFill>
                  <a:srgbClr val="FFFFFF"/>
                </a:solidFill>
                <a:latin typeface="Calibri"/>
                <a:cs typeface="Calibri"/>
              </a:rPr>
              <a:t>Better</a:t>
            </a:r>
            <a:endParaRPr sz="1000">
              <a:latin typeface="Calibri"/>
              <a:cs typeface="Calibri"/>
            </a:endParaRPr>
          </a:p>
        </p:txBody>
      </p:sp>
      <p:sp>
        <p:nvSpPr>
          <p:cNvPr id="140" name="object 140"/>
          <p:cNvSpPr/>
          <p:nvPr/>
        </p:nvSpPr>
        <p:spPr>
          <a:xfrm>
            <a:off x="2418844" y="6702552"/>
            <a:ext cx="418465" cy="901700"/>
          </a:xfrm>
          <a:custGeom>
            <a:avLst/>
            <a:gdLst/>
            <a:ahLst/>
            <a:cxnLst/>
            <a:rect l="l" t="t" r="r" b="b"/>
            <a:pathLst>
              <a:path w="418464" h="901700">
                <a:moveTo>
                  <a:pt x="0" y="0"/>
                </a:moveTo>
                <a:lnTo>
                  <a:pt x="417956" y="901319"/>
                </a:lnTo>
              </a:path>
            </a:pathLst>
          </a:custGeom>
          <a:ln w="12700">
            <a:solidFill>
              <a:srgbClr val="4A5D8F"/>
            </a:solidFill>
          </a:ln>
        </p:spPr>
        <p:txBody>
          <a:bodyPr wrap="square" lIns="0" tIns="0" rIns="0" bIns="0" rtlCol="0"/>
          <a:lstStyle/>
          <a:p>
            <a:endParaRPr/>
          </a:p>
        </p:txBody>
      </p:sp>
      <p:sp>
        <p:nvSpPr>
          <p:cNvPr id="141" name="object 141"/>
          <p:cNvSpPr/>
          <p:nvPr/>
        </p:nvSpPr>
        <p:spPr>
          <a:xfrm>
            <a:off x="2836800" y="7342634"/>
            <a:ext cx="1045210" cy="522605"/>
          </a:xfrm>
          <a:custGeom>
            <a:avLst/>
            <a:gdLst/>
            <a:ahLst/>
            <a:cxnLst/>
            <a:rect l="l" t="t" r="r" b="b"/>
            <a:pathLst>
              <a:path w="1045210" h="522604">
                <a:moveTo>
                  <a:pt x="992759" y="0"/>
                </a:moveTo>
                <a:lnTo>
                  <a:pt x="52324" y="0"/>
                </a:lnTo>
                <a:lnTo>
                  <a:pt x="31986" y="4101"/>
                </a:lnTo>
                <a:lnTo>
                  <a:pt x="15351" y="15287"/>
                </a:lnTo>
                <a:lnTo>
                  <a:pt x="4121" y="31878"/>
                </a:lnTo>
                <a:lnTo>
                  <a:pt x="0" y="52196"/>
                </a:lnTo>
                <a:lnTo>
                  <a:pt x="0" y="470280"/>
                </a:lnTo>
                <a:lnTo>
                  <a:pt x="4121" y="490599"/>
                </a:lnTo>
                <a:lnTo>
                  <a:pt x="15351" y="507190"/>
                </a:lnTo>
                <a:lnTo>
                  <a:pt x="31986" y="518376"/>
                </a:lnTo>
                <a:lnTo>
                  <a:pt x="52324" y="522477"/>
                </a:lnTo>
                <a:lnTo>
                  <a:pt x="992759" y="522477"/>
                </a:lnTo>
                <a:lnTo>
                  <a:pt x="1013150" y="518376"/>
                </a:lnTo>
                <a:lnTo>
                  <a:pt x="1029779" y="507190"/>
                </a:lnTo>
                <a:lnTo>
                  <a:pt x="1040979" y="490599"/>
                </a:lnTo>
                <a:lnTo>
                  <a:pt x="1045083" y="470280"/>
                </a:lnTo>
                <a:lnTo>
                  <a:pt x="1045083" y="52196"/>
                </a:lnTo>
                <a:lnTo>
                  <a:pt x="1040979" y="31878"/>
                </a:lnTo>
                <a:lnTo>
                  <a:pt x="1029779" y="15287"/>
                </a:lnTo>
                <a:lnTo>
                  <a:pt x="1013150" y="4101"/>
                </a:lnTo>
                <a:lnTo>
                  <a:pt x="992759" y="0"/>
                </a:lnTo>
                <a:close/>
              </a:path>
            </a:pathLst>
          </a:custGeom>
          <a:solidFill>
            <a:srgbClr val="5F76B4"/>
          </a:solidFill>
        </p:spPr>
        <p:txBody>
          <a:bodyPr wrap="square" lIns="0" tIns="0" rIns="0" bIns="0" rtlCol="0"/>
          <a:lstStyle/>
          <a:p>
            <a:endParaRPr/>
          </a:p>
        </p:txBody>
      </p:sp>
      <p:sp>
        <p:nvSpPr>
          <p:cNvPr id="142" name="object 142"/>
          <p:cNvSpPr/>
          <p:nvPr/>
        </p:nvSpPr>
        <p:spPr>
          <a:xfrm>
            <a:off x="2836800" y="7342634"/>
            <a:ext cx="1045210" cy="522605"/>
          </a:xfrm>
          <a:custGeom>
            <a:avLst/>
            <a:gdLst/>
            <a:ahLst/>
            <a:cxnLst/>
            <a:rect l="l" t="t" r="r" b="b"/>
            <a:pathLst>
              <a:path w="1045210" h="522604">
                <a:moveTo>
                  <a:pt x="0" y="52196"/>
                </a:moveTo>
                <a:lnTo>
                  <a:pt x="4121" y="31878"/>
                </a:lnTo>
                <a:lnTo>
                  <a:pt x="15351" y="15287"/>
                </a:lnTo>
                <a:lnTo>
                  <a:pt x="31986" y="4101"/>
                </a:lnTo>
                <a:lnTo>
                  <a:pt x="52324" y="0"/>
                </a:lnTo>
                <a:lnTo>
                  <a:pt x="992759" y="0"/>
                </a:lnTo>
                <a:lnTo>
                  <a:pt x="1013150" y="4101"/>
                </a:lnTo>
                <a:lnTo>
                  <a:pt x="1029779" y="15287"/>
                </a:lnTo>
                <a:lnTo>
                  <a:pt x="1040979" y="31878"/>
                </a:lnTo>
                <a:lnTo>
                  <a:pt x="1045083" y="52196"/>
                </a:lnTo>
                <a:lnTo>
                  <a:pt x="1045083" y="470280"/>
                </a:lnTo>
                <a:lnTo>
                  <a:pt x="1040979" y="490599"/>
                </a:lnTo>
                <a:lnTo>
                  <a:pt x="1029779" y="507190"/>
                </a:lnTo>
                <a:lnTo>
                  <a:pt x="1013150" y="518376"/>
                </a:lnTo>
                <a:lnTo>
                  <a:pt x="992759" y="522477"/>
                </a:lnTo>
                <a:lnTo>
                  <a:pt x="52324" y="522477"/>
                </a:lnTo>
                <a:lnTo>
                  <a:pt x="31986" y="518376"/>
                </a:lnTo>
                <a:lnTo>
                  <a:pt x="15351" y="507190"/>
                </a:lnTo>
                <a:lnTo>
                  <a:pt x="4121" y="490599"/>
                </a:lnTo>
                <a:lnTo>
                  <a:pt x="0" y="470280"/>
                </a:lnTo>
                <a:lnTo>
                  <a:pt x="0" y="52196"/>
                </a:lnTo>
                <a:close/>
              </a:path>
            </a:pathLst>
          </a:custGeom>
          <a:ln w="12700">
            <a:solidFill>
              <a:srgbClr val="FFFFFF"/>
            </a:solidFill>
          </a:ln>
        </p:spPr>
        <p:txBody>
          <a:bodyPr wrap="square" lIns="0" tIns="0" rIns="0" bIns="0" rtlCol="0"/>
          <a:lstStyle/>
          <a:p>
            <a:endParaRPr/>
          </a:p>
        </p:txBody>
      </p:sp>
      <p:sp>
        <p:nvSpPr>
          <p:cNvPr id="143" name="object 143"/>
          <p:cNvSpPr txBox="1"/>
          <p:nvPr/>
        </p:nvSpPr>
        <p:spPr>
          <a:xfrm>
            <a:off x="3143506" y="7495667"/>
            <a:ext cx="432434" cy="184666"/>
          </a:xfrm>
          <a:prstGeom prst="rect">
            <a:avLst/>
          </a:prstGeom>
        </p:spPr>
        <p:txBody>
          <a:bodyPr vert="horz" wrap="square" lIns="0" tIns="0" rIns="0" bIns="0" rtlCol="0">
            <a:spAutoFit/>
          </a:bodyPr>
          <a:lstStyle/>
          <a:p>
            <a:pPr marL="12700">
              <a:lnSpc>
                <a:spcPct val="100000"/>
              </a:lnSpc>
            </a:pPr>
            <a:r>
              <a:rPr sz="1200" spc="-30" dirty="0">
                <a:solidFill>
                  <a:srgbClr val="FFFFFF"/>
                </a:solidFill>
                <a:latin typeface="Calibri"/>
                <a:cs typeface="Calibri"/>
              </a:rPr>
              <a:t>R</a:t>
            </a:r>
            <a:r>
              <a:rPr sz="1200" dirty="0">
                <a:solidFill>
                  <a:srgbClr val="FFFFFF"/>
                </a:solidFill>
                <a:latin typeface="Calibri"/>
                <a:cs typeface="Calibri"/>
              </a:rPr>
              <a:t>e</a:t>
            </a:r>
            <a:r>
              <a:rPr sz="1200" spc="-15" dirty="0">
                <a:solidFill>
                  <a:srgbClr val="FFFFFF"/>
                </a:solidFill>
                <a:latin typeface="Calibri"/>
                <a:cs typeface="Calibri"/>
              </a:rPr>
              <a:t>v</a:t>
            </a:r>
            <a:r>
              <a:rPr sz="1200" dirty="0">
                <a:solidFill>
                  <a:srgbClr val="FFFFFF"/>
                </a:solidFill>
                <a:latin typeface="Calibri"/>
                <a:cs typeface="Calibri"/>
              </a:rPr>
              <a:t>eal</a:t>
            </a:r>
            <a:endParaRPr sz="1200">
              <a:latin typeface="Calibri"/>
              <a:cs typeface="Calibri"/>
            </a:endParaRPr>
          </a:p>
        </p:txBody>
      </p:sp>
      <p:sp>
        <p:nvSpPr>
          <p:cNvPr id="144" name="object 144"/>
          <p:cNvSpPr/>
          <p:nvPr/>
        </p:nvSpPr>
        <p:spPr>
          <a:xfrm>
            <a:off x="3881884" y="7603870"/>
            <a:ext cx="418465" cy="0"/>
          </a:xfrm>
          <a:custGeom>
            <a:avLst/>
            <a:gdLst/>
            <a:ahLst/>
            <a:cxnLst/>
            <a:rect l="l" t="t" r="r" b="b"/>
            <a:pathLst>
              <a:path w="418464">
                <a:moveTo>
                  <a:pt x="0" y="0"/>
                </a:moveTo>
                <a:lnTo>
                  <a:pt x="417956" y="0"/>
                </a:lnTo>
              </a:path>
            </a:pathLst>
          </a:custGeom>
          <a:ln w="12700">
            <a:solidFill>
              <a:srgbClr val="556AA2"/>
            </a:solidFill>
          </a:ln>
        </p:spPr>
        <p:txBody>
          <a:bodyPr wrap="square" lIns="0" tIns="0" rIns="0" bIns="0" rtlCol="0"/>
          <a:lstStyle/>
          <a:p>
            <a:endParaRPr/>
          </a:p>
        </p:txBody>
      </p:sp>
      <p:sp>
        <p:nvSpPr>
          <p:cNvPr id="145" name="object 145"/>
          <p:cNvSpPr/>
          <p:nvPr/>
        </p:nvSpPr>
        <p:spPr>
          <a:xfrm>
            <a:off x="4299841" y="7342634"/>
            <a:ext cx="1184275" cy="522605"/>
          </a:xfrm>
          <a:custGeom>
            <a:avLst/>
            <a:gdLst/>
            <a:ahLst/>
            <a:cxnLst/>
            <a:rect l="l" t="t" r="r" b="b"/>
            <a:pathLst>
              <a:path w="1184275" h="522604">
                <a:moveTo>
                  <a:pt x="1132077" y="0"/>
                </a:moveTo>
                <a:lnTo>
                  <a:pt x="52324" y="0"/>
                </a:lnTo>
                <a:lnTo>
                  <a:pt x="31932" y="4101"/>
                </a:lnTo>
                <a:lnTo>
                  <a:pt x="15303" y="15287"/>
                </a:lnTo>
                <a:lnTo>
                  <a:pt x="4103" y="31878"/>
                </a:lnTo>
                <a:lnTo>
                  <a:pt x="0" y="52196"/>
                </a:lnTo>
                <a:lnTo>
                  <a:pt x="0" y="470280"/>
                </a:lnTo>
                <a:lnTo>
                  <a:pt x="4103" y="490599"/>
                </a:lnTo>
                <a:lnTo>
                  <a:pt x="15303" y="507190"/>
                </a:lnTo>
                <a:lnTo>
                  <a:pt x="31932" y="518376"/>
                </a:lnTo>
                <a:lnTo>
                  <a:pt x="52324" y="522477"/>
                </a:lnTo>
                <a:lnTo>
                  <a:pt x="1132077" y="522477"/>
                </a:lnTo>
                <a:lnTo>
                  <a:pt x="1152396" y="518376"/>
                </a:lnTo>
                <a:lnTo>
                  <a:pt x="1168987" y="507190"/>
                </a:lnTo>
                <a:lnTo>
                  <a:pt x="1180173" y="490599"/>
                </a:lnTo>
                <a:lnTo>
                  <a:pt x="1184275" y="470280"/>
                </a:lnTo>
                <a:lnTo>
                  <a:pt x="1184275" y="52196"/>
                </a:lnTo>
                <a:lnTo>
                  <a:pt x="1180173" y="31878"/>
                </a:lnTo>
                <a:lnTo>
                  <a:pt x="1168987" y="15287"/>
                </a:lnTo>
                <a:lnTo>
                  <a:pt x="1152396" y="4101"/>
                </a:lnTo>
                <a:lnTo>
                  <a:pt x="1132077" y="0"/>
                </a:lnTo>
                <a:close/>
              </a:path>
            </a:pathLst>
          </a:custGeom>
          <a:solidFill>
            <a:srgbClr val="5F76B4"/>
          </a:solidFill>
        </p:spPr>
        <p:txBody>
          <a:bodyPr wrap="square" lIns="0" tIns="0" rIns="0" bIns="0" rtlCol="0"/>
          <a:lstStyle/>
          <a:p>
            <a:endParaRPr/>
          </a:p>
        </p:txBody>
      </p:sp>
      <p:sp>
        <p:nvSpPr>
          <p:cNvPr id="146" name="object 146"/>
          <p:cNvSpPr/>
          <p:nvPr/>
        </p:nvSpPr>
        <p:spPr>
          <a:xfrm>
            <a:off x="4299841" y="7342634"/>
            <a:ext cx="1184275" cy="522605"/>
          </a:xfrm>
          <a:custGeom>
            <a:avLst/>
            <a:gdLst/>
            <a:ahLst/>
            <a:cxnLst/>
            <a:rect l="l" t="t" r="r" b="b"/>
            <a:pathLst>
              <a:path w="1184275" h="522604">
                <a:moveTo>
                  <a:pt x="0" y="52196"/>
                </a:moveTo>
                <a:lnTo>
                  <a:pt x="4103" y="31878"/>
                </a:lnTo>
                <a:lnTo>
                  <a:pt x="15303" y="15287"/>
                </a:lnTo>
                <a:lnTo>
                  <a:pt x="31932" y="4101"/>
                </a:lnTo>
                <a:lnTo>
                  <a:pt x="52324" y="0"/>
                </a:lnTo>
                <a:lnTo>
                  <a:pt x="1132077" y="0"/>
                </a:lnTo>
                <a:lnTo>
                  <a:pt x="1152396" y="4101"/>
                </a:lnTo>
                <a:lnTo>
                  <a:pt x="1168987" y="15287"/>
                </a:lnTo>
                <a:lnTo>
                  <a:pt x="1180173" y="31878"/>
                </a:lnTo>
                <a:lnTo>
                  <a:pt x="1184275" y="52196"/>
                </a:lnTo>
                <a:lnTo>
                  <a:pt x="1184275" y="470280"/>
                </a:lnTo>
                <a:lnTo>
                  <a:pt x="1180173" y="490599"/>
                </a:lnTo>
                <a:lnTo>
                  <a:pt x="1168987" y="507190"/>
                </a:lnTo>
                <a:lnTo>
                  <a:pt x="1152396" y="518376"/>
                </a:lnTo>
                <a:lnTo>
                  <a:pt x="1132077" y="522477"/>
                </a:lnTo>
                <a:lnTo>
                  <a:pt x="52324" y="522477"/>
                </a:lnTo>
                <a:lnTo>
                  <a:pt x="31932" y="518376"/>
                </a:lnTo>
                <a:lnTo>
                  <a:pt x="15303" y="507190"/>
                </a:lnTo>
                <a:lnTo>
                  <a:pt x="4103" y="490599"/>
                </a:lnTo>
                <a:lnTo>
                  <a:pt x="0" y="470280"/>
                </a:lnTo>
                <a:lnTo>
                  <a:pt x="0" y="52196"/>
                </a:lnTo>
                <a:close/>
              </a:path>
            </a:pathLst>
          </a:custGeom>
          <a:ln w="12700">
            <a:solidFill>
              <a:srgbClr val="FFFFFF"/>
            </a:solidFill>
          </a:ln>
        </p:spPr>
        <p:txBody>
          <a:bodyPr wrap="square" lIns="0" tIns="0" rIns="0" bIns="0" rtlCol="0"/>
          <a:lstStyle/>
          <a:p>
            <a:endParaRPr/>
          </a:p>
        </p:txBody>
      </p:sp>
      <p:sp>
        <p:nvSpPr>
          <p:cNvPr id="147" name="object 147"/>
          <p:cNvSpPr txBox="1"/>
          <p:nvPr/>
        </p:nvSpPr>
        <p:spPr>
          <a:xfrm>
            <a:off x="4359911" y="7386675"/>
            <a:ext cx="1064895" cy="424732"/>
          </a:xfrm>
          <a:prstGeom prst="rect">
            <a:avLst/>
          </a:prstGeom>
        </p:spPr>
        <p:txBody>
          <a:bodyPr vert="horz" wrap="square" lIns="0" tIns="0" rIns="0" bIns="0" rtlCol="0">
            <a:spAutoFit/>
          </a:bodyPr>
          <a:lstStyle/>
          <a:p>
            <a:pPr marL="12065" marR="5080" indent="635" algn="ctr">
              <a:lnSpc>
                <a:spcPct val="91600"/>
              </a:lnSpc>
            </a:pPr>
            <a:r>
              <a:rPr sz="1000" spc="-10" dirty="0">
                <a:solidFill>
                  <a:srgbClr val="FFFFFF"/>
                </a:solidFill>
                <a:latin typeface="Calibri"/>
                <a:cs typeface="Calibri"/>
              </a:rPr>
              <a:t>Reveal </a:t>
            </a:r>
            <a:r>
              <a:rPr sz="1000" spc="-5" dirty="0">
                <a:solidFill>
                  <a:srgbClr val="FFFFFF"/>
                </a:solidFill>
                <a:latin typeface="Calibri"/>
                <a:cs typeface="Calibri"/>
              </a:rPr>
              <a:t>the conflict  </a:t>
            </a:r>
            <a:r>
              <a:rPr sz="1000" spc="-10" dirty="0">
                <a:solidFill>
                  <a:srgbClr val="FFFFFF"/>
                </a:solidFill>
                <a:latin typeface="Calibri"/>
                <a:cs typeface="Calibri"/>
              </a:rPr>
              <a:t>management</a:t>
            </a:r>
            <a:r>
              <a:rPr sz="1000" spc="-35" dirty="0">
                <a:solidFill>
                  <a:srgbClr val="FFFFFF"/>
                </a:solidFill>
                <a:latin typeface="Calibri"/>
                <a:cs typeface="Calibri"/>
              </a:rPr>
              <a:t> </a:t>
            </a:r>
            <a:r>
              <a:rPr sz="1000" spc="-5" dirty="0">
                <a:solidFill>
                  <a:srgbClr val="FFFFFF"/>
                </a:solidFill>
                <a:latin typeface="Calibri"/>
                <a:cs typeface="Calibri"/>
              </a:rPr>
              <a:t>model  </a:t>
            </a:r>
            <a:r>
              <a:rPr sz="1000" spc="-10" dirty="0">
                <a:solidFill>
                  <a:srgbClr val="FFFFFF"/>
                </a:solidFill>
                <a:latin typeface="Calibri"/>
                <a:cs typeface="Calibri"/>
              </a:rPr>
              <a:t>to</a:t>
            </a:r>
            <a:r>
              <a:rPr sz="1000" spc="-80" dirty="0">
                <a:solidFill>
                  <a:srgbClr val="FFFFFF"/>
                </a:solidFill>
                <a:latin typeface="Calibri"/>
                <a:cs typeface="Calibri"/>
              </a:rPr>
              <a:t> </a:t>
            </a:r>
            <a:r>
              <a:rPr sz="1000" spc="-10" dirty="0">
                <a:solidFill>
                  <a:srgbClr val="FFFFFF"/>
                </a:solidFill>
                <a:latin typeface="Calibri"/>
                <a:cs typeface="Calibri"/>
              </a:rPr>
              <a:t>team</a:t>
            </a:r>
            <a:endParaRPr sz="1000">
              <a:latin typeface="Calibri"/>
              <a:cs typeface="Calibri"/>
            </a:endParaRPr>
          </a:p>
        </p:txBody>
      </p:sp>
      <p:sp>
        <p:nvSpPr>
          <p:cNvPr id="149" name="object 136"/>
          <p:cNvSpPr/>
          <p:nvPr/>
        </p:nvSpPr>
        <p:spPr>
          <a:xfrm>
            <a:off x="3859595" y="6468161"/>
            <a:ext cx="418465" cy="0"/>
          </a:xfrm>
          <a:custGeom>
            <a:avLst/>
            <a:gdLst/>
            <a:ahLst/>
            <a:cxnLst/>
            <a:rect l="l" t="t" r="r" b="b"/>
            <a:pathLst>
              <a:path w="418464">
                <a:moveTo>
                  <a:pt x="0" y="0"/>
                </a:moveTo>
                <a:lnTo>
                  <a:pt x="417956" y="0"/>
                </a:lnTo>
              </a:path>
            </a:pathLst>
          </a:custGeom>
          <a:ln w="12700">
            <a:solidFill>
              <a:srgbClr val="556AA2"/>
            </a:solidFill>
          </a:ln>
        </p:spPr>
        <p:txBody>
          <a:bodyPr wrap="square" lIns="0" tIns="0" rIns="0" bIns="0" rtlCol="0"/>
          <a:lstStyle/>
          <a:p>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3149346" y="5709922"/>
            <a:ext cx="1270" cy="1377315"/>
          </a:xfrm>
          <a:custGeom>
            <a:avLst/>
            <a:gdLst/>
            <a:ahLst/>
            <a:cxnLst/>
            <a:rect l="l" t="t" r="r" b="b"/>
            <a:pathLst>
              <a:path w="1269" h="1377315">
                <a:moveTo>
                  <a:pt x="889" y="0"/>
                </a:moveTo>
                <a:lnTo>
                  <a:pt x="0" y="1376934"/>
                </a:lnTo>
              </a:path>
            </a:pathLst>
          </a:custGeom>
          <a:ln/>
        </p:spPr>
        <p:style>
          <a:lnRef idx="3">
            <a:schemeClr val="accent3"/>
          </a:lnRef>
          <a:fillRef idx="0">
            <a:schemeClr val="accent3"/>
          </a:fillRef>
          <a:effectRef idx="2">
            <a:schemeClr val="accent3"/>
          </a:effectRef>
          <a:fontRef idx="minor">
            <a:schemeClr val="tx1"/>
          </a:fontRef>
        </p:style>
        <p:txBody>
          <a:bodyPr wrap="square" lIns="0" tIns="0" rIns="0" bIns="0" rtlCol="0"/>
          <a:lstStyle/>
          <a:p>
            <a:endParaRPr/>
          </a:p>
        </p:txBody>
      </p:sp>
      <p:sp>
        <p:nvSpPr>
          <p:cNvPr id="68" name="object 68"/>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9" name="object 69"/>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0" name="object 70"/>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1" name="object 71"/>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2" name="object 72"/>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3" name="object 73"/>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4" name="object 74"/>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5" name="object 75"/>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6" name="object 76"/>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7" name="object 77"/>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8" name="object 78"/>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9" name="object 79"/>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0" name="object 80"/>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1" name="object 81"/>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2" name="object 82"/>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3" name="object 83"/>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4" name="object 84"/>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5" name="object 85"/>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6" name="object 86"/>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7" name="object 87"/>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8" name="object 88"/>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9" name="object 89"/>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0" name="object 90"/>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1" name="object 91"/>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2" name="object 92"/>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3" name="object 93"/>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4" name="object 94"/>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5" name="object 95"/>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6" name="object 96"/>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7" name="object 97"/>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8" name="object 98"/>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9" name="object 99"/>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0" name="object 100"/>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1" name="object 101"/>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2" name="object 102"/>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3" name="object 103"/>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4" name="object 104"/>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5" name="object 105"/>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6" name="object 106"/>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7" name="object 107"/>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8" name="object 108"/>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9" name="object 109"/>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0" name="object 110"/>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1" name="object 111"/>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2" name="object 112"/>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3" name="object 113"/>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4" name="object 114"/>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5" name="object 115"/>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6" name="object 116"/>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7" name="object 117"/>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8" name="object 118"/>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9" name="object 119"/>
          <p:cNvSpPr txBox="1"/>
          <p:nvPr/>
        </p:nvSpPr>
        <p:spPr>
          <a:xfrm>
            <a:off x="3324606" y="5921123"/>
            <a:ext cx="2172970" cy="492443"/>
          </a:xfrm>
          <a:prstGeom prst="rect">
            <a:avLst/>
          </a:prstGeom>
        </p:spPr>
        <p:txBody>
          <a:bodyPr vert="horz" wrap="square" lIns="0" tIns="0" rIns="0" bIns="0" rtlCol="0">
            <a:spAutoFit/>
          </a:bodyPr>
          <a:lstStyle/>
          <a:p>
            <a:pPr marL="440690" marR="5080" indent="-428625">
              <a:lnSpc>
                <a:spcPct val="100000"/>
              </a:lnSpc>
            </a:pPr>
            <a:r>
              <a:rPr sz="1600" b="1" spc="-5" dirty="0">
                <a:latin typeface="Arial"/>
                <a:cs typeface="Arial"/>
              </a:rPr>
              <a:t>6. Setting up </a:t>
            </a:r>
            <a:r>
              <a:rPr sz="1600" b="1" spc="-10" dirty="0">
                <a:latin typeface="Arial"/>
                <a:cs typeface="Arial"/>
              </a:rPr>
              <a:t>the</a:t>
            </a:r>
            <a:r>
              <a:rPr sz="1600" b="1" spc="-45" dirty="0">
                <a:latin typeface="Arial"/>
                <a:cs typeface="Arial"/>
              </a:rPr>
              <a:t> </a:t>
            </a:r>
            <a:r>
              <a:rPr sz="1600" b="1" spc="-35" dirty="0">
                <a:latin typeface="Arial"/>
                <a:cs typeface="Arial"/>
              </a:rPr>
              <a:t>Team  </a:t>
            </a:r>
            <a:r>
              <a:rPr sz="1600" b="1" spc="-10" dirty="0">
                <a:latin typeface="Arial"/>
                <a:cs typeface="Arial"/>
              </a:rPr>
              <a:t>Environment</a:t>
            </a:r>
            <a:endParaRPr sz="1600">
              <a:latin typeface="Arial"/>
              <a:cs typeface="Arial"/>
            </a:endParaRPr>
          </a:p>
        </p:txBody>
      </p:sp>
      <p:pic>
        <p:nvPicPr>
          <p:cNvPr id="123" name="Picture 2" descr="C:\Users\JS5027377\Desktop\Sri Core Java\champion-c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1" y="1571626"/>
            <a:ext cx="1848443" cy="2362201"/>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p:cNvSpPr/>
          <p:nvPr/>
        </p:nvSpPr>
        <p:spPr>
          <a:xfrm>
            <a:off x="838200" y="1800225"/>
            <a:ext cx="2830286" cy="1752600"/>
          </a:xfrm>
          <a:prstGeom prst="rect">
            <a:avLst/>
          </a:prstGeom>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You have successfully completed –</a:t>
            </a:r>
          </a:p>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Understanding Team Development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1"/>
            <a:ext cx="3594735" cy="196720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Learning</a:t>
            </a:r>
            <a:r>
              <a:rPr sz="1500" b="1" spc="-70" dirty="0">
                <a:latin typeface="Calibri"/>
                <a:cs typeface="Calibri"/>
              </a:rPr>
              <a:t> </a:t>
            </a:r>
            <a:r>
              <a:rPr sz="1500" b="1" spc="-5" dirty="0">
                <a:latin typeface="Calibri"/>
                <a:cs typeface="Calibri"/>
              </a:rPr>
              <a:t>Objectives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Helping </a:t>
            </a:r>
            <a:r>
              <a:rPr sz="1200" spc="-5" dirty="0">
                <a:latin typeface="Calibri"/>
                <a:cs typeface="Calibri"/>
              </a:rPr>
              <a:t>teams to know</a:t>
            </a:r>
            <a:r>
              <a:rPr sz="1200" spc="-105" dirty="0">
                <a:latin typeface="Calibri"/>
                <a:cs typeface="Calibri"/>
              </a:rPr>
              <a:t> </a:t>
            </a:r>
            <a:r>
              <a:rPr sz="1200" spc="-5" dirty="0">
                <a:latin typeface="Calibri"/>
                <a:cs typeface="Calibri"/>
              </a:rPr>
              <a:t>themselves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Helping </a:t>
            </a:r>
            <a:r>
              <a:rPr sz="1200" spc="-5" dirty="0">
                <a:latin typeface="Calibri"/>
                <a:cs typeface="Calibri"/>
              </a:rPr>
              <a:t>teams </a:t>
            </a:r>
            <a:r>
              <a:rPr sz="1200" spc="-10" dirty="0">
                <a:latin typeface="Calibri"/>
                <a:cs typeface="Calibri"/>
              </a:rPr>
              <a:t>create </a:t>
            </a:r>
            <a:r>
              <a:rPr sz="1200" dirty="0">
                <a:latin typeface="Calibri"/>
                <a:cs typeface="Calibri"/>
              </a:rPr>
              <a:t>their </a:t>
            </a:r>
            <a:r>
              <a:rPr sz="1200" spc="-5" dirty="0">
                <a:latin typeface="Calibri"/>
                <a:cs typeface="Calibri"/>
              </a:rPr>
              <a:t>culture </a:t>
            </a:r>
            <a:r>
              <a:rPr sz="1200" dirty="0">
                <a:latin typeface="Calibri"/>
                <a:cs typeface="Calibri"/>
              </a:rPr>
              <a:t>&amp;</a:t>
            </a:r>
            <a:r>
              <a:rPr sz="1200" spc="-120" dirty="0">
                <a:latin typeface="Calibri"/>
                <a:cs typeface="Calibri"/>
              </a:rPr>
              <a:t> </a:t>
            </a:r>
            <a:r>
              <a:rPr sz="1200" dirty="0">
                <a:latin typeface="Calibri"/>
                <a:cs typeface="Calibri"/>
              </a:rPr>
              <a:t>vision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Creating team agreements </a:t>
            </a:r>
            <a:r>
              <a:rPr sz="1200" dirty="0">
                <a:latin typeface="Calibri"/>
                <a:cs typeface="Calibri"/>
              </a:rPr>
              <a:t>&amp; </a:t>
            </a:r>
            <a:r>
              <a:rPr sz="1200" spc="-5" dirty="0">
                <a:latin typeface="Calibri"/>
                <a:cs typeface="Calibri"/>
              </a:rPr>
              <a:t>ground</a:t>
            </a:r>
            <a:r>
              <a:rPr sz="1200" spc="-105" dirty="0">
                <a:latin typeface="Calibri"/>
                <a:cs typeface="Calibri"/>
              </a:rPr>
              <a:t> </a:t>
            </a:r>
            <a:r>
              <a:rPr sz="1200" dirty="0">
                <a:latin typeface="Calibri"/>
                <a:cs typeface="Calibri"/>
              </a:rPr>
              <a:t>rules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Setting </a:t>
            </a:r>
            <a:r>
              <a:rPr sz="1200" dirty="0">
                <a:latin typeface="Calibri"/>
                <a:cs typeface="Calibri"/>
              </a:rPr>
              <a:t>up the </a:t>
            </a:r>
            <a:r>
              <a:rPr sz="1200" spc="-5" dirty="0">
                <a:latin typeface="Calibri"/>
                <a:cs typeface="Calibri"/>
              </a:rPr>
              <a:t>work</a:t>
            </a:r>
            <a:r>
              <a:rPr sz="1200" spc="-140" dirty="0">
                <a:latin typeface="Calibri"/>
                <a:cs typeface="Calibri"/>
              </a:rPr>
              <a:t> </a:t>
            </a:r>
            <a:r>
              <a:rPr sz="1200" spc="-5" dirty="0">
                <a:latin typeface="Calibri"/>
                <a:cs typeface="Calibri"/>
              </a:rPr>
              <a:t>environment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Accommodating </a:t>
            </a:r>
            <a:r>
              <a:rPr sz="1200" dirty="0">
                <a:latin typeface="Calibri"/>
                <a:cs typeface="Calibri"/>
              </a:rPr>
              <a:t>the </a:t>
            </a:r>
            <a:r>
              <a:rPr sz="1200" spc="-15" dirty="0">
                <a:latin typeface="Calibri"/>
                <a:cs typeface="Calibri"/>
              </a:rPr>
              <a:t>team’s </a:t>
            </a:r>
            <a:r>
              <a:rPr sz="1200" spc="-5" dirty="0">
                <a:latin typeface="Calibri"/>
                <a:cs typeface="Calibri"/>
              </a:rPr>
              <a:t>geographical</a:t>
            </a:r>
            <a:r>
              <a:rPr sz="1200" spc="-100" dirty="0">
                <a:latin typeface="Calibri"/>
                <a:cs typeface="Calibri"/>
              </a:rPr>
              <a:t> </a:t>
            </a:r>
            <a:r>
              <a:rPr sz="1200" spc="-5" dirty="0">
                <a:latin typeface="Calibri"/>
                <a:cs typeface="Calibri"/>
              </a:rPr>
              <a:t>relationship</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Creating </a:t>
            </a:r>
            <a:r>
              <a:rPr sz="1200" dirty="0">
                <a:latin typeface="Calibri"/>
                <a:cs typeface="Calibri"/>
              </a:rPr>
              <a:t>a </a:t>
            </a:r>
            <a:r>
              <a:rPr sz="1200" spc="-5" dirty="0">
                <a:latin typeface="Calibri"/>
                <a:cs typeface="Calibri"/>
              </a:rPr>
              <a:t>team </a:t>
            </a:r>
            <a:r>
              <a:rPr sz="1200" spc="-10" dirty="0">
                <a:latin typeface="Calibri"/>
                <a:cs typeface="Calibri"/>
              </a:rPr>
              <a:t>kickoff/startup</a:t>
            </a:r>
            <a:r>
              <a:rPr sz="1200" spc="-90" dirty="0">
                <a:latin typeface="Calibri"/>
                <a:cs typeface="Calibri"/>
              </a:rPr>
              <a:t> </a:t>
            </a:r>
            <a:r>
              <a:rPr sz="1200" spc="-5" dirty="0">
                <a:latin typeface="Calibri"/>
                <a:cs typeface="Calibri"/>
              </a:rPr>
              <a:t>agenda</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2362962" y="6258562"/>
            <a:ext cx="2138680" cy="246221"/>
          </a:xfrm>
          <a:prstGeom prst="rect">
            <a:avLst/>
          </a:prstGeom>
        </p:spPr>
        <p:txBody>
          <a:bodyPr vert="horz" wrap="square" lIns="0" tIns="0" rIns="0" bIns="0" rtlCol="0">
            <a:spAutoFit/>
          </a:bodyPr>
          <a:lstStyle/>
          <a:p>
            <a:pPr marL="12700">
              <a:lnSpc>
                <a:spcPct val="100000"/>
              </a:lnSpc>
            </a:pPr>
            <a:r>
              <a:rPr sz="1600" b="1" spc="-5" dirty="0">
                <a:latin typeface="Calibri"/>
                <a:cs typeface="Calibri"/>
              </a:rPr>
              <a:t>Learning About </a:t>
            </a:r>
            <a:r>
              <a:rPr sz="1600" b="1" spc="-10" dirty="0">
                <a:latin typeface="Calibri"/>
                <a:cs typeface="Calibri"/>
              </a:rPr>
              <a:t>the</a:t>
            </a:r>
            <a:r>
              <a:rPr sz="1600" b="1" spc="-40" dirty="0">
                <a:latin typeface="Calibri"/>
                <a:cs typeface="Calibri"/>
              </a:rPr>
              <a:t> Team</a:t>
            </a:r>
            <a:endParaRPr sz="1600">
              <a:latin typeface="Calibri"/>
              <a:cs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8"/>
            <a:ext cx="2390140" cy="2746906"/>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Learning </a:t>
            </a:r>
            <a:r>
              <a:rPr sz="1500" b="1" dirty="0">
                <a:latin typeface="Calibri"/>
                <a:cs typeface="Calibri"/>
              </a:rPr>
              <a:t>About </a:t>
            </a:r>
            <a:r>
              <a:rPr sz="1500" b="1" spc="-5" dirty="0">
                <a:latin typeface="Calibri"/>
                <a:cs typeface="Calibri"/>
              </a:rPr>
              <a:t>the</a:t>
            </a:r>
            <a:r>
              <a:rPr sz="1500" b="1" spc="-80" dirty="0">
                <a:latin typeface="Calibri"/>
                <a:cs typeface="Calibri"/>
              </a:rPr>
              <a:t> </a:t>
            </a:r>
            <a:r>
              <a:rPr sz="1500" b="1" spc="-35" dirty="0">
                <a:latin typeface="Calibri"/>
                <a:cs typeface="Calibri"/>
              </a:rPr>
              <a:t>Team</a:t>
            </a:r>
            <a:endParaRPr sz="1500">
              <a:latin typeface="Calibri"/>
              <a:cs typeface="Calibri"/>
            </a:endParaRPr>
          </a:p>
          <a:p>
            <a:pPr>
              <a:lnSpc>
                <a:spcPct val="100000"/>
              </a:lnSpc>
              <a:spcBef>
                <a:spcPts val="50"/>
              </a:spcBef>
            </a:pPr>
            <a:endParaRPr sz="1500">
              <a:latin typeface="Times New Roman"/>
              <a:cs typeface="Times New Roman"/>
            </a:endParaRPr>
          </a:p>
          <a:p>
            <a:pPr marL="354965" indent="-228600">
              <a:lnSpc>
                <a:spcPct val="100000"/>
              </a:lnSpc>
              <a:buClr>
                <a:srgbClr val="FF6600"/>
              </a:buClr>
              <a:buAutoNum type="arabicPeriod"/>
              <a:tabLst>
                <a:tab pos="355600" algn="l"/>
              </a:tabLst>
            </a:pPr>
            <a:r>
              <a:rPr sz="1200" spc="-5" dirty="0">
                <a:latin typeface="Calibri"/>
                <a:cs typeface="Calibri"/>
              </a:rPr>
              <a:t>Learning </a:t>
            </a:r>
            <a:r>
              <a:rPr sz="1200" dirty="0">
                <a:latin typeface="Calibri"/>
                <a:cs typeface="Calibri"/>
              </a:rPr>
              <a:t>about </a:t>
            </a:r>
            <a:r>
              <a:rPr sz="1200" spc="-5" dirty="0">
                <a:latin typeface="Calibri"/>
                <a:cs typeface="Calibri"/>
              </a:rPr>
              <a:t>each</a:t>
            </a:r>
            <a:r>
              <a:rPr sz="1200" spc="-85" dirty="0">
                <a:latin typeface="Calibri"/>
                <a:cs typeface="Calibri"/>
              </a:rPr>
              <a:t> </a:t>
            </a:r>
            <a:r>
              <a:rPr sz="1200" dirty="0">
                <a:latin typeface="Calibri"/>
                <a:cs typeface="Calibri"/>
              </a:rPr>
              <a:t>other</a:t>
            </a:r>
            <a:endParaRPr sz="1200">
              <a:latin typeface="Calibri"/>
              <a:cs typeface="Calibri"/>
            </a:endParaRPr>
          </a:p>
          <a:p>
            <a:pPr marL="554990" lvl="1" indent="-228600">
              <a:lnSpc>
                <a:spcPct val="100000"/>
              </a:lnSpc>
              <a:spcBef>
                <a:spcPts val="570"/>
              </a:spcBef>
              <a:buClr>
                <a:srgbClr val="FF6600"/>
              </a:buClr>
              <a:buFont typeface="Arial"/>
              <a:buChar char="•"/>
              <a:tabLst>
                <a:tab pos="554990" algn="l"/>
                <a:tab pos="555625" algn="l"/>
              </a:tabLst>
            </a:pPr>
            <a:r>
              <a:rPr sz="1000" spc="-15" dirty="0">
                <a:latin typeface="Calibri"/>
                <a:cs typeface="Calibri"/>
              </a:rPr>
              <a:t>Behaviour, </a:t>
            </a:r>
            <a:r>
              <a:rPr sz="1000" spc="-5" dirty="0">
                <a:latin typeface="Calibri"/>
                <a:cs typeface="Calibri"/>
              </a:rPr>
              <a:t>attitude,</a:t>
            </a:r>
            <a:r>
              <a:rPr sz="1000" spc="-30" dirty="0">
                <a:latin typeface="Calibri"/>
                <a:cs typeface="Calibri"/>
              </a:rPr>
              <a:t> </a:t>
            </a:r>
            <a:r>
              <a:rPr sz="1000" spc="-10" dirty="0">
                <a:latin typeface="Calibri"/>
                <a:cs typeface="Calibri"/>
              </a:rPr>
              <a:t>beliefs</a:t>
            </a:r>
            <a:endParaRPr sz="1000">
              <a:latin typeface="Calibri"/>
              <a:cs typeface="Calibri"/>
            </a:endParaRPr>
          </a:p>
          <a:p>
            <a:pPr marL="554990" lvl="1" indent="-228600">
              <a:lnSpc>
                <a:spcPct val="100000"/>
              </a:lnSpc>
              <a:spcBef>
                <a:spcPts val="540"/>
              </a:spcBef>
              <a:buClr>
                <a:srgbClr val="FF6600"/>
              </a:buClr>
              <a:buFont typeface="Arial"/>
              <a:buChar char="•"/>
              <a:tabLst>
                <a:tab pos="554990" algn="l"/>
                <a:tab pos="555625" algn="l"/>
              </a:tabLst>
            </a:pPr>
            <a:r>
              <a:rPr sz="1000" spc="-10" dirty="0">
                <a:latin typeface="Calibri"/>
                <a:cs typeface="Calibri"/>
              </a:rPr>
              <a:t>Skills </a:t>
            </a:r>
            <a:r>
              <a:rPr sz="1000" spc="-5" dirty="0">
                <a:latin typeface="Calibri"/>
                <a:cs typeface="Calibri"/>
              </a:rPr>
              <a:t>and</a:t>
            </a:r>
            <a:r>
              <a:rPr sz="1000" dirty="0">
                <a:latin typeface="Calibri"/>
                <a:cs typeface="Calibri"/>
              </a:rPr>
              <a:t> </a:t>
            </a:r>
            <a:r>
              <a:rPr sz="1000" spc="-10" dirty="0">
                <a:latin typeface="Calibri"/>
                <a:cs typeface="Calibri"/>
              </a:rPr>
              <a:t>expertise</a:t>
            </a:r>
            <a:endParaRPr sz="1000">
              <a:latin typeface="Calibri"/>
              <a:cs typeface="Calibri"/>
            </a:endParaRPr>
          </a:p>
          <a:p>
            <a:pPr marL="554990" lvl="1" indent="-228600">
              <a:lnSpc>
                <a:spcPct val="100000"/>
              </a:lnSpc>
              <a:spcBef>
                <a:spcPts val="540"/>
              </a:spcBef>
              <a:buClr>
                <a:srgbClr val="FF6600"/>
              </a:buClr>
              <a:buFont typeface="Arial"/>
              <a:buChar char="•"/>
              <a:tabLst>
                <a:tab pos="554990" algn="l"/>
                <a:tab pos="555625" algn="l"/>
              </a:tabLst>
            </a:pPr>
            <a:r>
              <a:rPr sz="1000" spc="-15" dirty="0">
                <a:latin typeface="Calibri"/>
                <a:cs typeface="Calibri"/>
              </a:rPr>
              <a:t>Work</a:t>
            </a:r>
            <a:r>
              <a:rPr sz="1000" spc="-80" dirty="0">
                <a:latin typeface="Calibri"/>
                <a:cs typeface="Calibri"/>
              </a:rPr>
              <a:t> </a:t>
            </a:r>
            <a:r>
              <a:rPr sz="1000" spc="-5" dirty="0">
                <a:latin typeface="Calibri"/>
                <a:cs typeface="Calibri"/>
              </a:rPr>
              <a:t>background</a:t>
            </a:r>
            <a:endParaRPr sz="1000">
              <a:latin typeface="Calibri"/>
              <a:cs typeface="Calibri"/>
            </a:endParaRPr>
          </a:p>
          <a:p>
            <a:pPr marL="554990" lvl="1" indent="-228600">
              <a:lnSpc>
                <a:spcPct val="100000"/>
              </a:lnSpc>
              <a:spcBef>
                <a:spcPts val="540"/>
              </a:spcBef>
              <a:buClr>
                <a:srgbClr val="FF6600"/>
              </a:buClr>
              <a:buFont typeface="Arial"/>
              <a:buChar char="•"/>
              <a:tabLst>
                <a:tab pos="554990" algn="l"/>
                <a:tab pos="555625" algn="l"/>
              </a:tabLst>
            </a:pPr>
            <a:r>
              <a:rPr sz="1000" spc="-10" dirty="0">
                <a:latin typeface="Calibri"/>
                <a:cs typeface="Calibri"/>
              </a:rPr>
              <a:t>Cultural</a:t>
            </a:r>
            <a:r>
              <a:rPr sz="1000" spc="-45" dirty="0">
                <a:latin typeface="Calibri"/>
                <a:cs typeface="Calibri"/>
              </a:rPr>
              <a:t> </a:t>
            </a:r>
            <a:r>
              <a:rPr sz="1000" spc="-5" dirty="0">
                <a:latin typeface="Calibri"/>
                <a:cs typeface="Calibri"/>
              </a:rPr>
              <a:t>background</a:t>
            </a:r>
            <a:endParaRPr sz="1000">
              <a:latin typeface="Calibri"/>
              <a:cs typeface="Calibri"/>
            </a:endParaRPr>
          </a:p>
          <a:p>
            <a:pPr lvl="1">
              <a:lnSpc>
                <a:spcPct val="100000"/>
              </a:lnSpc>
              <a:buClr>
                <a:srgbClr val="FF6600"/>
              </a:buClr>
              <a:buFont typeface="Arial"/>
              <a:buChar char="•"/>
            </a:pPr>
            <a:endParaRPr sz="1000">
              <a:latin typeface="Times New Roman"/>
              <a:cs typeface="Times New Roman"/>
            </a:endParaRPr>
          </a:p>
          <a:p>
            <a:pPr lvl="1">
              <a:lnSpc>
                <a:spcPct val="100000"/>
              </a:lnSpc>
              <a:spcBef>
                <a:spcPts val="55"/>
              </a:spcBef>
              <a:buClr>
                <a:srgbClr val="FF6600"/>
              </a:buClr>
              <a:buFont typeface="Arial"/>
              <a:buChar char="•"/>
            </a:pPr>
            <a:endParaRPr sz="1200">
              <a:latin typeface="Times New Roman"/>
              <a:cs typeface="Times New Roman"/>
            </a:endParaRPr>
          </a:p>
          <a:p>
            <a:pPr marL="354965" indent="-228600">
              <a:lnSpc>
                <a:spcPct val="100000"/>
              </a:lnSpc>
              <a:buClr>
                <a:srgbClr val="FF6600"/>
              </a:buClr>
              <a:buAutoNum type="arabicPeriod"/>
              <a:tabLst>
                <a:tab pos="355600" algn="l"/>
              </a:tabLst>
            </a:pPr>
            <a:r>
              <a:rPr sz="1200" spc="-5" dirty="0">
                <a:latin typeface="Calibri"/>
                <a:cs typeface="Calibri"/>
              </a:rPr>
              <a:t>Learning </a:t>
            </a:r>
            <a:r>
              <a:rPr sz="1200" dirty="0">
                <a:latin typeface="Calibri"/>
                <a:cs typeface="Calibri"/>
              </a:rPr>
              <a:t>about the </a:t>
            </a:r>
            <a:r>
              <a:rPr sz="1200" spc="-5" dirty="0">
                <a:latin typeface="Calibri"/>
                <a:cs typeface="Calibri"/>
              </a:rPr>
              <a:t>team</a:t>
            </a:r>
            <a:r>
              <a:rPr sz="1200" spc="-125" dirty="0">
                <a:latin typeface="Calibri"/>
                <a:cs typeface="Calibri"/>
              </a:rPr>
              <a:t> </a:t>
            </a:r>
            <a:r>
              <a:rPr sz="1200" spc="-10" dirty="0">
                <a:latin typeface="Calibri"/>
                <a:cs typeface="Calibri"/>
              </a:rPr>
              <a:t>context</a:t>
            </a:r>
            <a:endParaRPr sz="1200">
              <a:latin typeface="Calibri"/>
              <a:cs typeface="Calibri"/>
            </a:endParaRPr>
          </a:p>
          <a:p>
            <a:pPr marL="554990" lvl="1" indent="-228600">
              <a:lnSpc>
                <a:spcPct val="100000"/>
              </a:lnSpc>
              <a:spcBef>
                <a:spcPts val="570"/>
              </a:spcBef>
              <a:buClr>
                <a:srgbClr val="FF6600"/>
              </a:buClr>
              <a:buFont typeface="Arial"/>
              <a:buChar char="•"/>
              <a:tabLst>
                <a:tab pos="554990" algn="l"/>
                <a:tab pos="555625" algn="l"/>
              </a:tabLst>
            </a:pPr>
            <a:r>
              <a:rPr sz="1000" spc="-10" dirty="0">
                <a:latin typeface="Calibri"/>
                <a:cs typeface="Calibri"/>
              </a:rPr>
              <a:t>Management’s </a:t>
            </a:r>
            <a:r>
              <a:rPr sz="1000" spc="-5" dirty="0">
                <a:latin typeface="Calibri"/>
                <a:cs typeface="Calibri"/>
              </a:rPr>
              <a:t>vision </a:t>
            </a:r>
            <a:r>
              <a:rPr sz="1000" spc="-15" dirty="0">
                <a:latin typeface="Calibri"/>
                <a:cs typeface="Calibri"/>
              </a:rPr>
              <a:t>for </a:t>
            </a:r>
            <a:r>
              <a:rPr sz="1000" spc="-5" dirty="0">
                <a:latin typeface="Calibri"/>
                <a:cs typeface="Calibri"/>
              </a:rPr>
              <a:t>the</a:t>
            </a:r>
            <a:r>
              <a:rPr sz="1000" spc="55" dirty="0">
                <a:latin typeface="Calibri"/>
                <a:cs typeface="Calibri"/>
              </a:rPr>
              <a:t> </a:t>
            </a:r>
            <a:r>
              <a:rPr sz="1000" spc="-30" dirty="0">
                <a:latin typeface="Calibri"/>
                <a:cs typeface="Calibri"/>
              </a:rPr>
              <a:t>Team</a:t>
            </a:r>
            <a:endParaRPr sz="1000">
              <a:latin typeface="Calibri"/>
              <a:cs typeface="Calibri"/>
            </a:endParaRPr>
          </a:p>
          <a:p>
            <a:pPr marL="554990" lvl="1" indent="-228600">
              <a:lnSpc>
                <a:spcPct val="100000"/>
              </a:lnSpc>
              <a:spcBef>
                <a:spcPts val="540"/>
              </a:spcBef>
              <a:buClr>
                <a:srgbClr val="FF6600"/>
              </a:buClr>
              <a:buFont typeface="Arial"/>
              <a:buChar char="•"/>
              <a:tabLst>
                <a:tab pos="554990" algn="l"/>
                <a:tab pos="555625" algn="l"/>
              </a:tabLst>
            </a:pPr>
            <a:r>
              <a:rPr sz="1000" spc="-20" dirty="0">
                <a:latin typeface="Calibri"/>
                <a:cs typeface="Calibri"/>
              </a:rPr>
              <a:t>Key </a:t>
            </a:r>
            <a:r>
              <a:rPr sz="1000" spc="-5" dirty="0">
                <a:latin typeface="Calibri"/>
                <a:cs typeface="Calibri"/>
              </a:rPr>
              <a:t>goals and</a:t>
            </a:r>
            <a:r>
              <a:rPr sz="1000" spc="10" dirty="0">
                <a:latin typeface="Calibri"/>
                <a:cs typeface="Calibri"/>
              </a:rPr>
              <a:t> </a:t>
            </a:r>
            <a:r>
              <a:rPr sz="1000" spc="-10" dirty="0">
                <a:latin typeface="Calibri"/>
                <a:cs typeface="Calibri"/>
              </a:rPr>
              <a:t>expectations</a:t>
            </a:r>
            <a:endParaRPr sz="1000">
              <a:latin typeface="Calibri"/>
              <a:cs typeface="Calibri"/>
            </a:endParaRPr>
          </a:p>
          <a:p>
            <a:pPr marL="554990" lvl="1" indent="-228600">
              <a:lnSpc>
                <a:spcPct val="100000"/>
              </a:lnSpc>
              <a:spcBef>
                <a:spcPts val="540"/>
              </a:spcBef>
              <a:buClr>
                <a:srgbClr val="FF6600"/>
              </a:buClr>
              <a:buFont typeface="Arial"/>
              <a:buChar char="•"/>
              <a:tabLst>
                <a:tab pos="554990" algn="l"/>
                <a:tab pos="555625" algn="l"/>
              </a:tabLst>
            </a:pPr>
            <a:r>
              <a:rPr sz="1000" spc="-10" dirty="0">
                <a:latin typeface="Calibri"/>
                <a:cs typeface="Calibri"/>
              </a:rPr>
              <a:t>Roles </a:t>
            </a:r>
            <a:r>
              <a:rPr sz="1000" spc="-5" dirty="0">
                <a:latin typeface="Calibri"/>
                <a:cs typeface="Calibri"/>
              </a:rPr>
              <a:t>and reporting</a:t>
            </a:r>
            <a:r>
              <a:rPr sz="1000" spc="-25" dirty="0">
                <a:latin typeface="Calibri"/>
                <a:cs typeface="Calibri"/>
              </a:rPr>
              <a:t> </a:t>
            </a:r>
            <a:r>
              <a:rPr sz="1000" spc="-10" dirty="0">
                <a:latin typeface="Calibri"/>
                <a:cs typeface="Calibri"/>
              </a:rPr>
              <a:t>hierarchy</a:t>
            </a:r>
            <a:endParaRPr sz="1000">
              <a:latin typeface="Calibri"/>
              <a:cs typeface="Calibri"/>
            </a:endParaRPr>
          </a:p>
        </p:txBody>
      </p:sp>
      <p:sp>
        <p:nvSpPr>
          <p:cNvPr id="59" name="object 59"/>
          <p:cNvSpPr/>
          <p:nvPr/>
        </p:nvSpPr>
        <p:spPr>
          <a:xfrm>
            <a:off x="4469893" y="1677924"/>
            <a:ext cx="204215" cy="202692"/>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4495800" y="1693164"/>
            <a:ext cx="152400" cy="152400"/>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4539615" y="1738631"/>
            <a:ext cx="64770" cy="15876"/>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4539617" y="1738631"/>
            <a:ext cx="15875" cy="15876"/>
          </a:xfrm>
          <a:custGeom>
            <a:avLst/>
            <a:gdLst/>
            <a:ahLst/>
            <a:cxnLst/>
            <a:rect l="l" t="t" r="r" b="b"/>
            <a:pathLst>
              <a:path w="15875" h="15875">
                <a:moveTo>
                  <a:pt x="0" y="8000"/>
                </a:moveTo>
                <a:lnTo>
                  <a:pt x="0" y="3555"/>
                </a:lnTo>
                <a:lnTo>
                  <a:pt x="3556" y="0"/>
                </a:lnTo>
                <a:lnTo>
                  <a:pt x="8000" y="0"/>
                </a:lnTo>
                <a:lnTo>
                  <a:pt x="12319" y="0"/>
                </a:lnTo>
                <a:lnTo>
                  <a:pt x="15875" y="3555"/>
                </a:lnTo>
                <a:lnTo>
                  <a:pt x="15875" y="8000"/>
                </a:lnTo>
                <a:lnTo>
                  <a:pt x="15875" y="12318"/>
                </a:lnTo>
                <a:lnTo>
                  <a:pt x="12319" y="15875"/>
                </a:lnTo>
                <a:lnTo>
                  <a:pt x="8000" y="15875"/>
                </a:lnTo>
                <a:lnTo>
                  <a:pt x="3556" y="15875"/>
                </a:lnTo>
                <a:lnTo>
                  <a:pt x="0" y="12318"/>
                </a:lnTo>
                <a:lnTo>
                  <a:pt x="0" y="8000"/>
                </a:lnTo>
                <a:close/>
              </a:path>
            </a:pathLst>
          </a:custGeom>
          <a:ln w="4762">
            <a:solidFill>
              <a:srgbClr val="60871B"/>
            </a:solidFill>
          </a:ln>
        </p:spPr>
        <p:txBody>
          <a:bodyPr wrap="square" lIns="0" tIns="0" rIns="0" bIns="0" rtlCol="0"/>
          <a:lstStyle/>
          <a:p>
            <a:endParaRPr/>
          </a:p>
        </p:txBody>
      </p:sp>
      <p:sp>
        <p:nvSpPr>
          <p:cNvPr id="63" name="object 63"/>
          <p:cNvSpPr/>
          <p:nvPr/>
        </p:nvSpPr>
        <p:spPr>
          <a:xfrm>
            <a:off x="4588511" y="1738631"/>
            <a:ext cx="15875" cy="15876"/>
          </a:xfrm>
          <a:custGeom>
            <a:avLst/>
            <a:gdLst/>
            <a:ahLst/>
            <a:cxnLst/>
            <a:rect l="l" t="t" r="r" b="b"/>
            <a:pathLst>
              <a:path w="15875" h="15875">
                <a:moveTo>
                  <a:pt x="0" y="8000"/>
                </a:moveTo>
                <a:lnTo>
                  <a:pt x="0" y="3555"/>
                </a:lnTo>
                <a:lnTo>
                  <a:pt x="3555" y="0"/>
                </a:lnTo>
                <a:lnTo>
                  <a:pt x="7874" y="0"/>
                </a:lnTo>
                <a:lnTo>
                  <a:pt x="12318" y="0"/>
                </a:lnTo>
                <a:lnTo>
                  <a:pt x="15875" y="3555"/>
                </a:lnTo>
                <a:lnTo>
                  <a:pt x="15875" y="8000"/>
                </a:lnTo>
                <a:lnTo>
                  <a:pt x="15875" y="12318"/>
                </a:lnTo>
                <a:lnTo>
                  <a:pt x="12318" y="15875"/>
                </a:lnTo>
                <a:lnTo>
                  <a:pt x="7874" y="15875"/>
                </a:lnTo>
                <a:lnTo>
                  <a:pt x="3555" y="15875"/>
                </a:lnTo>
                <a:lnTo>
                  <a:pt x="0" y="12318"/>
                </a:lnTo>
                <a:lnTo>
                  <a:pt x="0" y="8000"/>
                </a:lnTo>
                <a:close/>
              </a:path>
            </a:pathLst>
          </a:custGeom>
          <a:ln w="4762">
            <a:solidFill>
              <a:srgbClr val="60871B"/>
            </a:solidFill>
          </a:ln>
        </p:spPr>
        <p:txBody>
          <a:bodyPr wrap="square" lIns="0" tIns="0" rIns="0" bIns="0" rtlCol="0"/>
          <a:lstStyle/>
          <a:p>
            <a:endParaRPr/>
          </a:p>
        </p:txBody>
      </p:sp>
      <p:sp>
        <p:nvSpPr>
          <p:cNvPr id="64" name="object 64"/>
          <p:cNvSpPr/>
          <p:nvPr/>
        </p:nvSpPr>
        <p:spPr>
          <a:xfrm>
            <a:off x="4530727" y="1802639"/>
            <a:ext cx="82550" cy="14604"/>
          </a:xfrm>
          <a:custGeom>
            <a:avLst/>
            <a:gdLst/>
            <a:ahLst/>
            <a:cxnLst/>
            <a:rect l="l" t="t" r="r" b="b"/>
            <a:pathLst>
              <a:path w="82550" h="14605">
                <a:moveTo>
                  <a:pt x="0" y="0"/>
                </a:moveTo>
                <a:lnTo>
                  <a:pt x="20647" y="10644"/>
                </a:lnTo>
                <a:lnTo>
                  <a:pt x="41259" y="14192"/>
                </a:lnTo>
                <a:lnTo>
                  <a:pt x="61847" y="10644"/>
                </a:lnTo>
                <a:lnTo>
                  <a:pt x="82423" y="0"/>
                </a:lnTo>
              </a:path>
            </a:pathLst>
          </a:custGeom>
          <a:ln w="4762">
            <a:solidFill>
              <a:srgbClr val="60871B"/>
            </a:solidFill>
          </a:ln>
        </p:spPr>
        <p:txBody>
          <a:bodyPr wrap="square" lIns="0" tIns="0" rIns="0" bIns="0" rtlCol="0"/>
          <a:lstStyle/>
          <a:p>
            <a:endParaRPr/>
          </a:p>
        </p:txBody>
      </p:sp>
      <p:sp>
        <p:nvSpPr>
          <p:cNvPr id="65" name="object 65"/>
          <p:cNvSpPr/>
          <p:nvPr/>
        </p:nvSpPr>
        <p:spPr>
          <a:xfrm>
            <a:off x="4495800" y="1693164"/>
            <a:ext cx="152400" cy="152400"/>
          </a:xfrm>
          <a:custGeom>
            <a:avLst/>
            <a:gdLst/>
            <a:ahLst/>
            <a:cxnLst/>
            <a:rect l="l" t="t" r="r" b="b"/>
            <a:pathLst>
              <a:path w="152400" h="152400">
                <a:moveTo>
                  <a:pt x="0" y="76200"/>
                </a:moveTo>
                <a:lnTo>
                  <a:pt x="5994" y="46559"/>
                </a:lnTo>
                <a:lnTo>
                  <a:pt x="22336" y="22336"/>
                </a:lnTo>
                <a:lnTo>
                  <a:pt x="46559" y="5994"/>
                </a:lnTo>
                <a:lnTo>
                  <a:pt x="76200" y="0"/>
                </a:lnTo>
                <a:lnTo>
                  <a:pt x="105840" y="5994"/>
                </a:lnTo>
                <a:lnTo>
                  <a:pt x="130063" y="22336"/>
                </a:lnTo>
                <a:lnTo>
                  <a:pt x="146405" y="46559"/>
                </a:lnTo>
                <a:lnTo>
                  <a:pt x="152400" y="76200"/>
                </a:lnTo>
                <a:lnTo>
                  <a:pt x="146405" y="105840"/>
                </a:lnTo>
                <a:lnTo>
                  <a:pt x="130063" y="130063"/>
                </a:lnTo>
                <a:lnTo>
                  <a:pt x="105840" y="146405"/>
                </a:lnTo>
                <a:lnTo>
                  <a:pt x="76200" y="152400"/>
                </a:lnTo>
                <a:lnTo>
                  <a:pt x="46559" y="146405"/>
                </a:lnTo>
                <a:lnTo>
                  <a:pt x="22336" y="130063"/>
                </a:lnTo>
                <a:lnTo>
                  <a:pt x="5994" y="105840"/>
                </a:lnTo>
                <a:lnTo>
                  <a:pt x="0" y="76200"/>
                </a:lnTo>
                <a:close/>
              </a:path>
            </a:pathLst>
          </a:custGeom>
          <a:ln w="4762">
            <a:solidFill>
              <a:srgbClr val="60871B"/>
            </a:solidFill>
          </a:ln>
        </p:spPr>
        <p:txBody>
          <a:bodyPr wrap="square" lIns="0" tIns="0" rIns="0" bIns="0" rtlCol="0"/>
          <a:lstStyle/>
          <a:p>
            <a:endParaRPr/>
          </a:p>
        </p:txBody>
      </p:sp>
      <p:sp>
        <p:nvSpPr>
          <p:cNvPr id="66" name="object 66"/>
          <p:cNvSpPr/>
          <p:nvPr/>
        </p:nvSpPr>
        <p:spPr>
          <a:xfrm>
            <a:off x="3860292" y="1982725"/>
            <a:ext cx="204215" cy="202692"/>
          </a:xfrm>
          <a:prstGeom prst="rect">
            <a:avLst/>
          </a:prstGeom>
          <a:blipFill>
            <a:blip r:embed="rId2" cstate="print"/>
            <a:stretch>
              <a:fillRect/>
            </a:stretch>
          </a:blipFill>
        </p:spPr>
        <p:txBody>
          <a:bodyPr wrap="square" lIns="0" tIns="0" rIns="0" bIns="0" rtlCol="0"/>
          <a:lstStyle/>
          <a:p>
            <a:endParaRPr/>
          </a:p>
        </p:txBody>
      </p:sp>
      <p:sp>
        <p:nvSpPr>
          <p:cNvPr id="67" name="object 67"/>
          <p:cNvSpPr/>
          <p:nvPr/>
        </p:nvSpPr>
        <p:spPr>
          <a:xfrm>
            <a:off x="3886200" y="1997964"/>
            <a:ext cx="152400" cy="152400"/>
          </a:xfrm>
          <a:prstGeom prst="rect">
            <a:avLst/>
          </a:prstGeom>
          <a:blipFill>
            <a:blip r:embed="rId5" cstate="print"/>
            <a:stretch>
              <a:fillRect/>
            </a:stretch>
          </a:blipFill>
        </p:spPr>
        <p:txBody>
          <a:bodyPr wrap="square" lIns="0" tIns="0" rIns="0" bIns="0" rtlCol="0"/>
          <a:lstStyle/>
          <a:p>
            <a:endParaRPr/>
          </a:p>
        </p:txBody>
      </p:sp>
      <p:sp>
        <p:nvSpPr>
          <p:cNvPr id="68" name="object 68"/>
          <p:cNvSpPr/>
          <p:nvPr/>
        </p:nvSpPr>
        <p:spPr>
          <a:xfrm>
            <a:off x="3930015" y="2043430"/>
            <a:ext cx="64770" cy="15876"/>
          </a:xfrm>
          <a:prstGeom prst="rect">
            <a:avLst/>
          </a:prstGeom>
          <a:blipFill>
            <a:blip r:embed="rId6" cstate="print"/>
            <a:stretch>
              <a:fillRect/>
            </a:stretch>
          </a:blipFill>
        </p:spPr>
        <p:txBody>
          <a:bodyPr wrap="square" lIns="0" tIns="0" rIns="0" bIns="0" rtlCol="0"/>
          <a:lstStyle/>
          <a:p>
            <a:endParaRPr/>
          </a:p>
        </p:txBody>
      </p:sp>
      <p:sp>
        <p:nvSpPr>
          <p:cNvPr id="69" name="object 69"/>
          <p:cNvSpPr/>
          <p:nvPr/>
        </p:nvSpPr>
        <p:spPr>
          <a:xfrm>
            <a:off x="3930017" y="2043430"/>
            <a:ext cx="15875" cy="15876"/>
          </a:xfrm>
          <a:custGeom>
            <a:avLst/>
            <a:gdLst/>
            <a:ahLst/>
            <a:cxnLst/>
            <a:rect l="l" t="t" r="r" b="b"/>
            <a:pathLst>
              <a:path w="15875" h="15875">
                <a:moveTo>
                  <a:pt x="0" y="8000"/>
                </a:moveTo>
                <a:lnTo>
                  <a:pt x="0" y="3555"/>
                </a:lnTo>
                <a:lnTo>
                  <a:pt x="3556" y="0"/>
                </a:lnTo>
                <a:lnTo>
                  <a:pt x="8000" y="0"/>
                </a:lnTo>
                <a:lnTo>
                  <a:pt x="12319" y="0"/>
                </a:lnTo>
                <a:lnTo>
                  <a:pt x="15875" y="3555"/>
                </a:lnTo>
                <a:lnTo>
                  <a:pt x="15875" y="8000"/>
                </a:lnTo>
                <a:lnTo>
                  <a:pt x="15875" y="12318"/>
                </a:lnTo>
                <a:lnTo>
                  <a:pt x="12319" y="15875"/>
                </a:lnTo>
                <a:lnTo>
                  <a:pt x="8000" y="15875"/>
                </a:lnTo>
                <a:lnTo>
                  <a:pt x="3556" y="15875"/>
                </a:lnTo>
                <a:lnTo>
                  <a:pt x="0" y="12318"/>
                </a:lnTo>
                <a:lnTo>
                  <a:pt x="0" y="8000"/>
                </a:lnTo>
                <a:close/>
              </a:path>
            </a:pathLst>
          </a:custGeom>
          <a:ln w="4762">
            <a:solidFill>
              <a:srgbClr val="E6811C"/>
            </a:solidFill>
          </a:ln>
        </p:spPr>
        <p:txBody>
          <a:bodyPr wrap="square" lIns="0" tIns="0" rIns="0" bIns="0" rtlCol="0"/>
          <a:lstStyle/>
          <a:p>
            <a:endParaRPr/>
          </a:p>
        </p:txBody>
      </p:sp>
      <p:sp>
        <p:nvSpPr>
          <p:cNvPr id="70" name="object 70"/>
          <p:cNvSpPr/>
          <p:nvPr/>
        </p:nvSpPr>
        <p:spPr>
          <a:xfrm>
            <a:off x="3978911" y="2043430"/>
            <a:ext cx="15875" cy="15876"/>
          </a:xfrm>
          <a:custGeom>
            <a:avLst/>
            <a:gdLst/>
            <a:ahLst/>
            <a:cxnLst/>
            <a:rect l="l" t="t" r="r" b="b"/>
            <a:pathLst>
              <a:path w="15875" h="15875">
                <a:moveTo>
                  <a:pt x="0" y="8000"/>
                </a:moveTo>
                <a:lnTo>
                  <a:pt x="0" y="3555"/>
                </a:lnTo>
                <a:lnTo>
                  <a:pt x="3555" y="0"/>
                </a:lnTo>
                <a:lnTo>
                  <a:pt x="7874" y="0"/>
                </a:lnTo>
                <a:lnTo>
                  <a:pt x="12318" y="0"/>
                </a:lnTo>
                <a:lnTo>
                  <a:pt x="15875" y="3555"/>
                </a:lnTo>
                <a:lnTo>
                  <a:pt x="15875" y="8000"/>
                </a:lnTo>
                <a:lnTo>
                  <a:pt x="15875" y="12318"/>
                </a:lnTo>
                <a:lnTo>
                  <a:pt x="12318" y="15875"/>
                </a:lnTo>
                <a:lnTo>
                  <a:pt x="7874" y="15875"/>
                </a:lnTo>
                <a:lnTo>
                  <a:pt x="3555" y="15875"/>
                </a:lnTo>
                <a:lnTo>
                  <a:pt x="0" y="12318"/>
                </a:lnTo>
                <a:lnTo>
                  <a:pt x="0" y="8000"/>
                </a:lnTo>
                <a:close/>
              </a:path>
            </a:pathLst>
          </a:custGeom>
          <a:ln w="4762">
            <a:solidFill>
              <a:srgbClr val="E6811C"/>
            </a:solidFill>
          </a:ln>
        </p:spPr>
        <p:txBody>
          <a:bodyPr wrap="square" lIns="0" tIns="0" rIns="0" bIns="0" rtlCol="0"/>
          <a:lstStyle/>
          <a:p>
            <a:endParaRPr/>
          </a:p>
        </p:txBody>
      </p:sp>
      <p:sp>
        <p:nvSpPr>
          <p:cNvPr id="71" name="object 71"/>
          <p:cNvSpPr/>
          <p:nvPr/>
        </p:nvSpPr>
        <p:spPr>
          <a:xfrm>
            <a:off x="3921125" y="2107438"/>
            <a:ext cx="82550" cy="14604"/>
          </a:xfrm>
          <a:custGeom>
            <a:avLst/>
            <a:gdLst/>
            <a:ahLst/>
            <a:cxnLst/>
            <a:rect l="l" t="t" r="r" b="b"/>
            <a:pathLst>
              <a:path w="82550" h="14605">
                <a:moveTo>
                  <a:pt x="0" y="0"/>
                </a:moveTo>
                <a:lnTo>
                  <a:pt x="20647" y="10644"/>
                </a:lnTo>
                <a:lnTo>
                  <a:pt x="41259" y="14192"/>
                </a:lnTo>
                <a:lnTo>
                  <a:pt x="61847" y="10644"/>
                </a:lnTo>
                <a:lnTo>
                  <a:pt x="82423" y="0"/>
                </a:lnTo>
              </a:path>
            </a:pathLst>
          </a:custGeom>
          <a:ln w="4762">
            <a:solidFill>
              <a:srgbClr val="E6811C"/>
            </a:solidFill>
          </a:ln>
        </p:spPr>
        <p:txBody>
          <a:bodyPr wrap="square" lIns="0" tIns="0" rIns="0" bIns="0" rtlCol="0"/>
          <a:lstStyle/>
          <a:p>
            <a:endParaRPr/>
          </a:p>
        </p:txBody>
      </p:sp>
      <p:sp>
        <p:nvSpPr>
          <p:cNvPr id="72" name="object 72"/>
          <p:cNvSpPr/>
          <p:nvPr/>
        </p:nvSpPr>
        <p:spPr>
          <a:xfrm>
            <a:off x="3886200" y="1997964"/>
            <a:ext cx="152400" cy="152400"/>
          </a:xfrm>
          <a:custGeom>
            <a:avLst/>
            <a:gdLst/>
            <a:ahLst/>
            <a:cxnLst/>
            <a:rect l="l" t="t" r="r" b="b"/>
            <a:pathLst>
              <a:path w="152400" h="152400">
                <a:moveTo>
                  <a:pt x="0" y="76200"/>
                </a:moveTo>
                <a:lnTo>
                  <a:pt x="5994" y="46559"/>
                </a:lnTo>
                <a:lnTo>
                  <a:pt x="22336" y="22336"/>
                </a:lnTo>
                <a:lnTo>
                  <a:pt x="46559" y="5994"/>
                </a:lnTo>
                <a:lnTo>
                  <a:pt x="76200" y="0"/>
                </a:lnTo>
                <a:lnTo>
                  <a:pt x="105840" y="5994"/>
                </a:lnTo>
                <a:lnTo>
                  <a:pt x="130063" y="22336"/>
                </a:lnTo>
                <a:lnTo>
                  <a:pt x="146405" y="46559"/>
                </a:lnTo>
                <a:lnTo>
                  <a:pt x="152400" y="76200"/>
                </a:lnTo>
                <a:lnTo>
                  <a:pt x="146405" y="105840"/>
                </a:lnTo>
                <a:lnTo>
                  <a:pt x="130063" y="130063"/>
                </a:lnTo>
                <a:lnTo>
                  <a:pt x="105840" y="146405"/>
                </a:lnTo>
                <a:lnTo>
                  <a:pt x="76200" y="152400"/>
                </a:lnTo>
                <a:lnTo>
                  <a:pt x="46559" y="146405"/>
                </a:lnTo>
                <a:lnTo>
                  <a:pt x="22336" y="130063"/>
                </a:lnTo>
                <a:lnTo>
                  <a:pt x="5994" y="105840"/>
                </a:lnTo>
                <a:lnTo>
                  <a:pt x="0" y="76200"/>
                </a:lnTo>
                <a:close/>
              </a:path>
            </a:pathLst>
          </a:custGeom>
          <a:ln w="4762">
            <a:solidFill>
              <a:srgbClr val="E6811C"/>
            </a:solidFill>
          </a:ln>
        </p:spPr>
        <p:txBody>
          <a:bodyPr wrap="square" lIns="0" tIns="0" rIns="0" bIns="0" rtlCol="0"/>
          <a:lstStyle/>
          <a:p>
            <a:endParaRPr/>
          </a:p>
        </p:txBody>
      </p:sp>
      <p:sp>
        <p:nvSpPr>
          <p:cNvPr id="73" name="object 73"/>
          <p:cNvSpPr/>
          <p:nvPr/>
        </p:nvSpPr>
        <p:spPr>
          <a:xfrm>
            <a:off x="5079493" y="1988819"/>
            <a:ext cx="204215" cy="202692"/>
          </a:xfrm>
          <a:prstGeom prst="rect">
            <a:avLst/>
          </a:prstGeom>
          <a:blipFill>
            <a:blip r:embed="rId7" cstate="print"/>
            <a:stretch>
              <a:fillRect/>
            </a:stretch>
          </a:blipFill>
        </p:spPr>
        <p:txBody>
          <a:bodyPr wrap="square" lIns="0" tIns="0" rIns="0" bIns="0" rtlCol="0"/>
          <a:lstStyle/>
          <a:p>
            <a:endParaRPr/>
          </a:p>
        </p:txBody>
      </p:sp>
      <p:sp>
        <p:nvSpPr>
          <p:cNvPr id="74" name="object 74"/>
          <p:cNvSpPr/>
          <p:nvPr/>
        </p:nvSpPr>
        <p:spPr>
          <a:xfrm>
            <a:off x="5105400" y="2004314"/>
            <a:ext cx="152400" cy="152400"/>
          </a:xfrm>
          <a:prstGeom prst="rect">
            <a:avLst/>
          </a:prstGeom>
          <a:blipFill>
            <a:blip r:embed="rId8" cstate="print"/>
            <a:stretch>
              <a:fillRect/>
            </a:stretch>
          </a:blipFill>
        </p:spPr>
        <p:txBody>
          <a:bodyPr wrap="square" lIns="0" tIns="0" rIns="0" bIns="0" rtlCol="0"/>
          <a:lstStyle/>
          <a:p>
            <a:endParaRPr/>
          </a:p>
        </p:txBody>
      </p:sp>
      <p:sp>
        <p:nvSpPr>
          <p:cNvPr id="75" name="object 75"/>
          <p:cNvSpPr/>
          <p:nvPr/>
        </p:nvSpPr>
        <p:spPr>
          <a:xfrm>
            <a:off x="5149215" y="2049780"/>
            <a:ext cx="64770" cy="15876"/>
          </a:xfrm>
          <a:prstGeom prst="rect">
            <a:avLst/>
          </a:prstGeom>
          <a:blipFill>
            <a:blip r:embed="rId9" cstate="print"/>
            <a:stretch>
              <a:fillRect/>
            </a:stretch>
          </a:blipFill>
        </p:spPr>
        <p:txBody>
          <a:bodyPr wrap="square" lIns="0" tIns="0" rIns="0" bIns="0" rtlCol="0"/>
          <a:lstStyle/>
          <a:p>
            <a:endParaRPr/>
          </a:p>
        </p:txBody>
      </p:sp>
      <p:sp>
        <p:nvSpPr>
          <p:cNvPr id="76" name="object 76"/>
          <p:cNvSpPr/>
          <p:nvPr/>
        </p:nvSpPr>
        <p:spPr>
          <a:xfrm>
            <a:off x="5149217" y="2049780"/>
            <a:ext cx="15875" cy="15876"/>
          </a:xfrm>
          <a:custGeom>
            <a:avLst/>
            <a:gdLst/>
            <a:ahLst/>
            <a:cxnLst/>
            <a:rect l="l" t="t" r="r" b="b"/>
            <a:pathLst>
              <a:path w="15875" h="15875">
                <a:moveTo>
                  <a:pt x="0" y="8000"/>
                </a:moveTo>
                <a:lnTo>
                  <a:pt x="0" y="3555"/>
                </a:lnTo>
                <a:lnTo>
                  <a:pt x="3556" y="0"/>
                </a:lnTo>
                <a:lnTo>
                  <a:pt x="8000" y="0"/>
                </a:lnTo>
                <a:lnTo>
                  <a:pt x="12319" y="0"/>
                </a:lnTo>
                <a:lnTo>
                  <a:pt x="15875" y="3555"/>
                </a:lnTo>
                <a:lnTo>
                  <a:pt x="15875" y="8000"/>
                </a:lnTo>
                <a:lnTo>
                  <a:pt x="15875" y="12318"/>
                </a:lnTo>
                <a:lnTo>
                  <a:pt x="12319" y="15875"/>
                </a:lnTo>
                <a:lnTo>
                  <a:pt x="8000" y="15875"/>
                </a:lnTo>
                <a:lnTo>
                  <a:pt x="3556" y="15875"/>
                </a:lnTo>
                <a:lnTo>
                  <a:pt x="0" y="12318"/>
                </a:lnTo>
                <a:lnTo>
                  <a:pt x="0" y="8000"/>
                </a:lnTo>
                <a:close/>
              </a:path>
            </a:pathLst>
          </a:custGeom>
          <a:ln w="4762">
            <a:solidFill>
              <a:srgbClr val="9A4E4E"/>
            </a:solidFill>
          </a:ln>
        </p:spPr>
        <p:txBody>
          <a:bodyPr wrap="square" lIns="0" tIns="0" rIns="0" bIns="0" rtlCol="0"/>
          <a:lstStyle/>
          <a:p>
            <a:endParaRPr/>
          </a:p>
        </p:txBody>
      </p:sp>
      <p:sp>
        <p:nvSpPr>
          <p:cNvPr id="77" name="object 77"/>
          <p:cNvSpPr/>
          <p:nvPr/>
        </p:nvSpPr>
        <p:spPr>
          <a:xfrm>
            <a:off x="5198111" y="2049780"/>
            <a:ext cx="15875" cy="15876"/>
          </a:xfrm>
          <a:custGeom>
            <a:avLst/>
            <a:gdLst/>
            <a:ahLst/>
            <a:cxnLst/>
            <a:rect l="l" t="t" r="r" b="b"/>
            <a:pathLst>
              <a:path w="15875" h="15875">
                <a:moveTo>
                  <a:pt x="0" y="8000"/>
                </a:moveTo>
                <a:lnTo>
                  <a:pt x="0" y="3555"/>
                </a:lnTo>
                <a:lnTo>
                  <a:pt x="3555" y="0"/>
                </a:lnTo>
                <a:lnTo>
                  <a:pt x="7874" y="0"/>
                </a:lnTo>
                <a:lnTo>
                  <a:pt x="12318" y="0"/>
                </a:lnTo>
                <a:lnTo>
                  <a:pt x="15875" y="3555"/>
                </a:lnTo>
                <a:lnTo>
                  <a:pt x="15875" y="8000"/>
                </a:lnTo>
                <a:lnTo>
                  <a:pt x="15875" y="12318"/>
                </a:lnTo>
                <a:lnTo>
                  <a:pt x="12318" y="15875"/>
                </a:lnTo>
                <a:lnTo>
                  <a:pt x="7874" y="15875"/>
                </a:lnTo>
                <a:lnTo>
                  <a:pt x="3555" y="15875"/>
                </a:lnTo>
                <a:lnTo>
                  <a:pt x="0" y="12318"/>
                </a:lnTo>
                <a:lnTo>
                  <a:pt x="0" y="8000"/>
                </a:lnTo>
                <a:close/>
              </a:path>
            </a:pathLst>
          </a:custGeom>
          <a:ln w="4762">
            <a:solidFill>
              <a:srgbClr val="9A4E4E"/>
            </a:solidFill>
          </a:ln>
        </p:spPr>
        <p:txBody>
          <a:bodyPr wrap="square" lIns="0" tIns="0" rIns="0" bIns="0" rtlCol="0"/>
          <a:lstStyle/>
          <a:p>
            <a:endParaRPr/>
          </a:p>
        </p:txBody>
      </p:sp>
      <p:sp>
        <p:nvSpPr>
          <p:cNvPr id="78" name="object 78"/>
          <p:cNvSpPr/>
          <p:nvPr/>
        </p:nvSpPr>
        <p:spPr>
          <a:xfrm>
            <a:off x="5140327" y="2113788"/>
            <a:ext cx="82550" cy="14604"/>
          </a:xfrm>
          <a:custGeom>
            <a:avLst/>
            <a:gdLst/>
            <a:ahLst/>
            <a:cxnLst/>
            <a:rect l="l" t="t" r="r" b="b"/>
            <a:pathLst>
              <a:path w="82550" h="14605">
                <a:moveTo>
                  <a:pt x="0" y="0"/>
                </a:moveTo>
                <a:lnTo>
                  <a:pt x="20647" y="10644"/>
                </a:lnTo>
                <a:lnTo>
                  <a:pt x="41259" y="14192"/>
                </a:lnTo>
                <a:lnTo>
                  <a:pt x="61847" y="10644"/>
                </a:lnTo>
                <a:lnTo>
                  <a:pt x="82423" y="0"/>
                </a:lnTo>
              </a:path>
            </a:pathLst>
          </a:custGeom>
          <a:ln w="4762">
            <a:solidFill>
              <a:srgbClr val="9A4E4E"/>
            </a:solidFill>
          </a:ln>
        </p:spPr>
        <p:txBody>
          <a:bodyPr wrap="square" lIns="0" tIns="0" rIns="0" bIns="0" rtlCol="0"/>
          <a:lstStyle/>
          <a:p>
            <a:endParaRPr/>
          </a:p>
        </p:txBody>
      </p:sp>
      <p:sp>
        <p:nvSpPr>
          <p:cNvPr id="79" name="object 79"/>
          <p:cNvSpPr/>
          <p:nvPr/>
        </p:nvSpPr>
        <p:spPr>
          <a:xfrm>
            <a:off x="5105400" y="2004314"/>
            <a:ext cx="152400" cy="152400"/>
          </a:xfrm>
          <a:custGeom>
            <a:avLst/>
            <a:gdLst/>
            <a:ahLst/>
            <a:cxnLst/>
            <a:rect l="l" t="t" r="r" b="b"/>
            <a:pathLst>
              <a:path w="152400" h="152400">
                <a:moveTo>
                  <a:pt x="0" y="76200"/>
                </a:moveTo>
                <a:lnTo>
                  <a:pt x="5994" y="46559"/>
                </a:lnTo>
                <a:lnTo>
                  <a:pt x="22336" y="22336"/>
                </a:lnTo>
                <a:lnTo>
                  <a:pt x="46559" y="5994"/>
                </a:lnTo>
                <a:lnTo>
                  <a:pt x="76200" y="0"/>
                </a:lnTo>
                <a:lnTo>
                  <a:pt x="105840" y="5994"/>
                </a:lnTo>
                <a:lnTo>
                  <a:pt x="130063" y="22336"/>
                </a:lnTo>
                <a:lnTo>
                  <a:pt x="146405" y="46559"/>
                </a:lnTo>
                <a:lnTo>
                  <a:pt x="152400" y="76200"/>
                </a:lnTo>
                <a:lnTo>
                  <a:pt x="146405" y="105840"/>
                </a:lnTo>
                <a:lnTo>
                  <a:pt x="130063" y="130063"/>
                </a:lnTo>
                <a:lnTo>
                  <a:pt x="105840" y="146405"/>
                </a:lnTo>
                <a:lnTo>
                  <a:pt x="76200" y="152400"/>
                </a:lnTo>
                <a:lnTo>
                  <a:pt x="46559" y="146405"/>
                </a:lnTo>
                <a:lnTo>
                  <a:pt x="22336" y="130063"/>
                </a:lnTo>
                <a:lnTo>
                  <a:pt x="5994" y="105840"/>
                </a:lnTo>
                <a:lnTo>
                  <a:pt x="0" y="76200"/>
                </a:lnTo>
                <a:close/>
              </a:path>
            </a:pathLst>
          </a:custGeom>
          <a:ln w="4762">
            <a:solidFill>
              <a:srgbClr val="9A4E4E"/>
            </a:solidFill>
          </a:ln>
        </p:spPr>
        <p:txBody>
          <a:bodyPr wrap="square" lIns="0" tIns="0" rIns="0" bIns="0" rtlCol="0"/>
          <a:lstStyle/>
          <a:p>
            <a:endParaRPr/>
          </a:p>
        </p:txBody>
      </p:sp>
      <p:sp>
        <p:nvSpPr>
          <p:cNvPr id="80" name="object 80"/>
          <p:cNvSpPr/>
          <p:nvPr/>
        </p:nvSpPr>
        <p:spPr>
          <a:xfrm>
            <a:off x="4469893" y="2281428"/>
            <a:ext cx="204215" cy="202692"/>
          </a:xfrm>
          <a:prstGeom prst="rect">
            <a:avLst/>
          </a:prstGeom>
          <a:blipFill>
            <a:blip r:embed="rId10" cstate="print"/>
            <a:stretch>
              <a:fillRect/>
            </a:stretch>
          </a:blipFill>
        </p:spPr>
        <p:txBody>
          <a:bodyPr wrap="square" lIns="0" tIns="0" rIns="0" bIns="0" rtlCol="0"/>
          <a:lstStyle/>
          <a:p>
            <a:endParaRPr/>
          </a:p>
        </p:txBody>
      </p:sp>
      <p:sp>
        <p:nvSpPr>
          <p:cNvPr id="81" name="object 81"/>
          <p:cNvSpPr/>
          <p:nvPr/>
        </p:nvSpPr>
        <p:spPr>
          <a:xfrm>
            <a:off x="4495800" y="2296415"/>
            <a:ext cx="152400" cy="152400"/>
          </a:xfrm>
          <a:prstGeom prst="rect">
            <a:avLst/>
          </a:prstGeom>
          <a:blipFill>
            <a:blip r:embed="rId11" cstate="print"/>
            <a:stretch>
              <a:fillRect/>
            </a:stretch>
          </a:blipFill>
        </p:spPr>
        <p:txBody>
          <a:bodyPr wrap="square" lIns="0" tIns="0" rIns="0" bIns="0" rtlCol="0"/>
          <a:lstStyle/>
          <a:p>
            <a:endParaRPr/>
          </a:p>
        </p:txBody>
      </p:sp>
      <p:sp>
        <p:nvSpPr>
          <p:cNvPr id="82" name="object 82"/>
          <p:cNvSpPr/>
          <p:nvPr/>
        </p:nvSpPr>
        <p:spPr>
          <a:xfrm>
            <a:off x="4539615" y="2341880"/>
            <a:ext cx="64770" cy="15876"/>
          </a:xfrm>
          <a:prstGeom prst="rect">
            <a:avLst/>
          </a:prstGeom>
          <a:blipFill>
            <a:blip r:embed="rId12" cstate="print"/>
            <a:stretch>
              <a:fillRect/>
            </a:stretch>
          </a:blipFill>
        </p:spPr>
        <p:txBody>
          <a:bodyPr wrap="square" lIns="0" tIns="0" rIns="0" bIns="0" rtlCol="0"/>
          <a:lstStyle/>
          <a:p>
            <a:endParaRPr/>
          </a:p>
        </p:txBody>
      </p:sp>
      <p:sp>
        <p:nvSpPr>
          <p:cNvPr id="83" name="object 83"/>
          <p:cNvSpPr/>
          <p:nvPr/>
        </p:nvSpPr>
        <p:spPr>
          <a:xfrm>
            <a:off x="4539617" y="2341880"/>
            <a:ext cx="15875" cy="15876"/>
          </a:xfrm>
          <a:custGeom>
            <a:avLst/>
            <a:gdLst/>
            <a:ahLst/>
            <a:cxnLst/>
            <a:rect l="l" t="t" r="r" b="b"/>
            <a:pathLst>
              <a:path w="15875" h="15875">
                <a:moveTo>
                  <a:pt x="0" y="8000"/>
                </a:moveTo>
                <a:lnTo>
                  <a:pt x="0" y="3555"/>
                </a:lnTo>
                <a:lnTo>
                  <a:pt x="3556" y="0"/>
                </a:lnTo>
                <a:lnTo>
                  <a:pt x="8000" y="0"/>
                </a:lnTo>
                <a:lnTo>
                  <a:pt x="12319" y="0"/>
                </a:lnTo>
                <a:lnTo>
                  <a:pt x="15875" y="3555"/>
                </a:lnTo>
                <a:lnTo>
                  <a:pt x="15875" y="8000"/>
                </a:lnTo>
                <a:lnTo>
                  <a:pt x="15875" y="12318"/>
                </a:lnTo>
                <a:lnTo>
                  <a:pt x="12319" y="15875"/>
                </a:lnTo>
                <a:lnTo>
                  <a:pt x="8000" y="15875"/>
                </a:lnTo>
                <a:lnTo>
                  <a:pt x="3556" y="15875"/>
                </a:lnTo>
                <a:lnTo>
                  <a:pt x="0" y="12318"/>
                </a:lnTo>
                <a:lnTo>
                  <a:pt x="0" y="8000"/>
                </a:lnTo>
                <a:close/>
              </a:path>
            </a:pathLst>
          </a:custGeom>
          <a:ln w="4762">
            <a:solidFill>
              <a:srgbClr val="5C71B1"/>
            </a:solidFill>
          </a:ln>
        </p:spPr>
        <p:txBody>
          <a:bodyPr wrap="square" lIns="0" tIns="0" rIns="0" bIns="0" rtlCol="0"/>
          <a:lstStyle/>
          <a:p>
            <a:endParaRPr/>
          </a:p>
        </p:txBody>
      </p:sp>
      <p:sp>
        <p:nvSpPr>
          <p:cNvPr id="84" name="object 84"/>
          <p:cNvSpPr/>
          <p:nvPr/>
        </p:nvSpPr>
        <p:spPr>
          <a:xfrm>
            <a:off x="4588511" y="2341880"/>
            <a:ext cx="15875" cy="15876"/>
          </a:xfrm>
          <a:custGeom>
            <a:avLst/>
            <a:gdLst/>
            <a:ahLst/>
            <a:cxnLst/>
            <a:rect l="l" t="t" r="r" b="b"/>
            <a:pathLst>
              <a:path w="15875" h="15875">
                <a:moveTo>
                  <a:pt x="0" y="8000"/>
                </a:moveTo>
                <a:lnTo>
                  <a:pt x="0" y="3555"/>
                </a:lnTo>
                <a:lnTo>
                  <a:pt x="3555" y="0"/>
                </a:lnTo>
                <a:lnTo>
                  <a:pt x="7874" y="0"/>
                </a:lnTo>
                <a:lnTo>
                  <a:pt x="12318" y="0"/>
                </a:lnTo>
                <a:lnTo>
                  <a:pt x="15875" y="3555"/>
                </a:lnTo>
                <a:lnTo>
                  <a:pt x="15875" y="8000"/>
                </a:lnTo>
                <a:lnTo>
                  <a:pt x="15875" y="12318"/>
                </a:lnTo>
                <a:lnTo>
                  <a:pt x="12318" y="15875"/>
                </a:lnTo>
                <a:lnTo>
                  <a:pt x="7874" y="15875"/>
                </a:lnTo>
                <a:lnTo>
                  <a:pt x="3555" y="15875"/>
                </a:lnTo>
                <a:lnTo>
                  <a:pt x="0" y="12318"/>
                </a:lnTo>
                <a:lnTo>
                  <a:pt x="0" y="8000"/>
                </a:lnTo>
                <a:close/>
              </a:path>
            </a:pathLst>
          </a:custGeom>
          <a:ln w="4762">
            <a:solidFill>
              <a:srgbClr val="5C71B1"/>
            </a:solidFill>
          </a:ln>
        </p:spPr>
        <p:txBody>
          <a:bodyPr wrap="square" lIns="0" tIns="0" rIns="0" bIns="0" rtlCol="0"/>
          <a:lstStyle/>
          <a:p>
            <a:endParaRPr/>
          </a:p>
        </p:txBody>
      </p:sp>
      <p:sp>
        <p:nvSpPr>
          <p:cNvPr id="85" name="object 85"/>
          <p:cNvSpPr/>
          <p:nvPr/>
        </p:nvSpPr>
        <p:spPr>
          <a:xfrm>
            <a:off x="4530727" y="2405888"/>
            <a:ext cx="82550" cy="14604"/>
          </a:xfrm>
          <a:custGeom>
            <a:avLst/>
            <a:gdLst/>
            <a:ahLst/>
            <a:cxnLst/>
            <a:rect l="l" t="t" r="r" b="b"/>
            <a:pathLst>
              <a:path w="82550" h="14605">
                <a:moveTo>
                  <a:pt x="0" y="0"/>
                </a:moveTo>
                <a:lnTo>
                  <a:pt x="20647" y="10644"/>
                </a:lnTo>
                <a:lnTo>
                  <a:pt x="41259" y="14192"/>
                </a:lnTo>
                <a:lnTo>
                  <a:pt x="61847" y="10644"/>
                </a:lnTo>
                <a:lnTo>
                  <a:pt x="82423" y="0"/>
                </a:lnTo>
              </a:path>
            </a:pathLst>
          </a:custGeom>
          <a:ln w="4762">
            <a:solidFill>
              <a:srgbClr val="5C71B1"/>
            </a:solidFill>
          </a:ln>
        </p:spPr>
        <p:txBody>
          <a:bodyPr wrap="square" lIns="0" tIns="0" rIns="0" bIns="0" rtlCol="0"/>
          <a:lstStyle/>
          <a:p>
            <a:endParaRPr/>
          </a:p>
        </p:txBody>
      </p:sp>
      <p:sp>
        <p:nvSpPr>
          <p:cNvPr id="86" name="object 86"/>
          <p:cNvSpPr/>
          <p:nvPr/>
        </p:nvSpPr>
        <p:spPr>
          <a:xfrm>
            <a:off x="4495800" y="2296415"/>
            <a:ext cx="152400" cy="152400"/>
          </a:xfrm>
          <a:custGeom>
            <a:avLst/>
            <a:gdLst/>
            <a:ahLst/>
            <a:cxnLst/>
            <a:rect l="l" t="t" r="r" b="b"/>
            <a:pathLst>
              <a:path w="152400" h="152400">
                <a:moveTo>
                  <a:pt x="0" y="76200"/>
                </a:moveTo>
                <a:lnTo>
                  <a:pt x="5994" y="46559"/>
                </a:lnTo>
                <a:lnTo>
                  <a:pt x="22336" y="22336"/>
                </a:lnTo>
                <a:lnTo>
                  <a:pt x="46559" y="5994"/>
                </a:lnTo>
                <a:lnTo>
                  <a:pt x="76200" y="0"/>
                </a:lnTo>
                <a:lnTo>
                  <a:pt x="105840" y="5994"/>
                </a:lnTo>
                <a:lnTo>
                  <a:pt x="130063" y="22336"/>
                </a:lnTo>
                <a:lnTo>
                  <a:pt x="146405" y="46559"/>
                </a:lnTo>
                <a:lnTo>
                  <a:pt x="152400" y="76200"/>
                </a:lnTo>
                <a:lnTo>
                  <a:pt x="146405" y="105840"/>
                </a:lnTo>
                <a:lnTo>
                  <a:pt x="130063" y="130063"/>
                </a:lnTo>
                <a:lnTo>
                  <a:pt x="105840" y="146405"/>
                </a:lnTo>
                <a:lnTo>
                  <a:pt x="76200" y="152400"/>
                </a:lnTo>
                <a:lnTo>
                  <a:pt x="46559" y="146405"/>
                </a:lnTo>
                <a:lnTo>
                  <a:pt x="22336" y="130063"/>
                </a:lnTo>
                <a:lnTo>
                  <a:pt x="5994" y="105840"/>
                </a:lnTo>
                <a:lnTo>
                  <a:pt x="0" y="76200"/>
                </a:lnTo>
                <a:close/>
              </a:path>
            </a:pathLst>
          </a:custGeom>
          <a:ln w="4762">
            <a:solidFill>
              <a:srgbClr val="5C71B1"/>
            </a:solidFill>
          </a:ln>
        </p:spPr>
        <p:txBody>
          <a:bodyPr wrap="square" lIns="0" tIns="0" rIns="0" bIns="0" rtlCol="0"/>
          <a:lstStyle/>
          <a:p>
            <a:endParaRPr/>
          </a:p>
        </p:txBody>
      </p:sp>
      <p:sp>
        <p:nvSpPr>
          <p:cNvPr id="87" name="object 87"/>
          <p:cNvSpPr/>
          <p:nvPr/>
        </p:nvSpPr>
        <p:spPr>
          <a:xfrm>
            <a:off x="4607052" y="1737362"/>
            <a:ext cx="577596" cy="374904"/>
          </a:xfrm>
          <a:prstGeom prst="rect">
            <a:avLst/>
          </a:prstGeom>
          <a:blipFill>
            <a:blip r:embed="rId13" cstate="print"/>
            <a:stretch>
              <a:fillRect/>
            </a:stretch>
          </a:blipFill>
        </p:spPr>
        <p:txBody>
          <a:bodyPr wrap="square" lIns="0" tIns="0" rIns="0" bIns="0" rtlCol="0"/>
          <a:lstStyle/>
          <a:p>
            <a:endParaRPr/>
          </a:p>
        </p:txBody>
      </p:sp>
      <p:sp>
        <p:nvSpPr>
          <p:cNvPr id="88" name="object 88"/>
          <p:cNvSpPr/>
          <p:nvPr/>
        </p:nvSpPr>
        <p:spPr>
          <a:xfrm>
            <a:off x="4686300" y="1804416"/>
            <a:ext cx="419100" cy="222250"/>
          </a:xfrm>
          <a:custGeom>
            <a:avLst/>
            <a:gdLst/>
            <a:ahLst/>
            <a:cxnLst/>
            <a:rect l="l" t="t" r="r" b="b"/>
            <a:pathLst>
              <a:path w="419100" h="222250">
                <a:moveTo>
                  <a:pt x="384183" y="208098"/>
                </a:moveTo>
                <a:lnTo>
                  <a:pt x="363600" y="209169"/>
                </a:lnTo>
                <a:lnTo>
                  <a:pt x="360045" y="209296"/>
                </a:lnTo>
                <a:lnTo>
                  <a:pt x="357377" y="212344"/>
                </a:lnTo>
                <a:lnTo>
                  <a:pt x="357504" y="215773"/>
                </a:lnTo>
                <a:lnTo>
                  <a:pt x="357759" y="219328"/>
                </a:lnTo>
                <a:lnTo>
                  <a:pt x="360679" y="221996"/>
                </a:lnTo>
                <a:lnTo>
                  <a:pt x="364236" y="221869"/>
                </a:lnTo>
                <a:lnTo>
                  <a:pt x="419100" y="218948"/>
                </a:lnTo>
                <a:lnTo>
                  <a:pt x="405002" y="218821"/>
                </a:lnTo>
                <a:lnTo>
                  <a:pt x="384183" y="208098"/>
                </a:lnTo>
                <a:close/>
              </a:path>
              <a:path w="419100" h="222250">
                <a:moveTo>
                  <a:pt x="396708" y="207446"/>
                </a:moveTo>
                <a:lnTo>
                  <a:pt x="384183" y="208098"/>
                </a:lnTo>
                <a:lnTo>
                  <a:pt x="405002" y="218821"/>
                </a:lnTo>
                <a:lnTo>
                  <a:pt x="406118" y="216662"/>
                </a:lnTo>
                <a:lnTo>
                  <a:pt x="402589" y="216662"/>
                </a:lnTo>
                <a:lnTo>
                  <a:pt x="396708" y="207446"/>
                </a:lnTo>
                <a:close/>
              </a:path>
              <a:path w="419100" h="222250">
                <a:moveTo>
                  <a:pt x="383794" y="168782"/>
                </a:moveTo>
                <a:lnTo>
                  <a:pt x="380873" y="170688"/>
                </a:lnTo>
                <a:lnTo>
                  <a:pt x="377825" y="172466"/>
                </a:lnTo>
                <a:lnTo>
                  <a:pt x="376936" y="176402"/>
                </a:lnTo>
                <a:lnTo>
                  <a:pt x="378840" y="179450"/>
                </a:lnTo>
                <a:lnTo>
                  <a:pt x="389854" y="196706"/>
                </a:lnTo>
                <a:lnTo>
                  <a:pt x="410845" y="207518"/>
                </a:lnTo>
                <a:lnTo>
                  <a:pt x="405002" y="218821"/>
                </a:lnTo>
                <a:lnTo>
                  <a:pt x="419019" y="218821"/>
                </a:lnTo>
                <a:lnTo>
                  <a:pt x="389553" y="172466"/>
                </a:lnTo>
                <a:lnTo>
                  <a:pt x="387730" y="169672"/>
                </a:lnTo>
                <a:lnTo>
                  <a:pt x="383794" y="168782"/>
                </a:lnTo>
                <a:close/>
              </a:path>
              <a:path w="419100" h="222250">
                <a:moveTo>
                  <a:pt x="407542" y="206882"/>
                </a:moveTo>
                <a:lnTo>
                  <a:pt x="396708" y="207446"/>
                </a:lnTo>
                <a:lnTo>
                  <a:pt x="402589" y="216662"/>
                </a:lnTo>
                <a:lnTo>
                  <a:pt x="407542" y="206882"/>
                </a:lnTo>
                <a:close/>
              </a:path>
              <a:path w="419100" h="222250">
                <a:moveTo>
                  <a:pt x="409612" y="206882"/>
                </a:moveTo>
                <a:lnTo>
                  <a:pt x="407542" y="206882"/>
                </a:lnTo>
                <a:lnTo>
                  <a:pt x="402589" y="216662"/>
                </a:lnTo>
                <a:lnTo>
                  <a:pt x="406118" y="216662"/>
                </a:lnTo>
                <a:lnTo>
                  <a:pt x="410845" y="207518"/>
                </a:lnTo>
                <a:lnTo>
                  <a:pt x="409612" y="206882"/>
                </a:lnTo>
                <a:close/>
              </a:path>
              <a:path w="419100" h="222250">
                <a:moveTo>
                  <a:pt x="34916" y="13897"/>
                </a:moveTo>
                <a:lnTo>
                  <a:pt x="22391" y="14549"/>
                </a:lnTo>
                <a:lnTo>
                  <a:pt x="29245" y="25289"/>
                </a:lnTo>
                <a:lnTo>
                  <a:pt x="384183" y="208098"/>
                </a:lnTo>
                <a:lnTo>
                  <a:pt x="396708" y="207446"/>
                </a:lnTo>
                <a:lnTo>
                  <a:pt x="389854" y="196706"/>
                </a:lnTo>
                <a:lnTo>
                  <a:pt x="34916" y="13897"/>
                </a:lnTo>
                <a:close/>
              </a:path>
              <a:path w="419100" h="222250">
                <a:moveTo>
                  <a:pt x="389854" y="196706"/>
                </a:moveTo>
                <a:lnTo>
                  <a:pt x="396708" y="207446"/>
                </a:lnTo>
                <a:lnTo>
                  <a:pt x="407542" y="206882"/>
                </a:lnTo>
                <a:lnTo>
                  <a:pt x="409612" y="206882"/>
                </a:lnTo>
                <a:lnTo>
                  <a:pt x="389854" y="196706"/>
                </a:lnTo>
                <a:close/>
              </a:path>
              <a:path w="419100" h="222250">
                <a:moveTo>
                  <a:pt x="58420" y="0"/>
                </a:moveTo>
                <a:lnTo>
                  <a:pt x="54863" y="126"/>
                </a:lnTo>
                <a:lnTo>
                  <a:pt x="0" y="3048"/>
                </a:lnTo>
                <a:lnTo>
                  <a:pt x="29546" y="49529"/>
                </a:lnTo>
                <a:lnTo>
                  <a:pt x="31369" y="52324"/>
                </a:lnTo>
                <a:lnTo>
                  <a:pt x="35305" y="53213"/>
                </a:lnTo>
                <a:lnTo>
                  <a:pt x="38226" y="51307"/>
                </a:lnTo>
                <a:lnTo>
                  <a:pt x="41275" y="49529"/>
                </a:lnTo>
                <a:lnTo>
                  <a:pt x="42163" y="45593"/>
                </a:lnTo>
                <a:lnTo>
                  <a:pt x="40259" y="42545"/>
                </a:lnTo>
                <a:lnTo>
                  <a:pt x="29245" y="25289"/>
                </a:lnTo>
                <a:lnTo>
                  <a:pt x="8254" y="14477"/>
                </a:lnTo>
                <a:lnTo>
                  <a:pt x="14097" y="3175"/>
                </a:lnTo>
                <a:lnTo>
                  <a:pt x="61377" y="3175"/>
                </a:lnTo>
                <a:lnTo>
                  <a:pt x="61340" y="2667"/>
                </a:lnTo>
                <a:lnTo>
                  <a:pt x="58420" y="0"/>
                </a:lnTo>
                <a:close/>
              </a:path>
              <a:path w="419100" h="222250">
                <a:moveTo>
                  <a:pt x="14097" y="3175"/>
                </a:moveTo>
                <a:lnTo>
                  <a:pt x="8254" y="14477"/>
                </a:lnTo>
                <a:lnTo>
                  <a:pt x="29245" y="25289"/>
                </a:lnTo>
                <a:lnTo>
                  <a:pt x="22751" y="15113"/>
                </a:lnTo>
                <a:lnTo>
                  <a:pt x="11557" y="15113"/>
                </a:lnTo>
                <a:lnTo>
                  <a:pt x="16510" y="5333"/>
                </a:lnTo>
                <a:lnTo>
                  <a:pt x="18288" y="5333"/>
                </a:lnTo>
                <a:lnTo>
                  <a:pt x="14097" y="3175"/>
                </a:lnTo>
                <a:close/>
              </a:path>
              <a:path w="419100" h="222250">
                <a:moveTo>
                  <a:pt x="16510" y="5333"/>
                </a:moveTo>
                <a:lnTo>
                  <a:pt x="11557" y="15113"/>
                </a:lnTo>
                <a:lnTo>
                  <a:pt x="22391" y="14549"/>
                </a:lnTo>
                <a:lnTo>
                  <a:pt x="16510" y="5333"/>
                </a:lnTo>
                <a:close/>
              </a:path>
              <a:path w="419100" h="222250">
                <a:moveTo>
                  <a:pt x="22391" y="14549"/>
                </a:moveTo>
                <a:lnTo>
                  <a:pt x="11557" y="15113"/>
                </a:lnTo>
                <a:lnTo>
                  <a:pt x="22751" y="15113"/>
                </a:lnTo>
                <a:lnTo>
                  <a:pt x="22391" y="14549"/>
                </a:lnTo>
                <a:close/>
              </a:path>
              <a:path w="419100" h="222250">
                <a:moveTo>
                  <a:pt x="18288" y="5333"/>
                </a:moveTo>
                <a:lnTo>
                  <a:pt x="16510" y="5333"/>
                </a:lnTo>
                <a:lnTo>
                  <a:pt x="22391" y="14549"/>
                </a:lnTo>
                <a:lnTo>
                  <a:pt x="34916" y="13897"/>
                </a:lnTo>
                <a:lnTo>
                  <a:pt x="18288" y="5333"/>
                </a:lnTo>
                <a:close/>
              </a:path>
              <a:path w="419100" h="222250">
                <a:moveTo>
                  <a:pt x="61377" y="3175"/>
                </a:moveTo>
                <a:lnTo>
                  <a:pt x="14097" y="3175"/>
                </a:lnTo>
                <a:lnTo>
                  <a:pt x="34916" y="13897"/>
                </a:lnTo>
                <a:lnTo>
                  <a:pt x="55499" y="12826"/>
                </a:lnTo>
                <a:lnTo>
                  <a:pt x="59054" y="12700"/>
                </a:lnTo>
                <a:lnTo>
                  <a:pt x="61722" y="9651"/>
                </a:lnTo>
                <a:lnTo>
                  <a:pt x="61595" y="6223"/>
                </a:lnTo>
                <a:lnTo>
                  <a:pt x="61377" y="3175"/>
                </a:lnTo>
                <a:close/>
              </a:path>
            </a:pathLst>
          </a:custGeom>
          <a:solidFill>
            <a:srgbClr val="5F76B4"/>
          </a:solidFill>
        </p:spPr>
        <p:txBody>
          <a:bodyPr wrap="square" lIns="0" tIns="0" rIns="0" bIns="0" rtlCol="0"/>
          <a:lstStyle/>
          <a:p>
            <a:endParaRPr/>
          </a:p>
        </p:txBody>
      </p:sp>
      <p:sp>
        <p:nvSpPr>
          <p:cNvPr id="89" name="object 89"/>
          <p:cNvSpPr/>
          <p:nvPr/>
        </p:nvSpPr>
        <p:spPr>
          <a:xfrm>
            <a:off x="3997452" y="1737360"/>
            <a:ext cx="539496" cy="388620"/>
          </a:xfrm>
          <a:prstGeom prst="rect">
            <a:avLst/>
          </a:prstGeom>
          <a:blipFill>
            <a:blip r:embed="rId14" cstate="print"/>
            <a:stretch>
              <a:fillRect/>
            </a:stretch>
          </a:blipFill>
        </p:spPr>
        <p:txBody>
          <a:bodyPr wrap="square" lIns="0" tIns="0" rIns="0" bIns="0" rtlCol="0"/>
          <a:lstStyle/>
          <a:p>
            <a:endParaRPr/>
          </a:p>
        </p:txBody>
      </p:sp>
      <p:sp>
        <p:nvSpPr>
          <p:cNvPr id="90" name="object 90"/>
          <p:cNvSpPr/>
          <p:nvPr/>
        </p:nvSpPr>
        <p:spPr>
          <a:xfrm>
            <a:off x="4076700" y="1807466"/>
            <a:ext cx="381000" cy="228599"/>
          </a:xfrm>
          <a:custGeom>
            <a:avLst/>
            <a:gdLst/>
            <a:ahLst/>
            <a:cxnLst/>
            <a:rect l="l" t="t" r="r" b="b"/>
            <a:pathLst>
              <a:path w="381000" h="228600">
                <a:moveTo>
                  <a:pt x="32003" y="176275"/>
                </a:moveTo>
                <a:lnTo>
                  <a:pt x="28194" y="177292"/>
                </a:lnTo>
                <a:lnTo>
                  <a:pt x="26415" y="180467"/>
                </a:lnTo>
                <a:lnTo>
                  <a:pt x="0" y="228600"/>
                </a:lnTo>
                <a:lnTo>
                  <a:pt x="54990" y="227965"/>
                </a:lnTo>
                <a:lnTo>
                  <a:pt x="58420" y="227837"/>
                </a:lnTo>
                <a:lnTo>
                  <a:pt x="58685" y="227583"/>
                </a:lnTo>
                <a:lnTo>
                  <a:pt x="14097" y="227583"/>
                </a:lnTo>
                <a:lnTo>
                  <a:pt x="7492" y="216661"/>
                </a:lnTo>
                <a:lnTo>
                  <a:pt x="27726" y="204521"/>
                </a:lnTo>
                <a:lnTo>
                  <a:pt x="37591" y="186562"/>
                </a:lnTo>
                <a:lnTo>
                  <a:pt x="39242" y="183515"/>
                </a:lnTo>
                <a:lnTo>
                  <a:pt x="38100" y="179577"/>
                </a:lnTo>
                <a:lnTo>
                  <a:pt x="32003" y="176275"/>
                </a:lnTo>
                <a:close/>
              </a:path>
              <a:path w="381000" h="228600">
                <a:moveTo>
                  <a:pt x="27726" y="204521"/>
                </a:moveTo>
                <a:lnTo>
                  <a:pt x="7492" y="216661"/>
                </a:lnTo>
                <a:lnTo>
                  <a:pt x="14097" y="227583"/>
                </a:lnTo>
                <a:lnTo>
                  <a:pt x="18118" y="225171"/>
                </a:lnTo>
                <a:lnTo>
                  <a:pt x="16383" y="225171"/>
                </a:lnTo>
                <a:lnTo>
                  <a:pt x="10667" y="215773"/>
                </a:lnTo>
                <a:lnTo>
                  <a:pt x="21614" y="215647"/>
                </a:lnTo>
                <a:lnTo>
                  <a:pt x="27726" y="204521"/>
                </a:lnTo>
                <a:close/>
              </a:path>
              <a:path w="381000" h="228600">
                <a:moveTo>
                  <a:pt x="58292" y="215137"/>
                </a:moveTo>
                <a:lnTo>
                  <a:pt x="54863" y="215265"/>
                </a:lnTo>
                <a:lnTo>
                  <a:pt x="34233" y="215502"/>
                </a:lnTo>
                <a:lnTo>
                  <a:pt x="14097" y="227583"/>
                </a:lnTo>
                <a:lnTo>
                  <a:pt x="58685" y="227583"/>
                </a:lnTo>
                <a:lnTo>
                  <a:pt x="61340" y="225044"/>
                </a:lnTo>
                <a:lnTo>
                  <a:pt x="61213" y="218058"/>
                </a:lnTo>
                <a:lnTo>
                  <a:pt x="58292" y="215137"/>
                </a:lnTo>
                <a:close/>
              </a:path>
              <a:path w="381000" h="228600">
                <a:moveTo>
                  <a:pt x="21614" y="215647"/>
                </a:moveTo>
                <a:lnTo>
                  <a:pt x="10667" y="215773"/>
                </a:lnTo>
                <a:lnTo>
                  <a:pt x="16383" y="225171"/>
                </a:lnTo>
                <a:lnTo>
                  <a:pt x="21614" y="215647"/>
                </a:lnTo>
                <a:close/>
              </a:path>
              <a:path w="381000" h="228600">
                <a:moveTo>
                  <a:pt x="34233" y="215502"/>
                </a:moveTo>
                <a:lnTo>
                  <a:pt x="21614" y="215647"/>
                </a:lnTo>
                <a:lnTo>
                  <a:pt x="16383" y="225171"/>
                </a:lnTo>
                <a:lnTo>
                  <a:pt x="18118" y="225171"/>
                </a:lnTo>
                <a:lnTo>
                  <a:pt x="34233" y="215502"/>
                </a:lnTo>
                <a:close/>
              </a:path>
              <a:path w="381000" h="228600">
                <a:moveTo>
                  <a:pt x="359385" y="12952"/>
                </a:moveTo>
                <a:lnTo>
                  <a:pt x="346766" y="13097"/>
                </a:lnTo>
                <a:lnTo>
                  <a:pt x="27726" y="204521"/>
                </a:lnTo>
                <a:lnTo>
                  <a:pt x="21614" y="215647"/>
                </a:lnTo>
                <a:lnTo>
                  <a:pt x="34233" y="215502"/>
                </a:lnTo>
                <a:lnTo>
                  <a:pt x="353273" y="24078"/>
                </a:lnTo>
                <a:lnTo>
                  <a:pt x="359385" y="12952"/>
                </a:lnTo>
                <a:close/>
              </a:path>
              <a:path w="381000" h="228600">
                <a:moveTo>
                  <a:pt x="380442" y="1016"/>
                </a:moveTo>
                <a:lnTo>
                  <a:pt x="366902" y="1016"/>
                </a:lnTo>
                <a:lnTo>
                  <a:pt x="373507" y="11937"/>
                </a:lnTo>
                <a:lnTo>
                  <a:pt x="353273" y="24078"/>
                </a:lnTo>
                <a:lnTo>
                  <a:pt x="343408" y="42036"/>
                </a:lnTo>
                <a:lnTo>
                  <a:pt x="341757" y="45084"/>
                </a:lnTo>
                <a:lnTo>
                  <a:pt x="342900" y="49022"/>
                </a:lnTo>
                <a:lnTo>
                  <a:pt x="348996" y="52324"/>
                </a:lnTo>
                <a:lnTo>
                  <a:pt x="352805" y="51307"/>
                </a:lnTo>
                <a:lnTo>
                  <a:pt x="354584" y="48132"/>
                </a:lnTo>
                <a:lnTo>
                  <a:pt x="380442" y="1016"/>
                </a:lnTo>
                <a:close/>
              </a:path>
              <a:path w="381000" h="228600">
                <a:moveTo>
                  <a:pt x="368362" y="3428"/>
                </a:moveTo>
                <a:lnTo>
                  <a:pt x="364616" y="3428"/>
                </a:lnTo>
                <a:lnTo>
                  <a:pt x="370332" y="12826"/>
                </a:lnTo>
                <a:lnTo>
                  <a:pt x="359385" y="12952"/>
                </a:lnTo>
                <a:lnTo>
                  <a:pt x="353273" y="24078"/>
                </a:lnTo>
                <a:lnTo>
                  <a:pt x="373507" y="11937"/>
                </a:lnTo>
                <a:lnTo>
                  <a:pt x="368362" y="3428"/>
                </a:lnTo>
                <a:close/>
              </a:path>
              <a:path w="381000" h="228600">
                <a:moveTo>
                  <a:pt x="381000" y="0"/>
                </a:moveTo>
                <a:lnTo>
                  <a:pt x="326009" y="634"/>
                </a:lnTo>
                <a:lnTo>
                  <a:pt x="322579" y="761"/>
                </a:lnTo>
                <a:lnTo>
                  <a:pt x="319791" y="3428"/>
                </a:lnTo>
                <a:lnTo>
                  <a:pt x="319786" y="10541"/>
                </a:lnTo>
                <a:lnTo>
                  <a:pt x="322707" y="13461"/>
                </a:lnTo>
                <a:lnTo>
                  <a:pt x="326136" y="13334"/>
                </a:lnTo>
                <a:lnTo>
                  <a:pt x="346766" y="13097"/>
                </a:lnTo>
                <a:lnTo>
                  <a:pt x="366902" y="1016"/>
                </a:lnTo>
                <a:lnTo>
                  <a:pt x="380442" y="1016"/>
                </a:lnTo>
                <a:lnTo>
                  <a:pt x="381000" y="0"/>
                </a:lnTo>
                <a:close/>
              </a:path>
              <a:path w="381000" h="228600">
                <a:moveTo>
                  <a:pt x="366902" y="1016"/>
                </a:moveTo>
                <a:lnTo>
                  <a:pt x="346766" y="13097"/>
                </a:lnTo>
                <a:lnTo>
                  <a:pt x="359385" y="12952"/>
                </a:lnTo>
                <a:lnTo>
                  <a:pt x="364616" y="3428"/>
                </a:lnTo>
                <a:lnTo>
                  <a:pt x="368362" y="3428"/>
                </a:lnTo>
                <a:lnTo>
                  <a:pt x="366902" y="1016"/>
                </a:lnTo>
                <a:close/>
              </a:path>
              <a:path w="381000" h="228600">
                <a:moveTo>
                  <a:pt x="364616" y="3428"/>
                </a:moveTo>
                <a:lnTo>
                  <a:pt x="359385" y="12952"/>
                </a:lnTo>
                <a:lnTo>
                  <a:pt x="370332" y="12826"/>
                </a:lnTo>
                <a:lnTo>
                  <a:pt x="364616" y="3428"/>
                </a:lnTo>
                <a:close/>
              </a:path>
            </a:pathLst>
          </a:custGeom>
          <a:solidFill>
            <a:srgbClr val="5F76B4"/>
          </a:solidFill>
        </p:spPr>
        <p:txBody>
          <a:bodyPr wrap="square" lIns="0" tIns="0" rIns="0" bIns="0" rtlCol="0"/>
          <a:lstStyle/>
          <a:p>
            <a:endParaRPr/>
          </a:p>
        </p:txBody>
      </p:sp>
      <p:sp>
        <p:nvSpPr>
          <p:cNvPr id="91" name="object 91"/>
          <p:cNvSpPr/>
          <p:nvPr/>
        </p:nvSpPr>
        <p:spPr>
          <a:xfrm>
            <a:off x="3959352" y="2068070"/>
            <a:ext cx="577596" cy="374904"/>
          </a:xfrm>
          <a:prstGeom prst="rect">
            <a:avLst/>
          </a:prstGeom>
          <a:blipFill>
            <a:blip r:embed="rId15" cstate="print"/>
            <a:stretch>
              <a:fillRect/>
            </a:stretch>
          </a:blipFill>
        </p:spPr>
        <p:txBody>
          <a:bodyPr wrap="square" lIns="0" tIns="0" rIns="0" bIns="0" rtlCol="0"/>
          <a:lstStyle/>
          <a:p>
            <a:endParaRPr/>
          </a:p>
        </p:txBody>
      </p:sp>
      <p:sp>
        <p:nvSpPr>
          <p:cNvPr id="92" name="object 92"/>
          <p:cNvSpPr/>
          <p:nvPr/>
        </p:nvSpPr>
        <p:spPr>
          <a:xfrm>
            <a:off x="4038600" y="2134616"/>
            <a:ext cx="419100" cy="222250"/>
          </a:xfrm>
          <a:custGeom>
            <a:avLst/>
            <a:gdLst/>
            <a:ahLst/>
            <a:cxnLst/>
            <a:rect l="l" t="t" r="r" b="b"/>
            <a:pathLst>
              <a:path w="419100" h="222250">
                <a:moveTo>
                  <a:pt x="384183" y="208098"/>
                </a:moveTo>
                <a:lnTo>
                  <a:pt x="363600" y="209169"/>
                </a:lnTo>
                <a:lnTo>
                  <a:pt x="360045" y="209296"/>
                </a:lnTo>
                <a:lnTo>
                  <a:pt x="357377" y="212344"/>
                </a:lnTo>
                <a:lnTo>
                  <a:pt x="357504" y="215773"/>
                </a:lnTo>
                <a:lnTo>
                  <a:pt x="357759" y="219328"/>
                </a:lnTo>
                <a:lnTo>
                  <a:pt x="360679" y="221996"/>
                </a:lnTo>
                <a:lnTo>
                  <a:pt x="364236" y="221869"/>
                </a:lnTo>
                <a:lnTo>
                  <a:pt x="419100" y="218948"/>
                </a:lnTo>
                <a:lnTo>
                  <a:pt x="405002" y="218821"/>
                </a:lnTo>
                <a:lnTo>
                  <a:pt x="384183" y="208098"/>
                </a:lnTo>
                <a:close/>
              </a:path>
              <a:path w="419100" h="222250">
                <a:moveTo>
                  <a:pt x="396708" y="207446"/>
                </a:moveTo>
                <a:lnTo>
                  <a:pt x="384183" y="208098"/>
                </a:lnTo>
                <a:lnTo>
                  <a:pt x="405002" y="218821"/>
                </a:lnTo>
                <a:lnTo>
                  <a:pt x="406118" y="216662"/>
                </a:lnTo>
                <a:lnTo>
                  <a:pt x="402589" y="216662"/>
                </a:lnTo>
                <a:lnTo>
                  <a:pt x="396708" y="207446"/>
                </a:lnTo>
                <a:close/>
              </a:path>
              <a:path w="419100" h="222250">
                <a:moveTo>
                  <a:pt x="383794" y="168782"/>
                </a:moveTo>
                <a:lnTo>
                  <a:pt x="380873" y="170688"/>
                </a:lnTo>
                <a:lnTo>
                  <a:pt x="377825" y="172466"/>
                </a:lnTo>
                <a:lnTo>
                  <a:pt x="376936" y="176402"/>
                </a:lnTo>
                <a:lnTo>
                  <a:pt x="378840" y="179450"/>
                </a:lnTo>
                <a:lnTo>
                  <a:pt x="389854" y="196706"/>
                </a:lnTo>
                <a:lnTo>
                  <a:pt x="410845" y="207518"/>
                </a:lnTo>
                <a:lnTo>
                  <a:pt x="405002" y="218821"/>
                </a:lnTo>
                <a:lnTo>
                  <a:pt x="419019" y="218821"/>
                </a:lnTo>
                <a:lnTo>
                  <a:pt x="389553" y="172466"/>
                </a:lnTo>
                <a:lnTo>
                  <a:pt x="387730" y="169672"/>
                </a:lnTo>
                <a:lnTo>
                  <a:pt x="383794" y="168782"/>
                </a:lnTo>
                <a:close/>
              </a:path>
              <a:path w="419100" h="222250">
                <a:moveTo>
                  <a:pt x="407542" y="206882"/>
                </a:moveTo>
                <a:lnTo>
                  <a:pt x="396708" y="207446"/>
                </a:lnTo>
                <a:lnTo>
                  <a:pt x="402589" y="216662"/>
                </a:lnTo>
                <a:lnTo>
                  <a:pt x="407542" y="206882"/>
                </a:lnTo>
                <a:close/>
              </a:path>
              <a:path w="419100" h="222250">
                <a:moveTo>
                  <a:pt x="409612" y="206882"/>
                </a:moveTo>
                <a:lnTo>
                  <a:pt x="407542" y="206882"/>
                </a:lnTo>
                <a:lnTo>
                  <a:pt x="402589" y="216662"/>
                </a:lnTo>
                <a:lnTo>
                  <a:pt x="406118" y="216662"/>
                </a:lnTo>
                <a:lnTo>
                  <a:pt x="410845" y="207518"/>
                </a:lnTo>
                <a:lnTo>
                  <a:pt x="409612" y="206882"/>
                </a:lnTo>
                <a:close/>
              </a:path>
              <a:path w="419100" h="222250">
                <a:moveTo>
                  <a:pt x="34916" y="13897"/>
                </a:moveTo>
                <a:lnTo>
                  <a:pt x="22391" y="14549"/>
                </a:lnTo>
                <a:lnTo>
                  <a:pt x="29245" y="25289"/>
                </a:lnTo>
                <a:lnTo>
                  <a:pt x="384183" y="208098"/>
                </a:lnTo>
                <a:lnTo>
                  <a:pt x="396708" y="207446"/>
                </a:lnTo>
                <a:lnTo>
                  <a:pt x="389854" y="196706"/>
                </a:lnTo>
                <a:lnTo>
                  <a:pt x="34916" y="13897"/>
                </a:lnTo>
                <a:close/>
              </a:path>
              <a:path w="419100" h="222250">
                <a:moveTo>
                  <a:pt x="389854" y="196706"/>
                </a:moveTo>
                <a:lnTo>
                  <a:pt x="396708" y="207446"/>
                </a:lnTo>
                <a:lnTo>
                  <a:pt x="407542" y="206882"/>
                </a:lnTo>
                <a:lnTo>
                  <a:pt x="409612" y="206882"/>
                </a:lnTo>
                <a:lnTo>
                  <a:pt x="389854" y="196706"/>
                </a:lnTo>
                <a:close/>
              </a:path>
              <a:path w="419100" h="222250">
                <a:moveTo>
                  <a:pt x="58420" y="0"/>
                </a:moveTo>
                <a:lnTo>
                  <a:pt x="54863" y="126"/>
                </a:lnTo>
                <a:lnTo>
                  <a:pt x="0" y="3048"/>
                </a:lnTo>
                <a:lnTo>
                  <a:pt x="29546" y="49529"/>
                </a:lnTo>
                <a:lnTo>
                  <a:pt x="31369" y="52324"/>
                </a:lnTo>
                <a:lnTo>
                  <a:pt x="35305" y="53213"/>
                </a:lnTo>
                <a:lnTo>
                  <a:pt x="38226" y="51307"/>
                </a:lnTo>
                <a:lnTo>
                  <a:pt x="41275" y="49529"/>
                </a:lnTo>
                <a:lnTo>
                  <a:pt x="42163" y="45593"/>
                </a:lnTo>
                <a:lnTo>
                  <a:pt x="40259" y="42545"/>
                </a:lnTo>
                <a:lnTo>
                  <a:pt x="29245" y="25289"/>
                </a:lnTo>
                <a:lnTo>
                  <a:pt x="8254" y="14477"/>
                </a:lnTo>
                <a:lnTo>
                  <a:pt x="14097" y="3175"/>
                </a:lnTo>
                <a:lnTo>
                  <a:pt x="61377" y="3175"/>
                </a:lnTo>
                <a:lnTo>
                  <a:pt x="61340" y="2667"/>
                </a:lnTo>
                <a:lnTo>
                  <a:pt x="58420" y="0"/>
                </a:lnTo>
                <a:close/>
              </a:path>
              <a:path w="419100" h="222250">
                <a:moveTo>
                  <a:pt x="14097" y="3175"/>
                </a:moveTo>
                <a:lnTo>
                  <a:pt x="8254" y="14477"/>
                </a:lnTo>
                <a:lnTo>
                  <a:pt x="29245" y="25289"/>
                </a:lnTo>
                <a:lnTo>
                  <a:pt x="22751" y="15113"/>
                </a:lnTo>
                <a:lnTo>
                  <a:pt x="11557" y="15113"/>
                </a:lnTo>
                <a:lnTo>
                  <a:pt x="16510" y="5333"/>
                </a:lnTo>
                <a:lnTo>
                  <a:pt x="18288" y="5333"/>
                </a:lnTo>
                <a:lnTo>
                  <a:pt x="14097" y="3175"/>
                </a:lnTo>
                <a:close/>
              </a:path>
              <a:path w="419100" h="222250">
                <a:moveTo>
                  <a:pt x="16510" y="5333"/>
                </a:moveTo>
                <a:lnTo>
                  <a:pt x="11557" y="15113"/>
                </a:lnTo>
                <a:lnTo>
                  <a:pt x="22391" y="14549"/>
                </a:lnTo>
                <a:lnTo>
                  <a:pt x="16510" y="5333"/>
                </a:lnTo>
                <a:close/>
              </a:path>
              <a:path w="419100" h="222250">
                <a:moveTo>
                  <a:pt x="22391" y="14549"/>
                </a:moveTo>
                <a:lnTo>
                  <a:pt x="11557" y="15113"/>
                </a:lnTo>
                <a:lnTo>
                  <a:pt x="22751" y="15113"/>
                </a:lnTo>
                <a:lnTo>
                  <a:pt x="22391" y="14549"/>
                </a:lnTo>
                <a:close/>
              </a:path>
              <a:path w="419100" h="222250">
                <a:moveTo>
                  <a:pt x="18288" y="5333"/>
                </a:moveTo>
                <a:lnTo>
                  <a:pt x="16510" y="5333"/>
                </a:lnTo>
                <a:lnTo>
                  <a:pt x="22391" y="14549"/>
                </a:lnTo>
                <a:lnTo>
                  <a:pt x="34916" y="13897"/>
                </a:lnTo>
                <a:lnTo>
                  <a:pt x="18288" y="5333"/>
                </a:lnTo>
                <a:close/>
              </a:path>
              <a:path w="419100" h="222250">
                <a:moveTo>
                  <a:pt x="61377" y="3175"/>
                </a:moveTo>
                <a:lnTo>
                  <a:pt x="14097" y="3175"/>
                </a:lnTo>
                <a:lnTo>
                  <a:pt x="34916" y="13897"/>
                </a:lnTo>
                <a:lnTo>
                  <a:pt x="55499" y="12826"/>
                </a:lnTo>
                <a:lnTo>
                  <a:pt x="59054" y="12700"/>
                </a:lnTo>
                <a:lnTo>
                  <a:pt x="61722" y="9651"/>
                </a:lnTo>
                <a:lnTo>
                  <a:pt x="61595" y="6223"/>
                </a:lnTo>
                <a:lnTo>
                  <a:pt x="61377" y="3175"/>
                </a:lnTo>
                <a:close/>
              </a:path>
            </a:pathLst>
          </a:custGeom>
          <a:solidFill>
            <a:srgbClr val="5F76B4"/>
          </a:solidFill>
        </p:spPr>
        <p:txBody>
          <a:bodyPr wrap="square" lIns="0" tIns="0" rIns="0" bIns="0" rtlCol="0"/>
          <a:lstStyle/>
          <a:p>
            <a:endParaRPr/>
          </a:p>
        </p:txBody>
      </p:sp>
      <p:sp>
        <p:nvSpPr>
          <p:cNvPr id="93" name="object 93"/>
          <p:cNvSpPr/>
          <p:nvPr/>
        </p:nvSpPr>
        <p:spPr>
          <a:xfrm>
            <a:off x="4607052" y="2080261"/>
            <a:ext cx="539496" cy="388620"/>
          </a:xfrm>
          <a:prstGeom prst="rect">
            <a:avLst/>
          </a:prstGeom>
          <a:blipFill>
            <a:blip r:embed="rId14" cstate="print"/>
            <a:stretch>
              <a:fillRect/>
            </a:stretch>
          </a:blipFill>
        </p:spPr>
        <p:txBody>
          <a:bodyPr wrap="square" lIns="0" tIns="0" rIns="0" bIns="0" rtlCol="0"/>
          <a:lstStyle/>
          <a:p>
            <a:endParaRPr/>
          </a:p>
        </p:txBody>
      </p:sp>
      <p:sp>
        <p:nvSpPr>
          <p:cNvPr id="94" name="object 94"/>
          <p:cNvSpPr/>
          <p:nvPr/>
        </p:nvSpPr>
        <p:spPr>
          <a:xfrm>
            <a:off x="4686300" y="2150365"/>
            <a:ext cx="381000" cy="228599"/>
          </a:xfrm>
          <a:custGeom>
            <a:avLst/>
            <a:gdLst/>
            <a:ahLst/>
            <a:cxnLst/>
            <a:rect l="l" t="t" r="r" b="b"/>
            <a:pathLst>
              <a:path w="381000" h="228600">
                <a:moveTo>
                  <a:pt x="32003" y="176275"/>
                </a:moveTo>
                <a:lnTo>
                  <a:pt x="28194" y="177292"/>
                </a:lnTo>
                <a:lnTo>
                  <a:pt x="26415" y="180467"/>
                </a:lnTo>
                <a:lnTo>
                  <a:pt x="0" y="228600"/>
                </a:lnTo>
                <a:lnTo>
                  <a:pt x="54990" y="227965"/>
                </a:lnTo>
                <a:lnTo>
                  <a:pt x="58420" y="227837"/>
                </a:lnTo>
                <a:lnTo>
                  <a:pt x="58685" y="227583"/>
                </a:lnTo>
                <a:lnTo>
                  <a:pt x="14097" y="227583"/>
                </a:lnTo>
                <a:lnTo>
                  <a:pt x="7492" y="216661"/>
                </a:lnTo>
                <a:lnTo>
                  <a:pt x="27726" y="204521"/>
                </a:lnTo>
                <a:lnTo>
                  <a:pt x="37591" y="186562"/>
                </a:lnTo>
                <a:lnTo>
                  <a:pt x="39242" y="183515"/>
                </a:lnTo>
                <a:lnTo>
                  <a:pt x="38100" y="179577"/>
                </a:lnTo>
                <a:lnTo>
                  <a:pt x="32003" y="176275"/>
                </a:lnTo>
                <a:close/>
              </a:path>
              <a:path w="381000" h="228600">
                <a:moveTo>
                  <a:pt x="27726" y="204521"/>
                </a:moveTo>
                <a:lnTo>
                  <a:pt x="7492" y="216661"/>
                </a:lnTo>
                <a:lnTo>
                  <a:pt x="14097" y="227583"/>
                </a:lnTo>
                <a:lnTo>
                  <a:pt x="18118" y="225171"/>
                </a:lnTo>
                <a:lnTo>
                  <a:pt x="16383" y="225171"/>
                </a:lnTo>
                <a:lnTo>
                  <a:pt x="10667" y="215773"/>
                </a:lnTo>
                <a:lnTo>
                  <a:pt x="21614" y="215647"/>
                </a:lnTo>
                <a:lnTo>
                  <a:pt x="27726" y="204521"/>
                </a:lnTo>
                <a:close/>
              </a:path>
              <a:path w="381000" h="228600">
                <a:moveTo>
                  <a:pt x="58292" y="215137"/>
                </a:moveTo>
                <a:lnTo>
                  <a:pt x="54863" y="215265"/>
                </a:lnTo>
                <a:lnTo>
                  <a:pt x="34233" y="215502"/>
                </a:lnTo>
                <a:lnTo>
                  <a:pt x="14097" y="227583"/>
                </a:lnTo>
                <a:lnTo>
                  <a:pt x="58685" y="227583"/>
                </a:lnTo>
                <a:lnTo>
                  <a:pt x="61340" y="225044"/>
                </a:lnTo>
                <a:lnTo>
                  <a:pt x="61213" y="218058"/>
                </a:lnTo>
                <a:lnTo>
                  <a:pt x="58292" y="215137"/>
                </a:lnTo>
                <a:close/>
              </a:path>
              <a:path w="381000" h="228600">
                <a:moveTo>
                  <a:pt x="21614" y="215647"/>
                </a:moveTo>
                <a:lnTo>
                  <a:pt x="10667" y="215773"/>
                </a:lnTo>
                <a:lnTo>
                  <a:pt x="16383" y="225171"/>
                </a:lnTo>
                <a:lnTo>
                  <a:pt x="21614" y="215647"/>
                </a:lnTo>
                <a:close/>
              </a:path>
              <a:path w="381000" h="228600">
                <a:moveTo>
                  <a:pt x="34233" y="215502"/>
                </a:moveTo>
                <a:lnTo>
                  <a:pt x="21614" y="215647"/>
                </a:lnTo>
                <a:lnTo>
                  <a:pt x="16383" y="225171"/>
                </a:lnTo>
                <a:lnTo>
                  <a:pt x="18118" y="225171"/>
                </a:lnTo>
                <a:lnTo>
                  <a:pt x="34233" y="215502"/>
                </a:lnTo>
                <a:close/>
              </a:path>
              <a:path w="381000" h="228600">
                <a:moveTo>
                  <a:pt x="359385" y="12952"/>
                </a:moveTo>
                <a:lnTo>
                  <a:pt x="346766" y="13097"/>
                </a:lnTo>
                <a:lnTo>
                  <a:pt x="27726" y="204521"/>
                </a:lnTo>
                <a:lnTo>
                  <a:pt x="21614" y="215647"/>
                </a:lnTo>
                <a:lnTo>
                  <a:pt x="34233" y="215502"/>
                </a:lnTo>
                <a:lnTo>
                  <a:pt x="353273" y="24078"/>
                </a:lnTo>
                <a:lnTo>
                  <a:pt x="359385" y="12952"/>
                </a:lnTo>
                <a:close/>
              </a:path>
              <a:path w="381000" h="228600">
                <a:moveTo>
                  <a:pt x="380442" y="1016"/>
                </a:moveTo>
                <a:lnTo>
                  <a:pt x="366902" y="1016"/>
                </a:lnTo>
                <a:lnTo>
                  <a:pt x="373507" y="11937"/>
                </a:lnTo>
                <a:lnTo>
                  <a:pt x="353273" y="24078"/>
                </a:lnTo>
                <a:lnTo>
                  <a:pt x="343408" y="42036"/>
                </a:lnTo>
                <a:lnTo>
                  <a:pt x="341757" y="45084"/>
                </a:lnTo>
                <a:lnTo>
                  <a:pt x="342900" y="49022"/>
                </a:lnTo>
                <a:lnTo>
                  <a:pt x="348996" y="52324"/>
                </a:lnTo>
                <a:lnTo>
                  <a:pt x="352805" y="51307"/>
                </a:lnTo>
                <a:lnTo>
                  <a:pt x="354584" y="48132"/>
                </a:lnTo>
                <a:lnTo>
                  <a:pt x="380442" y="1016"/>
                </a:lnTo>
                <a:close/>
              </a:path>
              <a:path w="381000" h="228600">
                <a:moveTo>
                  <a:pt x="368362" y="3428"/>
                </a:moveTo>
                <a:lnTo>
                  <a:pt x="364616" y="3428"/>
                </a:lnTo>
                <a:lnTo>
                  <a:pt x="370332" y="12826"/>
                </a:lnTo>
                <a:lnTo>
                  <a:pt x="359385" y="12952"/>
                </a:lnTo>
                <a:lnTo>
                  <a:pt x="353273" y="24078"/>
                </a:lnTo>
                <a:lnTo>
                  <a:pt x="373507" y="11937"/>
                </a:lnTo>
                <a:lnTo>
                  <a:pt x="368362" y="3428"/>
                </a:lnTo>
                <a:close/>
              </a:path>
              <a:path w="381000" h="228600">
                <a:moveTo>
                  <a:pt x="381000" y="0"/>
                </a:moveTo>
                <a:lnTo>
                  <a:pt x="326009" y="634"/>
                </a:lnTo>
                <a:lnTo>
                  <a:pt x="322579" y="761"/>
                </a:lnTo>
                <a:lnTo>
                  <a:pt x="319791" y="3428"/>
                </a:lnTo>
                <a:lnTo>
                  <a:pt x="319786" y="10541"/>
                </a:lnTo>
                <a:lnTo>
                  <a:pt x="322707" y="13461"/>
                </a:lnTo>
                <a:lnTo>
                  <a:pt x="326136" y="13334"/>
                </a:lnTo>
                <a:lnTo>
                  <a:pt x="346766" y="13097"/>
                </a:lnTo>
                <a:lnTo>
                  <a:pt x="366902" y="1016"/>
                </a:lnTo>
                <a:lnTo>
                  <a:pt x="380442" y="1016"/>
                </a:lnTo>
                <a:lnTo>
                  <a:pt x="381000" y="0"/>
                </a:lnTo>
                <a:close/>
              </a:path>
              <a:path w="381000" h="228600">
                <a:moveTo>
                  <a:pt x="366902" y="1016"/>
                </a:moveTo>
                <a:lnTo>
                  <a:pt x="346766" y="13097"/>
                </a:lnTo>
                <a:lnTo>
                  <a:pt x="359385" y="12952"/>
                </a:lnTo>
                <a:lnTo>
                  <a:pt x="364616" y="3428"/>
                </a:lnTo>
                <a:lnTo>
                  <a:pt x="368362" y="3428"/>
                </a:lnTo>
                <a:lnTo>
                  <a:pt x="366902" y="1016"/>
                </a:lnTo>
                <a:close/>
              </a:path>
              <a:path w="381000" h="228600">
                <a:moveTo>
                  <a:pt x="364616" y="3428"/>
                </a:moveTo>
                <a:lnTo>
                  <a:pt x="359385" y="12952"/>
                </a:lnTo>
                <a:lnTo>
                  <a:pt x="370332" y="12826"/>
                </a:lnTo>
                <a:lnTo>
                  <a:pt x="364616" y="3428"/>
                </a:lnTo>
                <a:close/>
              </a:path>
            </a:pathLst>
          </a:custGeom>
          <a:solidFill>
            <a:srgbClr val="5F76B4"/>
          </a:solidFill>
        </p:spPr>
        <p:txBody>
          <a:bodyPr wrap="square" lIns="0" tIns="0" rIns="0" bIns="0" rtlCol="0"/>
          <a:lstStyle/>
          <a:p>
            <a:endParaRPr/>
          </a:p>
        </p:txBody>
      </p:sp>
      <p:sp>
        <p:nvSpPr>
          <p:cNvPr id="95" name="object 95"/>
          <p:cNvSpPr/>
          <p:nvPr/>
        </p:nvSpPr>
        <p:spPr>
          <a:xfrm>
            <a:off x="3936493" y="2897126"/>
            <a:ext cx="1347215" cy="1040891"/>
          </a:xfrm>
          <a:prstGeom prst="rect">
            <a:avLst/>
          </a:prstGeom>
          <a:blipFill>
            <a:blip r:embed="rId16" cstate="print"/>
            <a:stretch>
              <a:fillRect/>
            </a:stretch>
          </a:blipFill>
        </p:spPr>
        <p:txBody>
          <a:bodyPr wrap="square" lIns="0" tIns="0" rIns="0" bIns="0" rtlCol="0"/>
          <a:lstStyle/>
          <a:p>
            <a:endParaRPr/>
          </a:p>
        </p:txBody>
      </p:sp>
      <p:sp>
        <p:nvSpPr>
          <p:cNvPr id="96" name="object 96"/>
          <p:cNvSpPr/>
          <p:nvPr/>
        </p:nvSpPr>
        <p:spPr>
          <a:xfrm>
            <a:off x="3962400" y="2912365"/>
            <a:ext cx="1295400" cy="990600"/>
          </a:xfrm>
          <a:prstGeom prst="rect">
            <a:avLst/>
          </a:prstGeom>
          <a:blipFill>
            <a:blip r:embed="rId17" cstate="print"/>
            <a:stretch>
              <a:fillRect/>
            </a:stretch>
          </a:blipFill>
        </p:spPr>
        <p:txBody>
          <a:bodyPr wrap="square" lIns="0" tIns="0" rIns="0" bIns="0" rtlCol="0"/>
          <a:lstStyle/>
          <a:p>
            <a:endParaRPr/>
          </a:p>
        </p:txBody>
      </p:sp>
      <p:sp>
        <p:nvSpPr>
          <p:cNvPr id="97" name="object 97"/>
          <p:cNvSpPr/>
          <p:nvPr/>
        </p:nvSpPr>
        <p:spPr>
          <a:xfrm>
            <a:off x="3962400" y="2912365"/>
            <a:ext cx="1295400" cy="990600"/>
          </a:xfrm>
          <a:custGeom>
            <a:avLst/>
            <a:gdLst/>
            <a:ahLst/>
            <a:cxnLst/>
            <a:rect l="l" t="t" r="r" b="b"/>
            <a:pathLst>
              <a:path w="1295400" h="990600">
                <a:moveTo>
                  <a:pt x="0" y="495300"/>
                </a:moveTo>
                <a:lnTo>
                  <a:pt x="2146" y="454676"/>
                </a:lnTo>
                <a:lnTo>
                  <a:pt x="8476" y="414957"/>
                </a:lnTo>
                <a:lnTo>
                  <a:pt x="18821" y="376269"/>
                </a:lnTo>
                <a:lnTo>
                  <a:pt x="33015" y="338742"/>
                </a:lnTo>
                <a:lnTo>
                  <a:pt x="50893" y="302502"/>
                </a:lnTo>
                <a:lnTo>
                  <a:pt x="72286" y="267676"/>
                </a:lnTo>
                <a:lnTo>
                  <a:pt x="97029" y="234392"/>
                </a:lnTo>
                <a:lnTo>
                  <a:pt x="124955" y="202777"/>
                </a:lnTo>
                <a:lnTo>
                  <a:pt x="155898" y="172959"/>
                </a:lnTo>
                <a:lnTo>
                  <a:pt x="189690" y="145065"/>
                </a:lnTo>
                <a:lnTo>
                  <a:pt x="226165" y="119223"/>
                </a:lnTo>
                <a:lnTo>
                  <a:pt x="265157" y="95560"/>
                </a:lnTo>
                <a:lnTo>
                  <a:pt x="306499" y="74204"/>
                </a:lnTo>
                <a:lnTo>
                  <a:pt x="350025" y="55282"/>
                </a:lnTo>
                <a:lnTo>
                  <a:pt x="395567" y="38921"/>
                </a:lnTo>
                <a:lnTo>
                  <a:pt x="442959" y="25249"/>
                </a:lnTo>
                <a:lnTo>
                  <a:pt x="492035" y="14394"/>
                </a:lnTo>
                <a:lnTo>
                  <a:pt x="542628" y="6482"/>
                </a:lnTo>
                <a:lnTo>
                  <a:pt x="594572" y="1641"/>
                </a:lnTo>
                <a:lnTo>
                  <a:pt x="647700" y="0"/>
                </a:lnTo>
                <a:lnTo>
                  <a:pt x="700827" y="1641"/>
                </a:lnTo>
                <a:lnTo>
                  <a:pt x="752771" y="6482"/>
                </a:lnTo>
                <a:lnTo>
                  <a:pt x="803364" y="14394"/>
                </a:lnTo>
                <a:lnTo>
                  <a:pt x="852440" y="25249"/>
                </a:lnTo>
                <a:lnTo>
                  <a:pt x="899832" y="38921"/>
                </a:lnTo>
                <a:lnTo>
                  <a:pt x="945374" y="55282"/>
                </a:lnTo>
                <a:lnTo>
                  <a:pt x="988900" y="74204"/>
                </a:lnTo>
                <a:lnTo>
                  <a:pt x="1030242" y="95560"/>
                </a:lnTo>
                <a:lnTo>
                  <a:pt x="1069234" y="119223"/>
                </a:lnTo>
                <a:lnTo>
                  <a:pt x="1105709" y="145065"/>
                </a:lnTo>
                <a:lnTo>
                  <a:pt x="1139501" y="172959"/>
                </a:lnTo>
                <a:lnTo>
                  <a:pt x="1170444" y="202777"/>
                </a:lnTo>
                <a:lnTo>
                  <a:pt x="1198370" y="234392"/>
                </a:lnTo>
                <a:lnTo>
                  <a:pt x="1223113" y="267676"/>
                </a:lnTo>
                <a:lnTo>
                  <a:pt x="1244506" y="302502"/>
                </a:lnTo>
                <a:lnTo>
                  <a:pt x="1262384" y="338742"/>
                </a:lnTo>
                <a:lnTo>
                  <a:pt x="1276578" y="376269"/>
                </a:lnTo>
                <a:lnTo>
                  <a:pt x="1286923" y="414957"/>
                </a:lnTo>
                <a:lnTo>
                  <a:pt x="1293253" y="454676"/>
                </a:lnTo>
                <a:lnTo>
                  <a:pt x="1295400" y="495300"/>
                </a:lnTo>
                <a:lnTo>
                  <a:pt x="1293253" y="535923"/>
                </a:lnTo>
                <a:lnTo>
                  <a:pt x="1286923" y="575642"/>
                </a:lnTo>
                <a:lnTo>
                  <a:pt x="1276578" y="614330"/>
                </a:lnTo>
                <a:lnTo>
                  <a:pt x="1262384" y="651857"/>
                </a:lnTo>
                <a:lnTo>
                  <a:pt x="1244506" y="688097"/>
                </a:lnTo>
                <a:lnTo>
                  <a:pt x="1223113" y="722923"/>
                </a:lnTo>
                <a:lnTo>
                  <a:pt x="1198370" y="756207"/>
                </a:lnTo>
                <a:lnTo>
                  <a:pt x="1170444" y="787822"/>
                </a:lnTo>
                <a:lnTo>
                  <a:pt x="1139501" y="817640"/>
                </a:lnTo>
                <a:lnTo>
                  <a:pt x="1105709" y="845534"/>
                </a:lnTo>
                <a:lnTo>
                  <a:pt x="1069234" y="871376"/>
                </a:lnTo>
                <a:lnTo>
                  <a:pt x="1030242" y="895039"/>
                </a:lnTo>
                <a:lnTo>
                  <a:pt x="988900" y="916395"/>
                </a:lnTo>
                <a:lnTo>
                  <a:pt x="945374" y="935317"/>
                </a:lnTo>
                <a:lnTo>
                  <a:pt x="899832" y="951678"/>
                </a:lnTo>
                <a:lnTo>
                  <a:pt x="852440" y="965350"/>
                </a:lnTo>
                <a:lnTo>
                  <a:pt x="803364" y="976205"/>
                </a:lnTo>
                <a:lnTo>
                  <a:pt x="752771" y="984117"/>
                </a:lnTo>
                <a:lnTo>
                  <a:pt x="700827" y="988958"/>
                </a:lnTo>
                <a:lnTo>
                  <a:pt x="647700" y="990600"/>
                </a:lnTo>
                <a:lnTo>
                  <a:pt x="594572" y="988958"/>
                </a:lnTo>
                <a:lnTo>
                  <a:pt x="542628" y="984117"/>
                </a:lnTo>
                <a:lnTo>
                  <a:pt x="492035" y="976205"/>
                </a:lnTo>
                <a:lnTo>
                  <a:pt x="442959" y="965350"/>
                </a:lnTo>
                <a:lnTo>
                  <a:pt x="395567" y="951678"/>
                </a:lnTo>
                <a:lnTo>
                  <a:pt x="350025" y="935317"/>
                </a:lnTo>
                <a:lnTo>
                  <a:pt x="306499" y="916395"/>
                </a:lnTo>
                <a:lnTo>
                  <a:pt x="265157" y="895039"/>
                </a:lnTo>
                <a:lnTo>
                  <a:pt x="226165" y="871376"/>
                </a:lnTo>
                <a:lnTo>
                  <a:pt x="189690" y="845534"/>
                </a:lnTo>
                <a:lnTo>
                  <a:pt x="155898" y="817640"/>
                </a:lnTo>
                <a:lnTo>
                  <a:pt x="124955" y="787822"/>
                </a:lnTo>
                <a:lnTo>
                  <a:pt x="97029" y="756207"/>
                </a:lnTo>
                <a:lnTo>
                  <a:pt x="72286" y="722923"/>
                </a:lnTo>
                <a:lnTo>
                  <a:pt x="50893" y="688097"/>
                </a:lnTo>
                <a:lnTo>
                  <a:pt x="33015" y="651857"/>
                </a:lnTo>
                <a:lnTo>
                  <a:pt x="18821" y="614330"/>
                </a:lnTo>
                <a:lnTo>
                  <a:pt x="8476" y="575642"/>
                </a:lnTo>
                <a:lnTo>
                  <a:pt x="2146" y="535923"/>
                </a:lnTo>
                <a:lnTo>
                  <a:pt x="0" y="495300"/>
                </a:lnTo>
                <a:close/>
              </a:path>
            </a:pathLst>
          </a:custGeom>
          <a:ln w="4762">
            <a:solidFill>
              <a:srgbClr val="60871B"/>
            </a:solidFill>
          </a:ln>
        </p:spPr>
        <p:txBody>
          <a:bodyPr wrap="square" lIns="0" tIns="0" rIns="0" bIns="0" rtlCol="0"/>
          <a:lstStyle/>
          <a:p>
            <a:endParaRPr/>
          </a:p>
        </p:txBody>
      </p:sp>
      <p:sp>
        <p:nvSpPr>
          <p:cNvPr id="98" name="object 98"/>
          <p:cNvSpPr/>
          <p:nvPr/>
        </p:nvSpPr>
        <p:spPr>
          <a:xfrm>
            <a:off x="4507993" y="3087627"/>
            <a:ext cx="204215" cy="202691"/>
          </a:xfrm>
          <a:prstGeom prst="rect">
            <a:avLst/>
          </a:prstGeom>
          <a:blipFill>
            <a:blip r:embed="rId2" cstate="print"/>
            <a:stretch>
              <a:fillRect/>
            </a:stretch>
          </a:blipFill>
        </p:spPr>
        <p:txBody>
          <a:bodyPr wrap="square" lIns="0" tIns="0" rIns="0" bIns="0" rtlCol="0"/>
          <a:lstStyle/>
          <a:p>
            <a:endParaRPr/>
          </a:p>
        </p:txBody>
      </p:sp>
      <p:sp>
        <p:nvSpPr>
          <p:cNvPr id="99" name="object 99"/>
          <p:cNvSpPr/>
          <p:nvPr/>
        </p:nvSpPr>
        <p:spPr>
          <a:xfrm>
            <a:off x="4533900" y="3102865"/>
            <a:ext cx="152400" cy="152400"/>
          </a:xfrm>
          <a:prstGeom prst="rect">
            <a:avLst/>
          </a:prstGeom>
          <a:blipFill>
            <a:blip r:embed="rId3" cstate="print"/>
            <a:stretch>
              <a:fillRect/>
            </a:stretch>
          </a:blipFill>
        </p:spPr>
        <p:txBody>
          <a:bodyPr wrap="square" lIns="0" tIns="0" rIns="0" bIns="0" rtlCol="0"/>
          <a:lstStyle/>
          <a:p>
            <a:endParaRPr/>
          </a:p>
        </p:txBody>
      </p:sp>
      <p:sp>
        <p:nvSpPr>
          <p:cNvPr id="100" name="object 100"/>
          <p:cNvSpPr/>
          <p:nvPr/>
        </p:nvSpPr>
        <p:spPr>
          <a:xfrm>
            <a:off x="4577715" y="3148330"/>
            <a:ext cx="64770" cy="15876"/>
          </a:xfrm>
          <a:prstGeom prst="rect">
            <a:avLst/>
          </a:prstGeom>
          <a:blipFill>
            <a:blip r:embed="rId4" cstate="print"/>
            <a:stretch>
              <a:fillRect/>
            </a:stretch>
          </a:blipFill>
        </p:spPr>
        <p:txBody>
          <a:bodyPr wrap="square" lIns="0" tIns="0" rIns="0" bIns="0" rtlCol="0"/>
          <a:lstStyle/>
          <a:p>
            <a:endParaRPr/>
          </a:p>
        </p:txBody>
      </p:sp>
      <p:sp>
        <p:nvSpPr>
          <p:cNvPr id="101" name="object 101"/>
          <p:cNvSpPr/>
          <p:nvPr/>
        </p:nvSpPr>
        <p:spPr>
          <a:xfrm>
            <a:off x="4577717" y="3148330"/>
            <a:ext cx="15875" cy="15876"/>
          </a:xfrm>
          <a:custGeom>
            <a:avLst/>
            <a:gdLst/>
            <a:ahLst/>
            <a:cxnLst/>
            <a:rect l="l" t="t" r="r" b="b"/>
            <a:pathLst>
              <a:path w="15875" h="15875">
                <a:moveTo>
                  <a:pt x="0" y="8000"/>
                </a:moveTo>
                <a:lnTo>
                  <a:pt x="0" y="3556"/>
                </a:lnTo>
                <a:lnTo>
                  <a:pt x="3556" y="0"/>
                </a:lnTo>
                <a:lnTo>
                  <a:pt x="8000" y="0"/>
                </a:lnTo>
                <a:lnTo>
                  <a:pt x="12319" y="0"/>
                </a:lnTo>
                <a:lnTo>
                  <a:pt x="15875" y="3556"/>
                </a:lnTo>
                <a:lnTo>
                  <a:pt x="15875" y="8000"/>
                </a:lnTo>
                <a:lnTo>
                  <a:pt x="15875" y="12319"/>
                </a:lnTo>
                <a:lnTo>
                  <a:pt x="12319" y="15875"/>
                </a:lnTo>
                <a:lnTo>
                  <a:pt x="8000" y="15875"/>
                </a:lnTo>
                <a:lnTo>
                  <a:pt x="3556" y="15875"/>
                </a:lnTo>
                <a:lnTo>
                  <a:pt x="0" y="12319"/>
                </a:lnTo>
                <a:lnTo>
                  <a:pt x="0" y="8000"/>
                </a:lnTo>
                <a:close/>
              </a:path>
            </a:pathLst>
          </a:custGeom>
          <a:ln w="4762">
            <a:solidFill>
              <a:srgbClr val="60871B"/>
            </a:solidFill>
          </a:ln>
        </p:spPr>
        <p:txBody>
          <a:bodyPr wrap="square" lIns="0" tIns="0" rIns="0" bIns="0" rtlCol="0"/>
          <a:lstStyle/>
          <a:p>
            <a:endParaRPr/>
          </a:p>
        </p:txBody>
      </p:sp>
      <p:sp>
        <p:nvSpPr>
          <p:cNvPr id="102" name="object 102"/>
          <p:cNvSpPr/>
          <p:nvPr/>
        </p:nvSpPr>
        <p:spPr>
          <a:xfrm>
            <a:off x="4626611" y="3148330"/>
            <a:ext cx="15875" cy="15876"/>
          </a:xfrm>
          <a:custGeom>
            <a:avLst/>
            <a:gdLst/>
            <a:ahLst/>
            <a:cxnLst/>
            <a:rect l="l" t="t" r="r" b="b"/>
            <a:pathLst>
              <a:path w="15875" h="15875">
                <a:moveTo>
                  <a:pt x="0" y="8000"/>
                </a:moveTo>
                <a:lnTo>
                  <a:pt x="0" y="3556"/>
                </a:lnTo>
                <a:lnTo>
                  <a:pt x="3555" y="0"/>
                </a:lnTo>
                <a:lnTo>
                  <a:pt x="7874" y="0"/>
                </a:lnTo>
                <a:lnTo>
                  <a:pt x="12318" y="0"/>
                </a:lnTo>
                <a:lnTo>
                  <a:pt x="15875" y="3556"/>
                </a:lnTo>
                <a:lnTo>
                  <a:pt x="15875" y="8000"/>
                </a:lnTo>
                <a:lnTo>
                  <a:pt x="15875" y="12319"/>
                </a:lnTo>
                <a:lnTo>
                  <a:pt x="12318" y="15875"/>
                </a:lnTo>
                <a:lnTo>
                  <a:pt x="7874" y="15875"/>
                </a:lnTo>
                <a:lnTo>
                  <a:pt x="3555" y="15875"/>
                </a:lnTo>
                <a:lnTo>
                  <a:pt x="0" y="12319"/>
                </a:lnTo>
                <a:lnTo>
                  <a:pt x="0" y="8000"/>
                </a:lnTo>
                <a:close/>
              </a:path>
            </a:pathLst>
          </a:custGeom>
          <a:ln w="4762">
            <a:solidFill>
              <a:srgbClr val="60871B"/>
            </a:solidFill>
          </a:ln>
        </p:spPr>
        <p:txBody>
          <a:bodyPr wrap="square" lIns="0" tIns="0" rIns="0" bIns="0" rtlCol="0"/>
          <a:lstStyle/>
          <a:p>
            <a:endParaRPr/>
          </a:p>
        </p:txBody>
      </p:sp>
      <p:sp>
        <p:nvSpPr>
          <p:cNvPr id="103" name="object 103"/>
          <p:cNvSpPr/>
          <p:nvPr/>
        </p:nvSpPr>
        <p:spPr>
          <a:xfrm>
            <a:off x="4568827" y="3212338"/>
            <a:ext cx="82550" cy="14604"/>
          </a:xfrm>
          <a:custGeom>
            <a:avLst/>
            <a:gdLst/>
            <a:ahLst/>
            <a:cxnLst/>
            <a:rect l="l" t="t" r="r" b="b"/>
            <a:pathLst>
              <a:path w="82550" h="14605">
                <a:moveTo>
                  <a:pt x="0" y="0"/>
                </a:moveTo>
                <a:lnTo>
                  <a:pt x="20647" y="10644"/>
                </a:lnTo>
                <a:lnTo>
                  <a:pt x="41259" y="14192"/>
                </a:lnTo>
                <a:lnTo>
                  <a:pt x="61847" y="10644"/>
                </a:lnTo>
                <a:lnTo>
                  <a:pt x="82423" y="0"/>
                </a:lnTo>
              </a:path>
            </a:pathLst>
          </a:custGeom>
          <a:ln w="4762">
            <a:solidFill>
              <a:srgbClr val="60871B"/>
            </a:solidFill>
          </a:ln>
        </p:spPr>
        <p:txBody>
          <a:bodyPr wrap="square" lIns="0" tIns="0" rIns="0" bIns="0" rtlCol="0"/>
          <a:lstStyle/>
          <a:p>
            <a:endParaRPr/>
          </a:p>
        </p:txBody>
      </p:sp>
      <p:sp>
        <p:nvSpPr>
          <p:cNvPr id="104" name="object 104"/>
          <p:cNvSpPr/>
          <p:nvPr/>
        </p:nvSpPr>
        <p:spPr>
          <a:xfrm>
            <a:off x="4533900" y="3102865"/>
            <a:ext cx="152400" cy="152400"/>
          </a:xfrm>
          <a:custGeom>
            <a:avLst/>
            <a:gdLst/>
            <a:ahLst/>
            <a:cxnLst/>
            <a:rect l="l" t="t" r="r" b="b"/>
            <a:pathLst>
              <a:path w="152400" h="152400">
                <a:moveTo>
                  <a:pt x="0" y="76200"/>
                </a:moveTo>
                <a:lnTo>
                  <a:pt x="5994" y="46559"/>
                </a:lnTo>
                <a:lnTo>
                  <a:pt x="22336" y="22336"/>
                </a:lnTo>
                <a:lnTo>
                  <a:pt x="46559" y="5994"/>
                </a:lnTo>
                <a:lnTo>
                  <a:pt x="76200" y="0"/>
                </a:lnTo>
                <a:lnTo>
                  <a:pt x="105840" y="5994"/>
                </a:lnTo>
                <a:lnTo>
                  <a:pt x="130063" y="22336"/>
                </a:lnTo>
                <a:lnTo>
                  <a:pt x="146405" y="46559"/>
                </a:lnTo>
                <a:lnTo>
                  <a:pt x="152400" y="76200"/>
                </a:lnTo>
                <a:lnTo>
                  <a:pt x="146405" y="105840"/>
                </a:lnTo>
                <a:lnTo>
                  <a:pt x="130063" y="130063"/>
                </a:lnTo>
                <a:lnTo>
                  <a:pt x="105840" y="146405"/>
                </a:lnTo>
                <a:lnTo>
                  <a:pt x="76200" y="152400"/>
                </a:lnTo>
                <a:lnTo>
                  <a:pt x="46559" y="146405"/>
                </a:lnTo>
                <a:lnTo>
                  <a:pt x="22336" y="130063"/>
                </a:lnTo>
                <a:lnTo>
                  <a:pt x="5994" y="105840"/>
                </a:lnTo>
                <a:lnTo>
                  <a:pt x="0" y="76200"/>
                </a:lnTo>
                <a:close/>
              </a:path>
            </a:pathLst>
          </a:custGeom>
          <a:ln w="4762">
            <a:solidFill>
              <a:srgbClr val="60871B"/>
            </a:solidFill>
          </a:ln>
        </p:spPr>
        <p:txBody>
          <a:bodyPr wrap="square" lIns="0" tIns="0" rIns="0" bIns="0" rtlCol="0"/>
          <a:lstStyle/>
          <a:p>
            <a:endParaRPr/>
          </a:p>
        </p:txBody>
      </p:sp>
      <p:sp>
        <p:nvSpPr>
          <p:cNvPr id="105" name="object 105"/>
          <p:cNvSpPr/>
          <p:nvPr/>
        </p:nvSpPr>
        <p:spPr>
          <a:xfrm>
            <a:off x="4126993" y="3316226"/>
            <a:ext cx="204215" cy="202691"/>
          </a:xfrm>
          <a:prstGeom prst="rect">
            <a:avLst/>
          </a:prstGeom>
          <a:blipFill>
            <a:blip r:embed="rId2" cstate="print"/>
            <a:stretch>
              <a:fillRect/>
            </a:stretch>
          </a:blipFill>
        </p:spPr>
        <p:txBody>
          <a:bodyPr wrap="square" lIns="0" tIns="0" rIns="0" bIns="0" rtlCol="0"/>
          <a:lstStyle/>
          <a:p>
            <a:endParaRPr/>
          </a:p>
        </p:txBody>
      </p:sp>
      <p:sp>
        <p:nvSpPr>
          <p:cNvPr id="106" name="object 106"/>
          <p:cNvSpPr/>
          <p:nvPr/>
        </p:nvSpPr>
        <p:spPr>
          <a:xfrm>
            <a:off x="4152900" y="3331464"/>
            <a:ext cx="152400" cy="152400"/>
          </a:xfrm>
          <a:prstGeom prst="rect">
            <a:avLst/>
          </a:prstGeom>
          <a:blipFill>
            <a:blip r:embed="rId5" cstate="print"/>
            <a:stretch>
              <a:fillRect/>
            </a:stretch>
          </a:blipFill>
        </p:spPr>
        <p:txBody>
          <a:bodyPr wrap="square" lIns="0" tIns="0" rIns="0" bIns="0" rtlCol="0"/>
          <a:lstStyle/>
          <a:p>
            <a:endParaRPr/>
          </a:p>
        </p:txBody>
      </p:sp>
      <p:sp>
        <p:nvSpPr>
          <p:cNvPr id="107" name="object 107"/>
          <p:cNvSpPr/>
          <p:nvPr/>
        </p:nvSpPr>
        <p:spPr>
          <a:xfrm>
            <a:off x="4196715" y="3376930"/>
            <a:ext cx="64770" cy="15876"/>
          </a:xfrm>
          <a:prstGeom prst="rect">
            <a:avLst/>
          </a:prstGeom>
          <a:blipFill>
            <a:blip r:embed="rId6" cstate="print"/>
            <a:stretch>
              <a:fillRect/>
            </a:stretch>
          </a:blipFill>
        </p:spPr>
        <p:txBody>
          <a:bodyPr wrap="square" lIns="0" tIns="0" rIns="0" bIns="0" rtlCol="0"/>
          <a:lstStyle/>
          <a:p>
            <a:endParaRPr/>
          </a:p>
        </p:txBody>
      </p:sp>
      <p:sp>
        <p:nvSpPr>
          <p:cNvPr id="108" name="object 108"/>
          <p:cNvSpPr/>
          <p:nvPr/>
        </p:nvSpPr>
        <p:spPr>
          <a:xfrm>
            <a:off x="4196717" y="3376930"/>
            <a:ext cx="15875" cy="15876"/>
          </a:xfrm>
          <a:custGeom>
            <a:avLst/>
            <a:gdLst/>
            <a:ahLst/>
            <a:cxnLst/>
            <a:rect l="l" t="t" r="r" b="b"/>
            <a:pathLst>
              <a:path w="15875" h="15875">
                <a:moveTo>
                  <a:pt x="0" y="8000"/>
                </a:moveTo>
                <a:lnTo>
                  <a:pt x="0" y="3556"/>
                </a:lnTo>
                <a:lnTo>
                  <a:pt x="3556" y="0"/>
                </a:lnTo>
                <a:lnTo>
                  <a:pt x="8000" y="0"/>
                </a:lnTo>
                <a:lnTo>
                  <a:pt x="12319" y="0"/>
                </a:lnTo>
                <a:lnTo>
                  <a:pt x="15875" y="3556"/>
                </a:lnTo>
                <a:lnTo>
                  <a:pt x="15875" y="8000"/>
                </a:lnTo>
                <a:lnTo>
                  <a:pt x="15875" y="12319"/>
                </a:lnTo>
                <a:lnTo>
                  <a:pt x="12319" y="15875"/>
                </a:lnTo>
                <a:lnTo>
                  <a:pt x="8000" y="15875"/>
                </a:lnTo>
                <a:lnTo>
                  <a:pt x="3556" y="15875"/>
                </a:lnTo>
                <a:lnTo>
                  <a:pt x="0" y="12319"/>
                </a:lnTo>
                <a:lnTo>
                  <a:pt x="0" y="8000"/>
                </a:lnTo>
                <a:close/>
              </a:path>
            </a:pathLst>
          </a:custGeom>
          <a:ln w="4762">
            <a:solidFill>
              <a:srgbClr val="E6811C"/>
            </a:solidFill>
          </a:ln>
        </p:spPr>
        <p:txBody>
          <a:bodyPr wrap="square" lIns="0" tIns="0" rIns="0" bIns="0" rtlCol="0"/>
          <a:lstStyle/>
          <a:p>
            <a:endParaRPr/>
          </a:p>
        </p:txBody>
      </p:sp>
      <p:sp>
        <p:nvSpPr>
          <p:cNvPr id="109" name="object 109"/>
          <p:cNvSpPr/>
          <p:nvPr/>
        </p:nvSpPr>
        <p:spPr>
          <a:xfrm>
            <a:off x="4245611" y="3376930"/>
            <a:ext cx="15875" cy="15876"/>
          </a:xfrm>
          <a:custGeom>
            <a:avLst/>
            <a:gdLst/>
            <a:ahLst/>
            <a:cxnLst/>
            <a:rect l="l" t="t" r="r" b="b"/>
            <a:pathLst>
              <a:path w="15875" h="15875">
                <a:moveTo>
                  <a:pt x="0" y="8000"/>
                </a:moveTo>
                <a:lnTo>
                  <a:pt x="0" y="3556"/>
                </a:lnTo>
                <a:lnTo>
                  <a:pt x="3555" y="0"/>
                </a:lnTo>
                <a:lnTo>
                  <a:pt x="7874" y="0"/>
                </a:lnTo>
                <a:lnTo>
                  <a:pt x="12318" y="0"/>
                </a:lnTo>
                <a:lnTo>
                  <a:pt x="15875" y="3556"/>
                </a:lnTo>
                <a:lnTo>
                  <a:pt x="15875" y="8000"/>
                </a:lnTo>
                <a:lnTo>
                  <a:pt x="15875" y="12319"/>
                </a:lnTo>
                <a:lnTo>
                  <a:pt x="12318" y="15875"/>
                </a:lnTo>
                <a:lnTo>
                  <a:pt x="7874" y="15875"/>
                </a:lnTo>
                <a:lnTo>
                  <a:pt x="3555" y="15875"/>
                </a:lnTo>
                <a:lnTo>
                  <a:pt x="0" y="12319"/>
                </a:lnTo>
                <a:lnTo>
                  <a:pt x="0" y="8000"/>
                </a:lnTo>
                <a:close/>
              </a:path>
            </a:pathLst>
          </a:custGeom>
          <a:ln w="4762">
            <a:solidFill>
              <a:srgbClr val="E6811C"/>
            </a:solidFill>
          </a:ln>
        </p:spPr>
        <p:txBody>
          <a:bodyPr wrap="square" lIns="0" tIns="0" rIns="0" bIns="0" rtlCol="0"/>
          <a:lstStyle/>
          <a:p>
            <a:endParaRPr/>
          </a:p>
        </p:txBody>
      </p:sp>
      <p:sp>
        <p:nvSpPr>
          <p:cNvPr id="110" name="object 110"/>
          <p:cNvSpPr/>
          <p:nvPr/>
        </p:nvSpPr>
        <p:spPr>
          <a:xfrm>
            <a:off x="4187827" y="3440938"/>
            <a:ext cx="82550" cy="14604"/>
          </a:xfrm>
          <a:custGeom>
            <a:avLst/>
            <a:gdLst/>
            <a:ahLst/>
            <a:cxnLst/>
            <a:rect l="l" t="t" r="r" b="b"/>
            <a:pathLst>
              <a:path w="82550" h="14604">
                <a:moveTo>
                  <a:pt x="0" y="0"/>
                </a:moveTo>
                <a:lnTo>
                  <a:pt x="20647" y="10644"/>
                </a:lnTo>
                <a:lnTo>
                  <a:pt x="41259" y="14192"/>
                </a:lnTo>
                <a:lnTo>
                  <a:pt x="61847" y="10644"/>
                </a:lnTo>
                <a:lnTo>
                  <a:pt x="82423" y="0"/>
                </a:lnTo>
              </a:path>
            </a:pathLst>
          </a:custGeom>
          <a:ln w="4762">
            <a:solidFill>
              <a:srgbClr val="E6811C"/>
            </a:solidFill>
          </a:ln>
        </p:spPr>
        <p:txBody>
          <a:bodyPr wrap="square" lIns="0" tIns="0" rIns="0" bIns="0" rtlCol="0"/>
          <a:lstStyle/>
          <a:p>
            <a:endParaRPr/>
          </a:p>
        </p:txBody>
      </p:sp>
      <p:sp>
        <p:nvSpPr>
          <p:cNvPr id="111" name="object 111"/>
          <p:cNvSpPr/>
          <p:nvPr/>
        </p:nvSpPr>
        <p:spPr>
          <a:xfrm>
            <a:off x="4152900" y="3331464"/>
            <a:ext cx="152400" cy="152400"/>
          </a:xfrm>
          <a:custGeom>
            <a:avLst/>
            <a:gdLst/>
            <a:ahLst/>
            <a:cxnLst/>
            <a:rect l="l" t="t" r="r" b="b"/>
            <a:pathLst>
              <a:path w="152400" h="152400">
                <a:moveTo>
                  <a:pt x="0" y="76200"/>
                </a:moveTo>
                <a:lnTo>
                  <a:pt x="5994" y="46559"/>
                </a:lnTo>
                <a:lnTo>
                  <a:pt x="22336" y="22336"/>
                </a:lnTo>
                <a:lnTo>
                  <a:pt x="46559" y="5994"/>
                </a:lnTo>
                <a:lnTo>
                  <a:pt x="76200" y="0"/>
                </a:lnTo>
                <a:lnTo>
                  <a:pt x="105840" y="5994"/>
                </a:lnTo>
                <a:lnTo>
                  <a:pt x="130063" y="22336"/>
                </a:lnTo>
                <a:lnTo>
                  <a:pt x="146405" y="46559"/>
                </a:lnTo>
                <a:lnTo>
                  <a:pt x="152400" y="76200"/>
                </a:lnTo>
                <a:lnTo>
                  <a:pt x="146405" y="105840"/>
                </a:lnTo>
                <a:lnTo>
                  <a:pt x="130063" y="130063"/>
                </a:lnTo>
                <a:lnTo>
                  <a:pt x="105840" y="146405"/>
                </a:lnTo>
                <a:lnTo>
                  <a:pt x="76200" y="152400"/>
                </a:lnTo>
                <a:lnTo>
                  <a:pt x="46559" y="146405"/>
                </a:lnTo>
                <a:lnTo>
                  <a:pt x="22336" y="130063"/>
                </a:lnTo>
                <a:lnTo>
                  <a:pt x="5994" y="105840"/>
                </a:lnTo>
                <a:lnTo>
                  <a:pt x="0" y="76200"/>
                </a:lnTo>
                <a:close/>
              </a:path>
            </a:pathLst>
          </a:custGeom>
          <a:ln w="4762">
            <a:solidFill>
              <a:srgbClr val="E6811C"/>
            </a:solidFill>
          </a:ln>
        </p:spPr>
        <p:txBody>
          <a:bodyPr wrap="square" lIns="0" tIns="0" rIns="0" bIns="0" rtlCol="0"/>
          <a:lstStyle/>
          <a:p>
            <a:endParaRPr/>
          </a:p>
        </p:txBody>
      </p:sp>
      <p:sp>
        <p:nvSpPr>
          <p:cNvPr id="112" name="object 112"/>
          <p:cNvSpPr/>
          <p:nvPr/>
        </p:nvSpPr>
        <p:spPr>
          <a:xfrm>
            <a:off x="4888993" y="3322322"/>
            <a:ext cx="204215" cy="202691"/>
          </a:xfrm>
          <a:prstGeom prst="rect">
            <a:avLst/>
          </a:prstGeom>
          <a:blipFill>
            <a:blip r:embed="rId7" cstate="print"/>
            <a:stretch>
              <a:fillRect/>
            </a:stretch>
          </a:blipFill>
        </p:spPr>
        <p:txBody>
          <a:bodyPr wrap="square" lIns="0" tIns="0" rIns="0" bIns="0" rtlCol="0"/>
          <a:lstStyle/>
          <a:p>
            <a:endParaRPr/>
          </a:p>
        </p:txBody>
      </p:sp>
      <p:sp>
        <p:nvSpPr>
          <p:cNvPr id="113" name="object 113"/>
          <p:cNvSpPr/>
          <p:nvPr/>
        </p:nvSpPr>
        <p:spPr>
          <a:xfrm>
            <a:off x="4914900" y="3337813"/>
            <a:ext cx="152400" cy="152400"/>
          </a:xfrm>
          <a:prstGeom prst="rect">
            <a:avLst/>
          </a:prstGeom>
          <a:blipFill>
            <a:blip r:embed="rId8" cstate="print"/>
            <a:stretch>
              <a:fillRect/>
            </a:stretch>
          </a:blipFill>
        </p:spPr>
        <p:txBody>
          <a:bodyPr wrap="square" lIns="0" tIns="0" rIns="0" bIns="0" rtlCol="0"/>
          <a:lstStyle/>
          <a:p>
            <a:endParaRPr/>
          </a:p>
        </p:txBody>
      </p:sp>
      <p:sp>
        <p:nvSpPr>
          <p:cNvPr id="114" name="object 114"/>
          <p:cNvSpPr/>
          <p:nvPr/>
        </p:nvSpPr>
        <p:spPr>
          <a:xfrm>
            <a:off x="4958715" y="3383280"/>
            <a:ext cx="64770" cy="15876"/>
          </a:xfrm>
          <a:prstGeom prst="rect">
            <a:avLst/>
          </a:prstGeom>
          <a:blipFill>
            <a:blip r:embed="rId9" cstate="print"/>
            <a:stretch>
              <a:fillRect/>
            </a:stretch>
          </a:blipFill>
        </p:spPr>
        <p:txBody>
          <a:bodyPr wrap="square" lIns="0" tIns="0" rIns="0" bIns="0" rtlCol="0"/>
          <a:lstStyle/>
          <a:p>
            <a:endParaRPr/>
          </a:p>
        </p:txBody>
      </p:sp>
      <p:sp>
        <p:nvSpPr>
          <p:cNvPr id="115" name="object 115"/>
          <p:cNvSpPr/>
          <p:nvPr/>
        </p:nvSpPr>
        <p:spPr>
          <a:xfrm>
            <a:off x="4958717" y="3383280"/>
            <a:ext cx="15875" cy="15876"/>
          </a:xfrm>
          <a:custGeom>
            <a:avLst/>
            <a:gdLst/>
            <a:ahLst/>
            <a:cxnLst/>
            <a:rect l="l" t="t" r="r" b="b"/>
            <a:pathLst>
              <a:path w="15875" h="15875">
                <a:moveTo>
                  <a:pt x="0" y="8000"/>
                </a:moveTo>
                <a:lnTo>
                  <a:pt x="0" y="3556"/>
                </a:lnTo>
                <a:lnTo>
                  <a:pt x="3556" y="0"/>
                </a:lnTo>
                <a:lnTo>
                  <a:pt x="8000" y="0"/>
                </a:lnTo>
                <a:lnTo>
                  <a:pt x="12319" y="0"/>
                </a:lnTo>
                <a:lnTo>
                  <a:pt x="15875" y="3556"/>
                </a:lnTo>
                <a:lnTo>
                  <a:pt x="15875" y="8000"/>
                </a:lnTo>
                <a:lnTo>
                  <a:pt x="15875" y="12319"/>
                </a:lnTo>
                <a:lnTo>
                  <a:pt x="12319" y="15875"/>
                </a:lnTo>
                <a:lnTo>
                  <a:pt x="8000" y="15875"/>
                </a:lnTo>
                <a:lnTo>
                  <a:pt x="3556" y="15875"/>
                </a:lnTo>
                <a:lnTo>
                  <a:pt x="0" y="12319"/>
                </a:lnTo>
                <a:lnTo>
                  <a:pt x="0" y="8000"/>
                </a:lnTo>
                <a:close/>
              </a:path>
            </a:pathLst>
          </a:custGeom>
          <a:ln w="4762">
            <a:solidFill>
              <a:srgbClr val="9A4E4E"/>
            </a:solidFill>
          </a:ln>
        </p:spPr>
        <p:txBody>
          <a:bodyPr wrap="square" lIns="0" tIns="0" rIns="0" bIns="0" rtlCol="0"/>
          <a:lstStyle/>
          <a:p>
            <a:endParaRPr/>
          </a:p>
        </p:txBody>
      </p:sp>
      <p:sp>
        <p:nvSpPr>
          <p:cNvPr id="116" name="object 116"/>
          <p:cNvSpPr/>
          <p:nvPr/>
        </p:nvSpPr>
        <p:spPr>
          <a:xfrm>
            <a:off x="5007611" y="3383280"/>
            <a:ext cx="15875" cy="15876"/>
          </a:xfrm>
          <a:custGeom>
            <a:avLst/>
            <a:gdLst/>
            <a:ahLst/>
            <a:cxnLst/>
            <a:rect l="l" t="t" r="r" b="b"/>
            <a:pathLst>
              <a:path w="15875" h="15875">
                <a:moveTo>
                  <a:pt x="0" y="8000"/>
                </a:moveTo>
                <a:lnTo>
                  <a:pt x="0" y="3556"/>
                </a:lnTo>
                <a:lnTo>
                  <a:pt x="3555" y="0"/>
                </a:lnTo>
                <a:lnTo>
                  <a:pt x="7874" y="0"/>
                </a:lnTo>
                <a:lnTo>
                  <a:pt x="12318" y="0"/>
                </a:lnTo>
                <a:lnTo>
                  <a:pt x="15875" y="3556"/>
                </a:lnTo>
                <a:lnTo>
                  <a:pt x="15875" y="8000"/>
                </a:lnTo>
                <a:lnTo>
                  <a:pt x="15875" y="12319"/>
                </a:lnTo>
                <a:lnTo>
                  <a:pt x="12318" y="15875"/>
                </a:lnTo>
                <a:lnTo>
                  <a:pt x="7874" y="15875"/>
                </a:lnTo>
                <a:lnTo>
                  <a:pt x="3555" y="15875"/>
                </a:lnTo>
                <a:lnTo>
                  <a:pt x="0" y="12319"/>
                </a:lnTo>
                <a:lnTo>
                  <a:pt x="0" y="8000"/>
                </a:lnTo>
                <a:close/>
              </a:path>
            </a:pathLst>
          </a:custGeom>
          <a:ln w="4762">
            <a:solidFill>
              <a:srgbClr val="9A4E4E"/>
            </a:solidFill>
          </a:ln>
        </p:spPr>
        <p:txBody>
          <a:bodyPr wrap="square" lIns="0" tIns="0" rIns="0" bIns="0" rtlCol="0"/>
          <a:lstStyle/>
          <a:p>
            <a:endParaRPr/>
          </a:p>
        </p:txBody>
      </p:sp>
      <p:sp>
        <p:nvSpPr>
          <p:cNvPr id="117" name="object 117"/>
          <p:cNvSpPr/>
          <p:nvPr/>
        </p:nvSpPr>
        <p:spPr>
          <a:xfrm>
            <a:off x="4949827" y="3447288"/>
            <a:ext cx="82550" cy="14604"/>
          </a:xfrm>
          <a:custGeom>
            <a:avLst/>
            <a:gdLst/>
            <a:ahLst/>
            <a:cxnLst/>
            <a:rect l="l" t="t" r="r" b="b"/>
            <a:pathLst>
              <a:path w="82550" h="14604">
                <a:moveTo>
                  <a:pt x="0" y="0"/>
                </a:moveTo>
                <a:lnTo>
                  <a:pt x="20647" y="10644"/>
                </a:lnTo>
                <a:lnTo>
                  <a:pt x="41259" y="14192"/>
                </a:lnTo>
                <a:lnTo>
                  <a:pt x="61847" y="10644"/>
                </a:lnTo>
                <a:lnTo>
                  <a:pt x="82423" y="0"/>
                </a:lnTo>
              </a:path>
            </a:pathLst>
          </a:custGeom>
          <a:ln w="4762">
            <a:solidFill>
              <a:srgbClr val="9A4E4E"/>
            </a:solidFill>
          </a:ln>
        </p:spPr>
        <p:txBody>
          <a:bodyPr wrap="square" lIns="0" tIns="0" rIns="0" bIns="0" rtlCol="0"/>
          <a:lstStyle/>
          <a:p>
            <a:endParaRPr/>
          </a:p>
        </p:txBody>
      </p:sp>
      <p:sp>
        <p:nvSpPr>
          <p:cNvPr id="118" name="object 118"/>
          <p:cNvSpPr/>
          <p:nvPr/>
        </p:nvSpPr>
        <p:spPr>
          <a:xfrm>
            <a:off x="4914900" y="3337813"/>
            <a:ext cx="152400" cy="152400"/>
          </a:xfrm>
          <a:custGeom>
            <a:avLst/>
            <a:gdLst/>
            <a:ahLst/>
            <a:cxnLst/>
            <a:rect l="l" t="t" r="r" b="b"/>
            <a:pathLst>
              <a:path w="152400" h="152400">
                <a:moveTo>
                  <a:pt x="0" y="76200"/>
                </a:moveTo>
                <a:lnTo>
                  <a:pt x="5994" y="46559"/>
                </a:lnTo>
                <a:lnTo>
                  <a:pt x="22336" y="22336"/>
                </a:lnTo>
                <a:lnTo>
                  <a:pt x="46559" y="5994"/>
                </a:lnTo>
                <a:lnTo>
                  <a:pt x="76200" y="0"/>
                </a:lnTo>
                <a:lnTo>
                  <a:pt x="105840" y="5994"/>
                </a:lnTo>
                <a:lnTo>
                  <a:pt x="130063" y="22336"/>
                </a:lnTo>
                <a:lnTo>
                  <a:pt x="146405" y="46559"/>
                </a:lnTo>
                <a:lnTo>
                  <a:pt x="152400" y="76200"/>
                </a:lnTo>
                <a:lnTo>
                  <a:pt x="146405" y="105840"/>
                </a:lnTo>
                <a:lnTo>
                  <a:pt x="130063" y="130063"/>
                </a:lnTo>
                <a:lnTo>
                  <a:pt x="105840" y="146405"/>
                </a:lnTo>
                <a:lnTo>
                  <a:pt x="76200" y="152400"/>
                </a:lnTo>
                <a:lnTo>
                  <a:pt x="46559" y="146405"/>
                </a:lnTo>
                <a:lnTo>
                  <a:pt x="22336" y="130063"/>
                </a:lnTo>
                <a:lnTo>
                  <a:pt x="5994" y="105840"/>
                </a:lnTo>
                <a:lnTo>
                  <a:pt x="0" y="76200"/>
                </a:lnTo>
                <a:close/>
              </a:path>
            </a:pathLst>
          </a:custGeom>
          <a:ln w="4762">
            <a:solidFill>
              <a:srgbClr val="9A4E4E"/>
            </a:solidFill>
          </a:ln>
        </p:spPr>
        <p:txBody>
          <a:bodyPr wrap="square" lIns="0" tIns="0" rIns="0" bIns="0" rtlCol="0"/>
          <a:lstStyle/>
          <a:p>
            <a:endParaRPr/>
          </a:p>
        </p:txBody>
      </p:sp>
      <p:sp>
        <p:nvSpPr>
          <p:cNvPr id="119" name="object 119"/>
          <p:cNvSpPr/>
          <p:nvPr/>
        </p:nvSpPr>
        <p:spPr>
          <a:xfrm>
            <a:off x="4507993" y="3544827"/>
            <a:ext cx="204215" cy="202691"/>
          </a:xfrm>
          <a:prstGeom prst="rect">
            <a:avLst/>
          </a:prstGeom>
          <a:blipFill>
            <a:blip r:embed="rId2" cstate="print"/>
            <a:stretch>
              <a:fillRect/>
            </a:stretch>
          </a:blipFill>
        </p:spPr>
        <p:txBody>
          <a:bodyPr wrap="square" lIns="0" tIns="0" rIns="0" bIns="0" rtlCol="0"/>
          <a:lstStyle/>
          <a:p>
            <a:endParaRPr/>
          </a:p>
        </p:txBody>
      </p:sp>
      <p:sp>
        <p:nvSpPr>
          <p:cNvPr id="120" name="object 120"/>
          <p:cNvSpPr/>
          <p:nvPr/>
        </p:nvSpPr>
        <p:spPr>
          <a:xfrm>
            <a:off x="4533900" y="3560065"/>
            <a:ext cx="152400" cy="152400"/>
          </a:xfrm>
          <a:prstGeom prst="rect">
            <a:avLst/>
          </a:prstGeom>
          <a:blipFill>
            <a:blip r:embed="rId11" cstate="print"/>
            <a:stretch>
              <a:fillRect/>
            </a:stretch>
          </a:blipFill>
        </p:spPr>
        <p:txBody>
          <a:bodyPr wrap="square" lIns="0" tIns="0" rIns="0" bIns="0" rtlCol="0"/>
          <a:lstStyle/>
          <a:p>
            <a:endParaRPr/>
          </a:p>
        </p:txBody>
      </p:sp>
      <p:sp>
        <p:nvSpPr>
          <p:cNvPr id="121" name="object 121"/>
          <p:cNvSpPr/>
          <p:nvPr/>
        </p:nvSpPr>
        <p:spPr>
          <a:xfrm>
            <a:off x="4577715" y="3605530"/>
            <a:ext cx="64770" cy="15876"/>
          </a:xfrm>
          <a:prstGeom prst="rect">
            <a:avLst/>
          </a:prstGeom>
          <a:blipFill>
            <a:blip r:embed="rId12" cstate="print"/>
            <a:stretch>
              <a:fillRect/>
            </a:stretch>
          </a:blipFill>
        </p:spPr>
        <p:txBody>
          <a:bodyPr wrap="square" lIns="0" tIns="0" rIns="0" bIns="0" rtlCol="0"/>
          <a:lstStyle/>
          <a:p>
            <a:endParaRPr/>
          </a:p>
        </p:txBody>
      </p:sp>
      <p:sp>
        <p:nvSpPr>
          <p:cNvPr id="122" name="object 122"/>
          <p:cNvSpPr/>
          <p:nvPr/>
        </p:nvSpPr>
        <p:spPr>
          <a:xfrm>
            <a:off x="4577717" y="3605530"/>
            <a:ext cx="15875" cy="15876"/>
          </a:xfrm>
          <a:custGeom>
            <a:avLst/>
            <a:gdLst/>
            <a:ahLst/>
            <a:cxnLst/>
            <a:rect l="l" t="t" r="r" b="b"/>
            <a:pathLst>
              <a:path w="15875" h="15875">
                <a:moveTo>
                  <a:pt x="0" y="8000"/>
                </a:moveTo>
                <a:lnTo>
                  <a:pt x="0" y="3556"/>
                </a:lnTo>
                <a:lnTo>
                  <a:pt x="3556" y="0"/>
                </a:lnTo>
                <a:lnTo>
                  <a:pt x="8000" y="0"/>
                </a:lnTo>
                <a:lnTo>
                  <a:pt x="12319" y="0"/>
                </a:lnTo>
                <a:lnTo>
                  <a:pt x="15875" y="3556"/>
                </a:lnTo>
                <a:lnTo>
                  <a:pt x="15875" y="8000"/>
                </a:lnTo>
                <a:lnTo>
                  <a:pt x="15875" y="12319"/>
                </a:lnTo>
                <a:lnTo>
                  <a:pt x="12319" y="15875"/>
                </a:lnTo>
                <a:lnTo>
                  <a:pt x="8000" y="15875"/>
                </a:lnTo>
                <a:lnTo>
                  <a:pt x="3556" y="15875"/>
                </a:lnTo>
                <a:lnTo>
                  <a:pt x="0" y="12319"/>
                </a:lnTo>
                <a:lnTo>
                  <a:pt x="0" y="8000"/>
                </a:lnTo>
                <a:close/>
              </a:path>
            </a:pathLst>
          </a:custGeom>
          <a:ln w="4762">
            <a:solidFill>
              <a:srgbClr val="5C71B1"/>
            </a:solidFill>
          </a:ln>
        </p:spPr>
        <p:txBody>
          <a:bodyPr wrap="square" lIns="0" tIns="0" rIns="0" bIns="0" rtlCol="0"/>
          <a:lstStyle/>
          <a:p>
            <a:endParaRPr/>
          </a:p>
        </p:txBody>
      </p:sp>
      <p:sp>
        <p:nvSpPr>
          <p:cNvPr id="123" name="object 123"/>
          <p:cNvSpPr/>
          <p:nvPr/>
        </p:nvSpPr>
        <p:spPr>
          <a:xfrm>
            <a:off x="4626611" y="3605530"/>
            <a:ext cx="15875" cy="15876"/>
          </a:xfrm>
          <a:custGeom>
            <a:avLst/>
            <a:gdLst/>
            <a:ahLst/>
            <a:cxnLst/>
            <a:rect l="l" t="t" r="r" b="b"/>
            <a:pathLst>
              <a:path w="15875" h="15875">
                <a:moveTo>
                  <a:pt x="0" y="8000"/>
                </a:moveTo>
                <a:lnTo>
                  <a:pt x="0" y="3556"/>
                </a:lnTo>
                <a:lnTo>
                  <a:pt x="3555" y="0"/>
                </a:lnTo>
                <a:lnTo>
                  <a:pt x="7874" y="0"/>
                </a:lnTo>
                <a:lnTo>
                  <a:pt x="12318" y="0"/>
                </a:lnTo>
                <a:lnTo>
                  <a:pt x="15875" y="3556"/>
                </a:lnTo>
                <a:lnTo>
                  <a:pt x="15875" y="8000"/>
                </a:lnTo>
                <a:lnTo>
                  <a:pt x="15875" y="12319"/>
                </a:lnTo>
                <a:lnTo>
                  <a:pt x="12318" y="15875"/>
                </a:lnTo>
                <a:lnTo>
                  <a:pt x="7874" y="15875"/>
                </a:lnTo>
                <a:lnTo>
                  <a:pt x="3555" y="15875"/>
                </a:lnTo>
                <a:lnTo>
                  <a:pt x="0" y="12319"/>
                </a:lnTo>
                <a:lnTo>
                  <a:pt x="0" y="8000"/>
                </a:lnTo>
                <a:close/>
              </a:path>
            </a:pathLst>
          </a:custGeom>
          <a:ln w="4762">
            <a:solidFill>
              <a:srgbClr val="5C71B1"/>
            </a:solidFill>
          </a:ln>
        </p:spPr>
        <p:txBody>
          <a:bodyPr wrap="square" lIns="0" tIns="0" rIns="0" bIns="0" rtlCol="0"/>
          <a:lstStyle/>
          <a:p>
            <a:endParaRPr/>
          </a:p>
        </p:txBody>
      </p:sp>
      <p:sp>
        <p:nvSpPr>
          <p:cNvPr id="124" name="object 124"/>
          <p:cNvSpPr/>
          <p:nvPr/>
        </p:nvSpPr>
        <p:spPr>
          <a:xfrm>
            <a:off x="4568827" y="3669538"/>
            <a:ext cx="82550" cy="14604"/>
          </a:xfrm>
          <a:custGeom>
            <a:avLst/>
            <a:gdLst/>
            <a:ahLst/>
            <a:cxnLst/>
            <a:rect l="l" t="t" r="r" b="b"/>
            <a:pathLst>
              <a:path w="82550" h="14604">
                <a:moveTo>
                  <a:pt x="0" y="0"/>
                </a:moveTo>
                <a:lnTo>
                  <a:pt x="20647" y="10644"/>
                </a:lnTo>
                <a:lnTo>
                  <a:pt x="41259" y="14192"/>
                </a:lnTo>
                <a:lnTo>
                  <a:pt x="61847" y="10644"/>
                </a:lnTo>
                <a:lnTo>
                  <a:pt x="82423" y="0"/>
                </a:lnTo>
              </a:path>
            </a:pathLst>
          </a:custGeom>
          <a:ln w="4762">
            <a:solidFill>
              <a:srgbClr val="5C71B1"/>
            </a:solidFill>
          </a:ln>
        </p:spPr>
        <p:txBody>
          <a:bodyPr wrap="square" lIns="0" tIns="0" rIns="0" bIns="0" rtlCol="0"/>
          <a:lstStyle/>
          <a:p>
            <a:endParaRPr/>
          </a:p>
        </p:txBody>
      </p:sp>
      <p:sp>
        <p:nvSpPr>
          <p:cNvPr id="125" name="object 125"/>
          <p:cNvSpPr/>
          <p:nvPr/>
        </p:nvSpPr>
        <p:spPr>
          <a:xfrm>
            <a:off x="4533900" y="3560065"/>
            <a:ext cx="152400" cy="152400"/>
          </a:xfrm>
          <a:custGeom>
            <a:avLst/>
            <a:gdLst/>
            <a:ahLst/>
            <a:cxnLst/>
            <a:rect l="l" t="t" r="r" b="b"/>
            <a:pathLst>
              <a:path w="152400" h="152400">
                <a:moveTo>
                  <a:pt x="0" y="76200"/>
                </a:moveTo>
                <a:lnTo>
                  <a:pt x="5994" y="46559"/>
                </a:lnTo>
                <a:lnTo>
                  <a:pt x="22336" y="22336"/>
                </a:lnTo>
                <a:lnTo>
                  <a:pt x="46559" y="5994"/>
                </a:lnTo>
                <a:lnTo>
                  <a:pt x="76200" y="0"/>
                </a:lnTo>
                <a:lnTo>
                  <a:pt x="105840" y="5994"/>
                </a:lnTo>
                <a:lnTo>
                  <a:pt x="130063" y="22336"/>
                </a:lnTo>
                <a:lnTo>
                  <a:pt x="146405" y="46559"/>
                </a:lnTo>
                <a:lnTo>
                  <a:pt x="152400" y="76200"/>
                </a:lnTo>
                <a:lnTo>
                  <a:pt x="146405" y="105840"/>
                </a:lnTo>
                <a:lnTo>
                  <a:pt x="130063" y="130063"/>
                </a:lnTo>
                <a:lnTo>
                  <a:pt x="105840" y="146405"/>
                </a:lnTo>
                <a:lnTo>
                  <a:pt x="76200" y="152400"/>
                </a:lnTo>
                <a:lnTo>
                  <a:pt x="46559" y="146405"/>
                </a:lnTo>
                <a:lnTo>
                  <a:pt x="22336" y="130063"/>
                </a:lnTo>
                <a:lnTo>
                  <a:pt x="5994" y="105840"/>
                </a:lnTo>
                <a:lnTo>
                  <a:pt x="0" y="76200"/>
                </a:lnTo>
                <a:close/>
              </a:path>
            </a:pathLst>
          </a:custGeom>
          <a:ln w="4762">
            <a:solidFill>
              <a:srgbClr val="5C71B1"/>
            </a:solidFill>
          </a:ln>
        </p:spPr>
        <p:txBody>
          <a:bodyPr wrap="square" lIns="0" tIns="0" rIns="0" bIns="0" rtlCol="0"/>
          <a:lstStyle/>
          <a:p>
            <a:endParaRPr/>
          </a:p>
        </p:txBody>
      </p:sp>
      <p:sp>
        <p:nvSpPr>
          <p:cNvPr id="127" name="object 127"/>
          <p:cNvSpPr/>
          <p:nvPr/>
        </p:nvSpPr>
        <p:spPr>
          <a:xfrm>
            <a:off x="4875657" y="8069581"/>
            <a:ext cx="565150" cy="271273"/>
          </a:xfrm>
          <a:prstGeom prst="rect">
            <a:avLst/>
          </a:prstGeom>
          <a:blipFill>
            <a:blip r:embed="rId18" cstate="print"/>
            <a:stretch>
              <a:fillRect/>
            </a:stretch>
          </a:blipFill>
        </p:spPr>
        <p:txBody>
          <a:bodyPr wrap="square" lIns="0" tIns="0" rIns="0" bIns="0" rtlCol="0"/>
          <a:lstStyle/>
          <a:p>
            <a:endParaRPr/>
          </a:p>
        </p:txBody>
      </p:sp>
      <p:sp>
        <p:nvSpPr>
          <p:cNvPr id="129" name="object 129"/>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30" name="object 130"/>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31" name="object 131"/>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32" name="object 132"/>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3" name="object 133"/>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34" name="object 134"/>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35" name="object 135"/>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6" name="object 136"/>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37" name="object 137"/>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38" name="object 138"/>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39" name="object 139"/>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40" name="object 140"/>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41" name="object 141"/>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42" name="object 142"/>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143" name="object 143"/>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144" name="object 144"/>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145" name="object 145"/>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146" name="object 146"/>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147" name="object 147"/>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148" name="object 148"/>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149" name="object 149"/>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150" name="object 150"/>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151" name="object 151"/>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152" name="object 152"/>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153" name="object 153"/>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154" name="object 154"/>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155" name="object 155"/>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156" name="object 156"/>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57" name="object 157"/>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58" name="object 158"/>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59" name="object 159"/>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60" name="object 160"/>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61" name="object 161"/>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62" name="object 162"/>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63" name="object 163"/>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64" name="object 164"/>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65" name="object 165"/>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66" name="object 166"/>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67" name="object 167"/>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68" name="object 168"/>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69" name="object 169"/>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70" name="object 170"/>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71" name="object 171"/>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72" name="object 172"/>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73" name="object 173"/>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74" name="object 174"/>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75" name="object 175"/>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76" name="object 176"/>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77" name="object 177"/>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78" name="object 178"/>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79" name="object 179"/>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81" name="object 181"/>
          <p:cNvSpPr txBox="1"/>
          <p:nvPr/>
        </p:nvSpPr>
        <p:spPr>
          <a:xfrm>
            <a:off x="1214424" y="4988942"/>
            <a:ext cx="4255770" cy="2448876"/>
          </a:xfrm>
          <a:prstGeom prst="rect">
            <a:avLst/>
          </a:prstGeom>
        </p:spPr>
        <p:txBody>
          <a:bodyPr vert="horz" wrap="square" lIns="0" tIns="0" rIns="0" bIns="0" rtlCol="0">
            <a:spAutoFit/>
          </a:bodyPr>
          <a:lstStyle/>
          <a:p>
            <a:pPr marL="12700">
              <a:lnSpc>
                <a:spcPct val="100000"/>
              </a:lnSpc>
            </a:pPr>
            <a:r>
              <a:rPr sz="1500" b="1" dirty="0">
                <a:latin typeface="Calibri"/>
                <a:cs typeface="Calibri"/>
              </a:rPr>
              <a:t>Helping </a:t>
            </a:r>
            <a:r>
              <a:rPr sz="1500" b="1" spc="-30" dirty="0">
                <a:latin typeface="Calibri"/>
                <a:cs typeface="Calibri"/>
              </a:rPr>
              <a:t>Teams </a:t>
            </a:r>
            <a:r>
              <a:rPr sz="1500" b="1" spc="-10" dirty="0">
                <a:latin typeface="Calibri"/>
                <a:cs typeface="Calibri"/>
              </a:rPr>
              <a:t>Know</a:t>
            </a:r>
            <a:r>
              <a:rPr sz="1500" b="1" spc="-60" dirty="0">
                <a:latin typeface="Calibri"/>
                <a:cs typeface="Calibri"/>
              </a:rPr>
              <a:t> </a:t>
            </a:r>
            <a:r>
              <a:rPr sz="1500" b="1" spc="-5" dirty="0">
                <a:latin typeface="Calibri"/>
                <a:cs typeface="Calibri"/>
              </a:rPr>
              <a:t>Themselves</a:t>
            </a:r>
            <a:endParaRPr sz="1500">
              <a:latin typeface="Calibri"/>
              <a:cs typeface="Calibri"/>
            </a:endParaRPr>
          </a:p>
          <a:p>
            <a:pPr>
              <a:lnSpc>
                <a:spcPct val="100000"/>
              </a:lnSpc>
              <a:spcBef>
                <a:spcPts val="50"/>
              </a:spcBef>
            </a:pPr>
            <a:endParaRPr sz="1250">
              <a:latin typeface="Times New Roman"/>
              <a:cs typeface="Times New Roman"/>
            </a:endParaRPr>
          </a:p>
          <a:p>
            <a:pPr marL="126364" marR="5080">
              <a:lnSpc>
                <a:spcPct val="120000"/>
              </a:lnSpc>
            </a:pPr>
            <a:r>
              <a:rPr sz="1200" spc="-5" dirty="0">
                <a:latin typeface="Calibri"/>
                <a:cs typeface="Calibri"/>
              </a:rPr>
              <a:t>Help members </a:t>
            </a:r>
            <a:r>
              <a:rPr sz="1200" dirty="0">
                <a:latin typeface="Calibri"/>
                <a:cs typeface="Calibri"/>
              </a:rPr>
              <a:t>learn about </a:t>
            </a:r>
            <a:r>
              <a:rPr sz="1200" spc="-5" dirty="0">
                <a:latin typeface="Calibri"/>
                <a:cs typeface="Calibri"/>
              </a:rPr>
              <a:t>others so they can better </a:t>
            </a:r>
            <a:r>
              <a:rPr sz="1200" spc="-10" dirty="0">
                <a:latin typeface="Calibri"/>
                <a:cs typeface="Calibri"/>
              </a:rPr>
              <a:t>collaborate </a:t>
            </a:r>
            <a:r>
              <a:rPr sz="1200" dirty="0">
                <a:latin typeface="Calibri"/>
                <a:cs typeface="Calibri"/>
              </a:rPr>
              <a:t>in  </a:t>
            </a:r>
            <a:r>
              <a:rPr sz="1200" spc="-5" dirty="0">
                <a:latin typeface="Calibri"/>
                <a:cs typeface="Calibri"/>
              </a:rPr>
              <a:t>meeting team</a:t>
            </a:r>
            <a:r>
              <a:rPr sz="1200" spc="-80" dirty="0">
                <a:latin typeface="Calibri"/>
                <a:cs typeface="Calibri"/>
              </a:rPr>
              <a:t> </a:t>
            </a:r>
            <a:r>
              <a:rPr sz="1200" spc="-5" dirty="0">
                <a:latin typeface="Calibri"/>
                <a:cs typeface="Calibri"/>
              </a:rPr>
              <a:t>goals: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Stranded </a:t>
            </a:r>
            <a:r>
              <a:rPr sz="1200" dirty="0">
                <a:latin typeface="Calibri"/>
                <a:cs typeface="Calibri"/>
              </a:rPr>
              <a:t>on an</a:t>
            </a:r>
            <a:r>
              <a:rPr sz="1200" spc="-110" dirty="0">
                <a:latin typeface="Calibri"/>
                <a:cs typeface="Calibri"/>
              </a:rPr>
              <a:t> </a:t>
            </a:r>
            <a:r>
              <a:rPr sz="1200" dirty="0">
                <a:latin typeface="Calibri"/>
                <a:cs typeface="Calibri"/>
              </a:rPr>
              <a:t>island</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Finish </a:t>
            </a:r>
            <a:r>
              <a:rPr sz="1200" dirty="0">
                <a:latin typeface="Calibri"/>
                <a:cs typeface="Calibri"/>
              </a:rPr>
              <a:t>the</a:t>
            </a:r>
            <a:r>
              <a:rPr sz="1200" spc="-80" dirty="0">
                <a:latin typeface="Calibri"/>
                <a:cs typeface="Calibri"/>
              </a:rPr>
              <a:t> </a:t>
            </a:r>
            <a:r>
              <a:rPr sz="1200" spc="-5" dirty="0">
                <a:latin typeface="Calibri"/>
                <a:cs typeface="Calibri"/>
              </a:rPr>
              <a:t>sentence</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Journey</a:t>
            </a:r>
            <a:r>
              <a:rPr sz="1200" spc="-70" dirty="0">
                <a:latin typeface="Calibri"/>
                <a:cs typeface="Calibri"/>
              </a:rPr>
              <a:t> </a:t>
            </a:r>
            <a:r>
              <a:rPr sz="1200" spc="-5" dirty="0">
                <a:latin typeface="Calibri"/>
                <a:cs typeface="Calibri"/>
              </a:rPr>
              <a:t>Line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Market </a:t>
            </a:r>
            <a:r>
              <a:rPr sz="1200" dirty="0">
                <a:latin typeface="Calibri"/>
                <a:cs typeface="Calibri"/>
              </a:rPr>
              <a:t>of</a:t>
            </a:r>
            <a:r>
              <a:rPr sz="1200" spc="-80" dirty="0">
                <a:latin typeface="Calibri"/>
                <a:cs typeface="Calibri"/>
              </a:rPr>
              <a:t> </a:t>
            </a:r>
            <a:r>
              <a:rPr sz="1200" spc="-5" dirty="0">
                <a:latin typeface="Calibri"/>
                <a:cs typeface="Calibri"/>
              </a:rPr>
              <a:t>Skills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Constellation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Values</a:t>
            </a:r>
            <a:endParaRPr sz="1200">
              <a:latin typeface="Calibri"/>
              <a:cs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359155" y="1002540"/>
            <a:ext cx="2421255"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6.0 : Finish the</a:t>
            </a:r>
            <a:r>
              <a:rPr sz="1300" spc="45" dirty="0">
                <a:solidFill>
                  <a:srgbClr val="FFFFFF"/>
                </a:solidFill>
                <a:latin typeface="Arial"/>
                <a:cs typeface="Arial"/>
              </a:rPr>
              <a:t> </a:t>
            </a:r>
            <a:r>
              <a:rPr sz="1300" spc="-5" dirty="0">
                <a:solidFill>
                  <a:srgbClr val="FFFFFF"/>
                </a:solidFill>
                <a:latin typeface="Arial"/>
                <a:cs typeface="Arial"/>
              </a:rPr>
              <a:t>Sentence</a:t>
            </a:r>
            <a:endParaRPr sz="1300">
              <a:latin typeface="Arial"/>
              <a:cs typeface="Arial"/>
            </a:endParaRPr>
          </a:p>
        </p:txBody>
      </p:sp>
      <p:sp>
        <p:nvSpPr>
          <p:cNvPr id="18" name="object 18"/>
          <p:cNvSpPr txBox="1"/>
          <p:nvPr/>
        </p:nvSpPr>
        <p:spPr>
          <a:xfrm>
            <a:off x="1540893" y="1745741"/>
            <a:ext cx="3535679" cy="909736"/>
          </a:xfrm>
          <a:prstGeom prst="rect">
            <a:avLst/>
          </a:prstGeom>
        </p:spPr>
        <p:txBody>
          <a:bodyPr vert="horz" wrap="square" lIns="0" tIns="0" rIns="0" bIns="0" rtlCol="0">
            <a:spAutoFit/>
          </a:bodyPr>
          <a:lstStyle/>
          <a:p>
            <a:pPr marL="12700">
              <a:lnSpc>
                <a:spcPct val="100000"/>
              </a:lnSpc>
            </a:pPr>
            <a:r>
              <a:rPr sz="1100" spc="-5" dirty="0">
                <a:latin typeface="Calibri"/>
                <a:cs typeface="Calibri"/>
              </a:rPr>
              <a:t>Finish </a:t>
            </a:r>
            <a:r>
              <a:rPr sz="1100" dirty="0">
                <a:latin typeface="Calibri"/>
                <a:cs typeface="Calibri"/>
              </a:rPr>
              <a:t>the </a:t>
            </a:r>
            <a:r>
              <a:rPr sz="1100" spc="-5" dirty="0">
                <a:latin typeface="Calibri"/>
                <a:cs typeface="Calibri"/>
              </a:rPr>
              <a:t>sentence </a:t>
            </a:r>
            <a:r>
              <a:rPr sz="1100" dirty="0">
                <a:latin typeface="Calibri"/>
                <a:cs typeface="Calibri"/>
              </a:rPr>
              <a:t>with the </a:t>
            </a:r>
            <a:r>
              <a:rPr sz="1100" spc="-10" dirty="0">
                <a:latin typeface="Calibri"/>
                <a:cs typeface="Calibri"/>
              </a:rPr>
              <a:t>first </a:t>
            </a:r>
            <a:r>
              <a:rPr sz="1100" spc="-5" dirty="0">
                <a:latin typeface="Calibri"/>
                <a:cs typeface="Calibri"/>
              </a:rPr>
              <a:t>thought that </a:t>
            </a:r>
            <a:r>
              <a:rPr sz="1100" dirty="0">
                <a:latin typeface="Calibri"/>
                <a:cs typeface="Calibri"/>
              </a:rPr>
              <a:t>comes </a:t>
            </a:r>
            <a:r>
              <a:rPr sz="1100" spc="-5" dirty="0">
                <a:latin typeface="Calibri"/>
                <a:cs typeface="Calibri"/>
              </a:rPr>
              <a:t>to</a:t>
            </a:r>
            <a:r>
              <a:rPr sz="1100" spc="-35" dirty="0">
                <a:latin typeface="Calibri"/>
                <a:cs typeface="Calibri"/>
              </a:rPr>
              <a:t> </a:t>
            </a:r>
            <a:r>
              <a:rPr sz="1100" spc="-5" dirty="0">
                <a:latin typeface="Calibri"/>
                <a:cs typeface="Calibri"/>
              </a:rPr>
              <a:t>mind:</a:t>
            </a:r>
            <a:endParaRPr sz="1100" dirty="0">
              <a:latin typeface="Calibri"/>
              <a:cs typeface="Calibri"/>
            </a:endParaRPr>
          </a:p>
          <a:p>
            <a:pPr marL="12700" marR="516890">
              <a:lnSpc>
                <a:spcPct val="145500"/>
              </a:lnSpc>
            </a:pPr>
            <a:r>
              <a:rPr sz="1100" dirty="0">
                <a:latin typeface="Calibri"/>
                <a:cs typeface="Calibri"/>
              </a:rPr>
              <a:t>1. My </a:t>
            </a:r>
            <a:r>
              <a:rPr sz="1100" spc="-10" dirty="0">
                <a:latin typeface="Calibri"/>
                <a:cs typeface="Calibri"/>
              </a:rPr>
              <a:t>favourite </a:t>
            </a:r>
            <a:r>
              <a:rPr sz="1100" spc="-5" dirty="0">
                <a:latin typeface="Calibri"/>
                <a:cs typeface="Calibri"/>
              </a:rPr>
              <a:t>colour </a:t>
            </a:r>
            <a:r>
              <a:rPr sz="1100" dirty="0">
                <a:latin typeface="Calibri"/>
                <a:cs typeface="Calibri"/>
              </a:rPr>
              <a:t>is …………………………...............  2.    My </a:t>
            </a:r>
            <a:r>
              <a:rPr sz="1100" spc="-10" dirty="0">
                <a:latin typeface="Calibri"/>
                <a:cs typeface="Calibri"/>
              </a:rPr>
              <a:t>favourite </a:t>
            </a:r>
            <a:r>
              <a:rPr sz="1100" spc="-5" dirty="0">
                <a:latin typeface="Calibri"/>
                <a:cs typeface="Calibri"/>
              </a:rPr>
              <a:t>food </a:t>
            </a:r>
            <a:r>
              <a:rPr sz="1100" dirty="0">
                <a:latin typeface="Calibri"/>
                <a:cs typeface="Calibri"/>
              </a:rPr>
              <a:t>is</a:t>
            </a:r>
            <a:r>
              <a:rPr sz="1100" spc="-95" dirty="0">
                <a:latin typeface="Calibri"/>
                <a:cs typeface="Calibri"/>
              </a:rPr>
              <a:t> </a:t>
            </a:r>
            <a:r>
              <a:rPr sz="1100" dirty="0">
                <a:latin typeface="Calibri"/>
                <a:cs typeface="Calibri"/>
              </a:rPr>
              <a:t>…………………………………….......</a:t>
            </a:r>
          </a:p>
          <a:p>
            <a:pPr marL="12700">
              <a:lnSpc>
                <a:spcPct val="100000"/>
              </a:lnSpc>
              <a:spcBef>
                <a:spcPts val="600"/>
              </a:spcBef>
            </a:pPr>
            <a:r>
              <a:rPr sz="1100" dirty="0">
                <a:latin typeface="Calibri"/>
                <a:cs typeface="Calibri"/>
              </a:rPr>
              <a:t>3.    My </a:t>
            </a:r>
            <a:r>
              <a:rPr sz="1100" spc="-10" dirty="0">
                <a:latin typeface="Calibri"/>
                <a:cs typeface="Calibri"/>
              </a:rPr>
              <a:t>favourite </a:t>
            </a:r>
            <a:r>
              <a:rPr sz="1100" dirty="0">
                <a:latin typeface="Calibri"/>
                <a:cs typeface="Calibri"/>
              </a:rPr>
              <a:t>movie is</a:t>
            </a:r>
            <a:r>
              <a:rPr sz="1100" spc="-80" dirty="0">
                <a:latin typeface="Calibri"/>
                <a:cs typeface="Calibri"/>
              </a:rPr>
              <a:t> </a:t>
            </a:r>
            <a:r>
              <a:rPr sz="1100" dirty="0">
                <a:latin typeface="Calibri"/>
                <a:cs typeface="Calibri"/>
              </a:rPr>
              <a:t>……………………………………….</a:t>
            </a:r>
          </a:p>
        </p:txBody>
      </p:sp>
      <p:sp>
        <p:nvSpPr>
          <p:cNvPr id="19" name="object 19"/>
          <p:cNvSpPr txBox="1"/>
          <p:nvPr/>
        </p:nvSpPr>
        <p:spPr>
          <a:xfrm>
            <a:off x="1540893" y="2645206"/>
            <a:ext cx="3018155" cy="1234697"/>
          </a:xfrm>
          <a:prstGeom prst="rect">
            <a:avLst/>
          </a:prstGeom>
        </p:spPr>
        <p:txBody>
          <a:bodyPr vert="horz" wrap="square" lIns="0" tIns="0" rIns="0" bIns="0" rtlCol="0">
            <a:spAutoFit/>
          </a:bodyPr>
          <a:lstStyle/>
          <a:p>
            <a:pPr marL="12700" marR="5080" algn="just">
              <a:lnSpc>
                <a:spcPct val="145500"/>
              </a:lnSpc>
            </a:pPr>
            <a:r>
              <a:rPr sz="1100" dirty="0">
                <a:latin typeface="Calibri"/>
                <a:cs typeface="Calibri"/>
              </a:rPr>
              <a:t>4. My </a:t>
            </a:r>
            <a:r>
              <a:rPr sz="1100" spc="-10" dirty="0">
                <a:latin typeface="Calibri"/>
                <a:cs typeface="Calibri"/>
              </a:rPr>
              <a:t>favourite </a:t>
            </a:r>
            <a:r>
              <a:rPr sz="1100" dirty="0">
                <a:latin typeface="Calibri"/>
                <a:cs typeface="Calibri"/>
              </a:rPr>
              <a:t>passtime is ………………………………....  5. I </a:t>
            </a:r>
            <a:r>
              <a:rPr sz="1100" spc="-10" dirty="0">
                <a:latin typeface="Calibri"/>
                <a:cs typeface="Calibri"/>
              </a:rPr>
              <a:t>like </a:t>
            </a:r>
            <a:r>
              <a:rPr sz="1100" dirty="0">
                <a:latin typeface="Calibri"/>
                <a:cs typeface="Calibri"/>
              </a:rPr>
              <a:t>people who ………………………………………………  6. I </a:t>
            </a:r>
            <a:r>
              <a:rPr sz="1100" spc="-5" dirty="0">
                <a:latin typeface="Calibri"/>
                <a:cs typeface="Calibri"/>
              </a:rPr>
              <a:t>feel trust </a:t>
            </a:r>
            <a:r>
              <a:rPr sz="1100" dirty="0">
                <a:latin typeface="Calibri"/>
                <a:cs typeface="Calibri"/>
              </a:rPr>
              <a:t>is ………………………………………………………  7.</a:t>
            </a:r>
            <a:endParaRPr sz="1100">
              <a:latin typeface="Calibri"/>
              <a:cs typeface="Calibri"/>
            </a:endParaRPr>
          </a:p>
          <a:p>
            <a:pPr marL="12700" algn="just">
              <a:lnSpc>
                <a:spcPct val="100000"/>
              </a:lnSpc>
              <a:spcBef>
                <a:spcPts val="600"/>
              </a:spcBef>
            </a:pPr>
            <a:r>
              <a:rPr sz="1100" dirty="0">
                <a:latin typeface="Calibri"/>
                <a:cs typeface="Calibri"/>
              </a:rPr>
              <a:t>8.</a:t>
            </a:r>
            <a:endParaRPr sz="1100">
              <a:latin typeface="Calibri"/>
              <a:cs typeface="Calibri"/>
            </a:endParaRPr>
          </a:p>
        </p:txBody>
      </p:sp>
      <p:sp>
        <p:nvSpPr>
          <p:cNvPr id="20" name="object 20"/>
          <p:cNvSpPr txBox="1"/>
          <p:nvPr/>
        </p:nvSpPr>
        <p:spPr>
          <a:xfrm>
            <a:off x="1769493" y="3376726"/>
            <a:ext cx="2856865" cy="494238"/>
          </a:xfrm>
          <a:prstGeom prst="rect">
            <a:avLst/>
          </a:prstGeom>
        </p:spPr>
        <p:txBody>
          <a:bodyPr vert="horz" wrap="square" lIns="0" tIns="0" rIns="0" bIns="0" rtlCol="0">
            <a:spAutoFit/>
          </a:bodyPr>
          <a:lstStyle/>
          <a:p>
            <a:pPr marL="12700" marR="5080">
              <a:lnSpc>
                <a:spcPct val="145500"/>
              </a:lnSpc>
            </a:pPr>
            <a:r>
              <a:rPr sz="1100" spc="-15" dirty="0">
                <a:latin typeface="Calibri"/>
                <a:cs typeface="Calibri"/>
              </a:rPr>
              <a:t>Personally, </a:t>
            </a:r>
            <a:r>
              <a:rPr sz="1100" dirty="0">
                <a:latin typeface="Calibri"/>
                <a:cs typeface="Calibri"/>
              </a:rPr>
              <a:t>I would </a:t>
            </a:r>
            <a:r>
              <a:rPr sz="1100" spc="-5" dirty="0">
                <a:latin typeface="Calibri"/>
                <a:cs typeface="Calibri"/>
              </a:rPr>
              <a:t>define </a:t>
            </a:r>
            <a:r>
              <a:rPr sz="1100" dirty="0">
                <a:latin typeface="Calibri"/>
                <a:cs typeface="Calibri"/>
              </a:rPr>
              <a:t>success as ………………...  I would </a:t>
            </a:r>
            <a:r>
              <a:rPr sz="1100" spc="-5" dirty="0">
                <a:latin typeface="Calibri"/>
                <a:cs typeface="Calibri"/>
              </a:rPr>
              <a:t>define happiness </a:t>
            </a:r>
            <a:r>
              <a:rPr sz="1100" dirty="0">
                <a:latin typeface="Calibri"/>
                <a:cs typeface="Calibri"/>
              </a:rPr>
              <a:t>as</a:t>
            </a:r>
            <a:r>
              <a:rPr sz="1100" spc="-30" dirty="0">
                <a:latin typeface="Calibri"/>
                <a:cs typeface="Calibri"/>
              </a:rPr>
              <a:t> </a:t>
            </a:r>
            <a:r>
              <a:rPr sz="1100" dirty="0">
                <a:latin typeface="Calibri"/>
                <a:cs typeface="Calibri"/>
              </a:rPr>
              <a:t>………………………………..</a:t>
            </a:r>
            <a:endParaRPr sz="1100">
              <a:latin typeface="Calibri"/>
              <a:cs typeface="Calibri"/>
            </a:endParaRPr>
          </a:p>
        </p:txBody>
      </p:sp>
      <p:sp>
        <p:nvSpPr>
          <p:cNvPr id="21" name="object 21"/>
          <p:cNvSpPr/>
          <p:nvPr/>
        </p:nvSpPr>
        <p:spPr>
          <a:xfrm>
            <a:off x="4821937" y="3387853"/>
            <a:ext cx="566927" cy="566927"/>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4841496" y="3407664"/>
            <a:ext cx="500380" cy="500380"/>
          </a:xfrm>
          <a:custGeom>
            <a:avLst/>
            <a:gdLst/>
            <a:ahLst/>
            <a:cxnLst/>
            <a:rect l="l" t="t" r="r" b="b"/>
            <a:pathLst>
              <a:path w="500379" h="500379">
                <a:moveTo>
                  <a:pt x="250062" y="0"/>
                </a:moveTo>
                <a:lnTo>
                  <a:pt x="205128" y="4026"/>
                </a:lnTo>
                <a:lnTo>
                  <a:pt x="162830" y="15635"/>
                </a:lnTo>
                <a:lnTo>
                  <a:pt x="123876" y="34120"/>
                </a:lnTo>
                <a:lnTo>
                  <a:pt x="88974" y="58777"/>
                </a:lnTo>
                <a:lnTo>
                  <a:pt x="58830" y="88900"/>
                </a:lnTo>
                <a:lnTo>
                  <a:pt x="34153" y="123782"/>
                </a:lnTo>
                <a:lnTo>
                  <a:pt x="15651" y="162719"/>
                </a:lnTo>
                <a:lnTo>
                  <a:pt x="4030" y="205006"/>
                </a:lnTo>
                <a:lnTo>
                  <a:pt x="0" y="249936"/>
                </a:lnTo>
                <a:lnTo>
                  <a:pt x="4030" y="294903"/>
                </a:lnTo>
                <a:lnTo>
                  <a:pt x="15651" y="337219"/>
                </a:lnTo>
                <a:lnTo>
                  <a:pt x="34153" y="376178"/>
                </a:lnTo>
                <a:lnTo>
                  <a:pt x="58830" y="411077"/>
                </a:lnTo>
                <a:lnTo>
                  <a:pt x="88974" y="441210"/>
                </a:lnTo>
                <a:lnTo>
                  <a:pt x="123876" y="465873"/>
                </a:lnTo>
                <a:lnTo>
                  <a:pt x="162830" y="484362"/>
                </a:lnTo>
                <a:lnTo>
                  <a:pt x="205128" y="495972"/>
                </a:lnTo>
                <a:lnTo>
                  <a:pt x="250062" y="499999"/>
                </a:lnTo>
                <a:lnTo>
                  <a:pt x="294992" y="495972"/>
                </a:lnTo>
                <a:lnTo>
                  <a:pt x="337279" y="484362"/>
                </a:lnTo>
                <a:lnTo>
                  <a:pt x="376216" y="465873"/>
                </a:lnTo>
                <a:lnTo>
                  <a:pt x="411098" y="441210"/>
                </a:lnTo>
                <a:lnTo>
                  <a:pt x="441221" y="411077"/>
                </a:lnTo>
                <a:lnTo>
                  <a:pt x="465878" y="376178"/>
                </a:lnTo>
                <a:lnTo>
                  <a:pt x="484363" y="337219"/>
                </a:lnTo>
                <a:lnTo>
                  <a:pt x="495972" y="294903"/>
                </a:lnTo>
                <a:lnTo>
                  <a:pt x="499998" y="249936"/>
                </a:lnTo>
                <a:lnTo>
                  <a:pt x="495972" y="205006"/>
                </a:lnTo>
                <a:lnTo>
                  <a:pt x="484363" y="162719"/>
                </a:lnTo>
                <a:lnTo>
                  <a:pt x="465878" y="123782"/>
                </a:lnTo>
                <a:lnTo>
                  <a:pt x="441221" y="88900"/>
                </a:lnTo>
                <a:lnTo>
                  <a:pt x="411098" y="58777"/>
                </a:lnTo>
                <a:lnTo>
                  <a:pt x="376216" y="34120"/>
                </a:lnTo>
                <a:lnTo>
                  <a:pt x="337279" y="15635"/>
                </a:lnTo>
                <a:lnTo>
                  <a:pt x="294992" y="4026"/>
                </a:lnTo>
                <a:lnTo>
                  <a:pt x="250062" y="0"/>
                </a:lnTo>
                <a:close/>
              </a:path>
            </a:pathLst>
          </a:custGeom>
          <a:solidFill>
            <a:srgbClr val="465063"/>
          </a:solidFill>
        </p:spPr>
        <p:txBody>
          <a:bodyPr wrap="square" lIns="0" tIns="0" rIns="0" bIns="0" rtlCol="0"/>
          <a:lstStyle/>
          <a:p>
            <a:endParaRPr/>
          </a:p>
        </p:txBody>
      </p:sp>
      <p:sp>
        <p:nvSpPr>
          <p:cNvPr id="23" name="object 23"/>
          <p:cNvSpPr/>
          <p:nvPr/>
        </p:nvSpPr>
        <p:spPr>
          <a:xfrm>
            <a:off x="4841496" y="3407664"/>
            <a:ext cx="500380" cy="500380"/>
          </a:xfrm>
          <a:custGeom>
            <a:avLst/>
            <a:gdLst/>
            <a:ahLst/>
            <a:cxnLst/>
            <a:rect l="l" t="t" r="r" b="b"/>
            <a:pathLst>
              <a:path w="500379" h="500379">
                <a:moveTo>
                  <a:pt x="0" y="249936"/>
                </a:moveTo>
                <a:lnTo>
                  <a:pt x="4030" y="205006"/>
                </a:lnTo>
                <a:lnTo>
                  <a:pt x="15651" y="162719"/>
                </a:lnTo>
                <a:lnTo>
                  <a:pt x="34153" y="123782"/>
                </a:lnTo>
                <a:lnTo>
                  <a:pt x="58830" y="88900"/>
                </a:lnTo>
                <a:lnTo>
                  <a:pt x="88974" y="58777"/>
                </a:lnTo>
                <a:lnTo>
                  <a:pt x="123876" y="34120"/>
                </a:lnTo>
                <a:lnTo>
                  <a:pt x="162830" y="15635"/>
                </a:lnTo>
                <a:lnTo>
                  <a:pt x="205128" y="4026"/>
                </a:lnTo>
                <a:lnTo>
                  <a:pt x="250062" y="0"/>
                </a:lnTo>
                <a:lnTo>
                  <a:pt x="294992" y="4026"/>
                </a:lnTo>
                <a:lnTo>
                  <a:pt x="337279" y="15635"/>
                </a:lnTo>
                <a:lnTo>
                  <a:pt x="376216" y="34120"/>
                </a:lnTo>
                <a:lnTo>
                  <a:pt x="411098" y="58777"/>
                </a:lnTo>
                <a:lnTo>
                  <a:pt x="441221" y="88900"/>
                </a:lnTo>
                <a:lnTo>
                  <a:pt x="465878" y="123782"/>
                </a:lnTo>
                <a:lnTo>
                  <a:pt x="484363" y="162719"/>
                </a:lnTo>
                <a:lnTo>
                  <a:pt x="495972" y="205006"/>
                </a:lnTo>
                <a:lnTo>
                  <a:pt x="499998" y="249936"/>
                </a:lnTo>
                <a:lnTo>
                  <a:pt x="495972" y="294903"/>
                </a:lnTo>
                <a:lnTo>
                  <a:pt x="484363" y="337219"/>
                </a:lnTo>
                <a:lnTo>
                  <a:pt x="465878" y="376178"/>
                </a:lnTo>
                <a:lnTo>
                  <a:pt x="441221" y="411077"/>
                </a:lnTo>
                <a:lnTo>
                  <a:pt x="411098" y="441210"/>
                </a:lnTo>
                <a:lnTo>
                  <a:pt x="376216" y="465873"/>
                </a:lnTo>
                <a:lnTo>
                  <a:pt x="337279" y="484362"/>
                </a:lnTo>
                <a:lnTo>
                  <a:pt x="294992" y="495972"/>
                </a:lnTo>
                <a:lnTo>
                  <a:pt x="250062" y="499999"/>
                </a:lnTo>
                <a:lnTo>
                  <a:pt x="205128" y="495972"/>
                </a:lnTo>
                <a:lnTo>
                  <a:pt x="162830" y="484362"/>
                </a:lnTo>
                <a:lnTo>
                  <a:pt x="123876" y="465873"/>
                </a:lnTo>
                <a:lnTo>
                  <a:pt x="88974" y="441210"/>
                </a:lnTo>
                <a:lnTo>
                  <a:pt x="58830" y="411077"/>
                </a:lnTo>
                <a:lnTo>
                  <a:pt x="34153" y="376178"/>
                </a:lnTo>
                <a:lnTo>
                  <a:pt x="15651" y="337219"/>
                </a:lnTo>
                <a:lnTo>
                  <a:pt x="4030" y="294903"/>
                </a:lnTo>
                <a:lnTo>
                  <a:pt x="0" y="249936"/>
                </a:lnTo>
                <a:close/>
              </a:path>
            </a:pathLst>
          </a:custGeom>
          <a:ln w="12700">
            <a:solidFill>
              <a:srgbClr val="FFFFFF"/>
            </a:solidFill>
          </a:ln>
        </p:spPr>
        <p:txBody>
          <a:bodyPr wrap="square" lIns="0" tIns="0" rIns="0" bIns="0" rtlCol="0"/>
          <a:lstStyle/>
          <a:p>
            <a:endParaRPr/>
          </a:p>
        </p:txBody>
      </p:sp>
      <p:sp>
        <p:nvSpPr>
          <p:cNvPr id="24" name="object 24"/>
          <p:cNvSpPr/>
          <p:nvPr/>
        </p:nvSpPr>
        <p:spPr>
          <a:xfrm>
            <a:off x="4892675" y="3458718"/>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2" y="397891"/>
                </a:lnTo>
                <a:lnTo>
                  <a:pt x="244488" y="392632"/>
                </a:lnTo>
                <a:lnTo>
                  <a:pt x="286352" y="377653"/>
                </a:lnTo>
                <a:lnTo>
                  <a:pt x="323279" y="354153"/>
                </a:lnTo>
                <a:lnTo>
                  <a:pt x="354076" y="323329"/>
                </a:lnTo>
                <a:lnTo>
                  <a:pt x="377552" y="286377"/>
                </a:lnTo>
                <a:lnTo>
                  <a:pt x="392512" y="244495"/>
                </a:lnTo>
                <a:lnTo>
                  <a:pt x="397763" y="198882"/>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25" name="object 25"/>
          <p:cNvSpPr/>
          <p:nvPr/>
        </p:nvSpPr>
        <p:spPr>
          <a:xfrm>
            <a:off x="5088763" y="3457956"/>
            <a:ext cx="7620" cy="396240"/>
          </a:xfrm>
          <a:custGeom>
            <a:avLst/>
            <a:gdLst/>
            <a:ahLst/>
            <a:cxnLst/>
            <a:rect l="l" t="t" r="r" b="b"/>
            <a:pathLst>
              <a:path w="7620" h="396239">
                <a:moveTo>
                  <a:pt x="0" y="0"/>
                </a:moveTo>
                <a:lnTo>
                  <a:pt x="7365" y="396113"/>
                </a:lnTo>
              </a:path>
            </a:pathLst>
          </a:custGeom>
          <a:ln w="6350">
            <a:solidFill>
              <a:srgbClr val="A6A6A6"/>
            </a:solidFill>
          </a:ln>
        </p:spPr>
        <p:txBody>
          <a:bodyPr wrap="square" lIns="0" tIns="0" rIns="0" bIns="0" rtlCol="0"/>
          <a:lstStyle/>
          <a:p>
            <a:endParaRPr/>
          </a:p>
        </p:txBody>
      </p:sp>
      <p:sp>
        <p:nvSpPr>
          <p:cNvPr id="26" name="object 26"/>
          <p:cNvSpPr/>
          <p:nvPr/>
        </p:nvSpPr>
        <p:spPr>
          <a:xfrm>
            <a:off x="4894326" y="3651504"/>
            <a:ext cx="396240" cy="7620"/>
          </a:xfrm>
          <a:custGeom>
            <a:avLst/>
            <a:gdLst/>
            <a:ahLst/>
            <a:cxnLst/>
            <a:rect l="l" t="t" r="r" b="b"/>
            <a:pathLst>
              <a:path w="396239" h="7620">
                <a:moveTo>
                  <a:pt x="0" y="7365"/>
                </a:moveTo>
                <a:lnTo>
                  <a:pt x="396239" y="0"/>
                </a:lnTo>
              </a:path>
            </a:pathLst>
          </a:custGeom>
          <a:ln w="6349">
            <a:solidFill>
              <a:srgbClr val="A6A6A6"/>
            </a:solidFill>
          </a:ln>
        </p:spPr>
        <p:txBody>
          <a:bodyPr wrap="square" lIns="0" tIns="0" rIns="0" bIns="0" rtlCol="0"/>
          <a:lstStyle/>
          <a:p>
            <a:endParaRPr/>
          </a:p>
        </p:txBody>
      </p:sp>
      <p:sp>
        <p:nvSpPr>
          <p:cNvPr id="27" name="object 27"/>
          <p:cNvSpPr/>
          <p:nvPr/>
        </p:nvSpPr>
        <p:spPr>
          <a:xfrm>
            <a:off x="4948935" y="3520186"/>
            <a:ext cx="285750" cy="274955"/>
          </a:xfrm>
          <a:custGeom>
            <a:avLst/>
            <a:gdLst/>
            <a:ahLst/>
            <a:cxnLst/>
            <a:rect l="l" t="t" r="r" b="b"/>
            <a:pathLst>
              <a:path w="285750" h="274954">
                <a:moveTo>
                  <a:pt x="0" y="0"/>
                </a:moveTo>
                <a:lnTo>
                  <a:pt x="285241" y="274954"/>
                </a:lnTo>
              </a:path>
            </a:pathLst>
          </a:custGeom>
          <a:ln w="6350">
            <a:solidFill>
              <a:srgbClr val="A6A6A6"/>
            </a:solidFill>
          </a:ln>
        </p:spPr>
        <p:txBody>
          <a:bodyPr wrap="square" lIns="0" tIns="0" rIns="0" bIns="0" rtlCol="0"/>
          <a:lstStyle/>
          <a:p>
            <a:endParaRPr/>
          </a:p>
        </p:txBody>
      </p:sp>
      <p:sp>
        <p:nvSpPr>
          <p:cNvPr id="28" name="object 28"/>
          <p:cNvSpPr/>
          <p:nvPr/>
        </p:nvSpPr>
        <p:spPr>
          <a:xfrm>
            <a:off x="4953510" y="3514472"/>
            <a:ext cx="274955" cy="285750"/>
          </a:xfrm>
          <a:custGeom>
            <a:avLst/>
            <a:gdLst/>
            <a:ahLst/>
            <a:cxnLst/>
            <a:rect l="l" t="t" r="r" b="b"/>
            <a:pathLst>
              <a:path w="274954" h="285750">
                <a:moveTo>
                  <a:pt x="0" y="285242"/>
                </a:moveTo>
                <a:lnTo>
                  <a:pt x="274954" y="0"/>
                </a:lnTo>
              </a:path>
            </a:pathLst>
          </a:custGeom>
          <a:ln w="6350">
            <a:solidFill>
              <a:srgbClr val="A6A6A6"/>
            </a:solidFill>
          </a:ln>
        </p:spPr>
        <p:txBody>
          <a:bodyPr wrap="square" lIns="0" tIns="0" rIns="0" bIns="0" rtlCol="0"/>
          <a:lstStyle/>
          <a:p>
            <a:endParaRPr/>
          </a:p>
        </p:txBody>
      </p:sp>
      <p:sp>
        <p:nvSpPr>
          <p:cNvPr id="29" name="object 29"/>
          <p:cNvSpPr/>
          <p:nvPr/>
        </p:nvSpPr>
        <p:spPr>
          <a:xfrm>
            <a:off x="4927092" y="3493261"/>
            <a:ext cx="328930" cy="328930"/>
          </a:xfrm>
          <a:custGeom>
            <a:avLst/>
            <a:gdLst/>
            <a:ahLst/>
            <a:cxnLst/>
            <a:rect l="l" t="t" r="r" b="b"/>
            <a:pathLst>
              <a:path w="328929" h="328929">
                <a:moveTo>
                  <a:pt x="164465" y="0"/>
                </a:moveTo>
                <a:lnTo>
                  <a:pt x="120752" y="5876"/>
                </a:lnTo>
                <a:lnTo>
                  <a:pt x="81468" y="22455"/>
                </a:lnTo>
                <a:lnTo>
                  <a:pt x="48180" y="48164"/>
                </a:lnTo>
                <a:lnTo>
                  <a:pt x="22460" y="81430"/>
                </a:lnTo>
                <a:lnTo>
                  <a:pt x="5876" y="120679"/>
                </a:lnTo>
                <a:lnTo>
                  <a:pt x="0" y="164337"/>
                </a:lnTo>
                <a:lnTo>
                  <a:pt x="5876" y="208050"/>
                </a:lnTo>
                <a:lnTo>
                  <a:pt x="22460" y="247334"/>
                </a:lnTo>
                <a:lnTo>
                  <a:pt x="48180" y="280622"/>
                </a:lnTo>
                <a:lnTo>
                  <a:pt x="81468" y="306342"/>
                </a:lnTo>
                <a:lnTo>
                  <a:pt x="120752" y="322926"/>
                </a:lnTo>
                <a:lnTo>
                  <a:pt x="164465" y="328802"/>
                </a:lnTo>
                <a:lnTo>
                  <a:pt x="208167" y="322926"/>
                </a:lnTo>
                <a:lnTo>
                  <a:pt x="247428" y="306342"/>
                </a:lnTo>
                <a:lnTo>
                  <a:pt x="280685" y="280622"/>
                </a:lnTo>
                <a:lnTo>
                  <a:pt x="306375" y="247334"/>
                </a:lnTo>
                <a:lnTo>
                  <a:pt x="322935" y="208050"/>
                </a:lnTo>
                <a:lnTo>
                  <a:pt x="328803" y="164337"/>
                </a:lnTo>
                <a:lnTo>
                  <a:pt x="322935" y="120679"/>
                </a:lnTo>
                <a:lnTo>
                  <a:pt x="306375" y="81430"/>
                </a:lnTo>
                <a:lnTo>
                  <a:pt x="280685" y="48164"/>
                </a:lnTo>
                <a:lnTo>
                  <a:pt x="247428" y="22455"/>
                </a:lnTo>
                <a:lnTo>
                  <a:pt x="208167" y="5876"/>
                </a:lnTo>
                <a:lnTo>
                  <a:pt x="164465" y="0"/>
                </a:lnTo>
                <a:close/>
              </a:path>
            </a:pathLst>
          </a:custGeom>
          <a:solidFill>
            <a:srgbClr val="D9D9D9"/>
          </a:solidFill>
        </p:spPr>
        <p:txBody>
          <a:bodyPr wrap="square" lIns="0" tIns="0" rIns="0" bIns="0" rtlCol="0"/>
          <a:lstStyle/>
          <a:p>
            <a:endParaRPr/>
          </a:p>
        </p:txBody>
      </p:sp>
      <p:sp>
        <p:nvSpPr>
          <p:cNvPr id="30" name="object 30"/>
          <p:cNvSpPr/>
          <p:nvPr/>
        </p:nvSpPr>
        <p:spPr>
          <a:xfrm>
            <a:off x="4947412" y="3513584"/>
            <a:ext cx="288290" cy="288289"/>
          </a:xfrm>
          <a:custGeom>
            <a:avLst/>
            <a:gdLst/>
            <a:ahLst/>
            <a:cxnLst/>
            <a:rect l="l" t="t" r="r" b="b"/>
            <a:pathLst>
              <a:path w="288289" h="288289">
                <a:moveTo>
                  <a:pt x="144145" y="0"/>
                </a:moveTo>
                <a:lnTo>
                  <a:pt x="98576" y="7345"/>
                </a:lnTo>
                <a:lnTo>
                  <a:pt x="59006" y="27797"/>
                </a:lnTo>
                <a:lnTo>
                  <a:pt x="27805" y="58978"/>
                </a:lnTo>
                <a:lnTo>
                  <a:pt x="7346" y="98511"/>
                </a:lnTo>
                <a:lnTo>
                  <a:pt x="0" y="144018"/>
                </a:lnTo>
                <a:lnTo>
                  <a:pt x="7346" y="189586"/>
                </a:lnTo>
                <a:lnTo>
                  <a:pt x="27805" y="229156"/>
                </a:lnTo>
                <a:lnTo>
                  <a:pt x="59006" y="260357"/>
                </a:lnTo>
                <a:lnTo>
                  <a:pt x="98576" y="280816"/>
                </a:lnTo>
                <a:lnTo>
                  <a:pt x="144145" y="288163"/>
                </a:lnTo>
                <a:lnTo>
                  <a:pt x="189651" y="280816"/>
                </a:lnTo>
                <a:lnTo>
                  <a:pt x="229184" y="260357"/>
                </a:lnTo>
                <a:lnTo>
                  <a:pt x="260365" y="229156"/>
                </a:lnTo>
                <a:lnTo>
                  <a:pt x="280817" y="189586"/>
                </a:lnTo>
                <a:lnTo>
                  <a:pt x="288163" y="144018"/>
                </a:lnTo>
                <a:lnTo>
                  <a:pt x="280817" y="98511"/>
                </a:lnTo>
                <a:lnTo>
                  <a:pt x="260365" y="58978"/>
                </a:lnTo>
                <a:lnTo>
                  <a:pt x="229184" y="27797"/>
                </a:lnTo>
                <a:lnTo>
                  <a:pt x="189651" y="7345"/>
                </a:lnTo>
                <a:lnTo>
                  <a:pt x="144145" y="0"/>
                </a:lnTo>
                <a:close/>
              </a:path>
            </a:pathLst>
          </a:custGeom>
          <a:solidFill>
            <a:srgbClr val="E68421"/>
          </a:solidFill>
        </p:spPr>
        <p:txBody>
          <a:bodyPr wrap="square" lIns="0" tIns="0" rIns="0" bIns="0" rtlCol="0"/>
          <a:lstStyle/>
          <a:p>
            <a:endParaRPr/>
          </a:p>
        </p:txBody>
      </p:sp>
      <p:sp>
        <p:nvSpPr>
          <p:cNvPr id="31" name="object 31"/>
          <p:cNvSpPr txBox="1"/>
          <p:nvPr/>
        </p:nvSpPr>
        <p:spPr>
          <a:xfrm>
            <a:off x="4995166" y="3530601"/>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3" name="object 3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6" name="object 3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7" name="object 3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8" name="object 3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9" name="object 3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0" name="object 4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1" name="object 4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2" name="object 4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3" name="object 4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4" name="object 4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5" name="object 4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6" name="object 4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7" name="object 4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8" name="object 4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9" name="object 4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0" name="object 5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1" name="object 5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2" name="object 5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3" name="object 5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4" name="object 5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5" name="object 5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6" name="object 5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7" name="object 5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8" name="object 5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9" name="object 5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0" name="object 6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1" name="object 6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2" name="object 6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3" name="object 6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4" name="object 6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5" name="object 6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6" name="object 6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7" name="object 6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8" name="object 6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9" name="object 6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0" name="object 7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1" name="object 7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2" name="object 7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3" name="object 7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4" name="object 7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5" name="object 7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6" name="object 7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7" name="object 7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8" name="object 7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9" name="object 7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0" name="object 8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1" name="object 8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2" name="object 8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3" name="object 8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4" name="object 8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5" name="object 8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7" name="object 87"/>
          <p:cNvSpPr txBox="1"/>
          <p:nvPr/>
        </p:nvSpPr>
        <p:spPr>
          <a:xfrm>
            <a:off x="1214424" y="4988944"/>
            <a:ext cx="2637790"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Journey</a:t>
            </a:r>
            <a:r>
              <a:rPr sz="1500" b="1" spc="-95" dirty="0">
                <a:latin typeface="Calibri"/>
                <a:cs typeface="Calibri"/>
              </a:rPr>
              <a:t> </a:t>
            </a:r>
            <a:r>
              <a:rPr sz="1500" b="1" dirty="0">
                <a:latin typeface="Calibri"/>
                <a:cs typeface="Calibri"/>
              </a:rPr>
              <a:t>Line</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spc="-5" dirty="0">
                <a:latin typeface="Calibri"/>
                <a:cs typeface="Calibri"/>
              </a:rPr>
              <a:t>Graph your professional</a:t>
            </a:r>
            <a:r>
              <a:rPr sz="1200" spc="-85" dirty="0">
                <a:latin typeface="Calibri"/>
                <a:cs typeface="Calibri"/>
              </a:rPr>
              <a:t> </a:t>
            </a:r>
            <a:r>
              <a:rPr sz="1200" spc="-5" dirty="0">
                <a:latin typeface="Calibri"/>
                <a:cs typeface="Calibri"/>
              </a:rPr>
              <a:t>journey: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Start </a:t>
            </a:r>
            <a:r>
              <a:rPr sz="1200" dirty="0">
                <a:latin typeface="Calibri"/>
                <a:cs typeface="Calibri"/>
              </a:rPr>
              <a:t>as </a:t>
            </a:r>
            <a:r>
              <a:rPr sz="1200" spc="-10" dirty="0">
                <a:latin typeface="Calibri"/>
                <a:cs typeface="Calibri"/>
              </a:rPr>
              <a:t>far </a:t>
            </a:r>
            <a:r>
              <a:rPr sz="1200" dirty="0">
                <a:latin typeface="Calibri"/>
                <a:cs typeface="Calibri"/>
              </a:rPr>
              <a:t>back as </a:t>
            </a:r>
            <a:r>
              <a:rPr sz="1200" spc="-10" dirty="0">
                <a:latin typeface="Calibri"/>
                <a:cs typeface="Calibri"/>
              </a:rPr>
              <a:t>you</a:t>
            </a:r>
            <a:r>
              <a:rPr sz="1200" spc="-100" dirty="0">
                <a:latin typeface="Calibri"/>
                <a:cs typeface="Calibri"/>
              </a:rPr>
              <a:t> </a:t>
            </a:r>
            <a:r>
              <a:rPr sz="1200" spc="-10" dirty="0">
                <a:latin typeface="Calibri"/>
                <a:cs typeface="Calibri"/>
              </a:rPr>
              <a:t>want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Draw </a:t>
            </a:r>
            <a:r>
              <a:rPr sz="1200" dirty="0">
                <a:latin typeface="Calibri"/>
                <a:cs typeface="Calibri"/>
              </a:rPr>
              <a:t>the </a:t>
            </a:r>
            <a:r>
              <a:rPr sz="1200" spc="-20" dirty="0">
                <a:latin typeface="Calibri"/>
                <a:cs typeface="Calibri"/>
              </a:rPr>
              <a:t>key </a:t>
            </a:r>
            <a:r>
              <a:rPr sz="1200" spc="-5" dirty="0">
                <a:latin typeface="Calibri"/>
                <a:cs typeface="Calibri"/>
              </a:rPr>
              <a:t>events </a:t>
            </a:r>
            <a:r>
              <a:rPr sz="1200" dirty="0">
                <a:latin typeface="Calibri"/>
                <a:cs typeface="Calibri"/>
              </a:rPr>
              <a:t>– ups and</a:t>
            </a:r>
            <a:r>
              <a:rPr sz="1200" spc="-95" dirty="0">
                <a:latin typeface="Calibri"/>
                <a:cs typeface="Calibri"/>
              </a:rPr>
              <a:t> </a:t>
            </a:r>
            <a:r>
              <a:rPr sz="1200" spc="-5" dirty="0">
                <a:latin typeface="Calibri"/>
                <a:cs typeface="Calibri"/>
              </a:rPr>
              <a:t>downs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Present </a:t>
            </a:r>
            <a:r>
              <a:rPr sz="1200" dirty="0">
                <a:latin typeface="Calibri"/>
                <a:cs typeface="Calibri"/>
              </a:rPr>
              <a:t>a </a:t>
            </a:r>
            <a:r>
              <a:rPr sz="1200" spc="-5" dirty="0">
                <a:latin typeface="Calibri"/>
                <a:cs typeface="Calibri"/>
              </a:rPr>
              <a:t>summary to </a:t>
            </a:r>
            <a:r>
              <a:rPr sz="1200" dirty="0">
                <a:latin typeface="Calibri"/>
                <a:cs typeface="Calibri"/>
              </a:rPr>
              <a:t>the</a:t>
            </a:r>
            <a:r>
              <a:rPr sz="1200" spc="-85" dirty="0">
                <a:latin typeface="Calibri"/>
                <a:cs typeface="Calibri"/>
              </a:rPr>
              <a:t> </a:t>
            </a:r>
            <a:r>
              <a:rPr sz="1200" spc="-5" dirty="0">
                <a:latin typeface="Calibri"/>
                <a:cs typeface="Calibri"/>
              </a:rPr>
              <a:t>team</a:t>
            </a:r>
            <a:endParaRPr sz="1200">
              <a:latin typeface="Calibri"/>
              <a:cs typeface="Calibri"/>
            </a:endParaRPr>
          </a:p>
        </p:txBody>
      </p:sp>
      <p:sp>
        <p:nvSpPr>
          <p:cNvPr id="2" name="Rectangle 1">
            <a:extLst>
              <a:ext uri="{FF2B5EF4-FFF2-40B4-BE49-F238E27FC236}">
                <a16:creationId xmlns:a16="http://schemas.microsoft.com/office/drawing/2014/main" id="{723BFE8F-DF81-4521-A787-A876075C3F1D}"/>
              </a:ext>
            </a:extLst>
          </p:cNvPr>
          <p:cNvSpPr/>
          <p:nvPr/>
        </p:nvSpPr>
        <p:spPr>
          <a:xfrm>
            <a:off x="1188720" y="4281058"/>
            <a:ext cx="5166360" cy="461665"/>
          </a:xfrm>
          <a:prstGeom prst="rect">
            <a:avLst/>
          </a:prstGeom>
        </p:spPr>
        <p:txBody>
          <a:bodyPr wrap="square">
            <a:spAutoFit/>
          </a:bodyPr>
          <a:lstStyle/>
          <a:p>
            <a:r>
              <a:rPr lang="en-US" sz="1200" dirty="0"/>
              <a:t>White, Biryani, Sivaji , Surfing Net, Likes Me | are frank, trustworthy | Important</a:t>
            </a:r>
          </a:p>
          <a:p>
            <a:r>
              <a:rPr lang="en-US" sz="1200" dirty="0"/>
              <a:t>Accomplishment of an aim or purpose, Being Happy</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474215" y="2238885"/>
            <a:ext cx="1918335" cy="246221"/>
          </a:xfrm>
          <a:prstGeom prst="rect">
            <a:avLst/>
          </a:prstGeom>
        </p:spPr>
        <p:txBody>
          <a:bodyPr vert="horz" wrap="square" lIns="0" tIns="0" rIns="0" bIns="0" rtlCol="0">
            <a:spAutoFit/>
          </a:bodyPr>
          <a:lstStyle/>
          <a:p>
            <a:pPr marL="12700">
              <a:lnSpc>
                <a:spcPct val="100000"/>
              </a:lnSpc>
            </a:pPr>
            <a:r>
              <a:rPr sz="1600" b="1" spc="-20" dirty="0">
                <a:latin typeface="Calibri"/>
                <a:cs typeface="Calibri"/>
              </a:rPr>
              <a:t>Create </a:t>
            </a:r>
            <a:r>
              <a:rPr sz="1600" b="1" spc="-5" dirty="0">
                <a:latin typeface="Calibri"/>
                <a:cs typeface="Calibri"/>
              </a:rPr>
              <a:t>a </a:t>
            </a:r>
            <a:r>
              <a:rPr sz="1600" b="1" spc="-10" dirty="0">
                <a:latin typeface="Calibri"/>
                <a:cs typeface="Calibri"/>
              </a:rPr>
              <a:t>Shared</a:t>
            </a:r>
            <a:r>
              <a:rPr sz="1600" b="1" spc="30" dirty="0">
                <a:latin typeface="Calibri"/>
                <a:cs typeface="Calibri"/>
              </a:rPr>
              <a:t> </a:t>
            </a:r>
            <a:r>
              <a:rPr sz="1600" b="1" spc="-5" dirty="0">
                <a:latin typeface="Calibri"/>
                <a:cs typeface="Calibri"/>
              </a:rPr>
              <a:t>Vision</a:t>
            </a:r>
            <a:endParaRPr sz="160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4" y="4988944"/>
            <a:ext cx="2031364"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Multi-Level</a:t>
            </a:r>
            <a:r>
              <a:rPr sz="1500" b="1" spc="-70" dirty="0">
                <a:latin typeface="Calibri"/>
                <a:cs typeface="Calibri"/>
              </a:rPr>
              <a:t> </a:t>
            </a:r>
            <a:r>
              <a:rPr sz="1500" b="1" spc="-5" dirty="0">
                <a:latin typeface="Calibri"/>
                <a:cs typeface="Calibri"/>
              </a:rPr>
              <a:t>Goals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What’s </a:t>
            </a:r>
            <a:r>
              <a:rPr sz="1200" dirty="0">
                <a:latin typeface="Calibri"/>
                <a:cs typeface="Calibri"/>
              </a:rPr>
              <a:t>in it </a:t>
            </a:r>
            <a:r>
              <a:rPr sz="1200" spc="-10" dirty="0">
                <a:latin typeface="Calibri"/>
                <a:cs typeface="Calibri"/>
              </a:rPr>
              <a:t>for</a:t>
            </a:r>
            <a:r>
              <a:rPr sz="1200" spc="-110" dirty="0">
                <a:latin typeface="Calibri"/>
                <a:cs typeface="Calibri"/>
              </a:rPr>
              <a:t> </a:t>
            </a:r>
            <a:r>
              <a:rPr sz="1200" dirty="0">
                <a:latin typeface="Calibri"/>
                <a:cs typeface="Calibri"/>
              </a:rPr>
              <a:t>me?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What </a:t>
            </a:r>
            <a:r>
              <a:rPr sz="1200" dirty="0">
                <a:latin typeface="Calibri"/>
                <a:cs typeface="Calibri"/>
              </a:rPr>
              <a:t>is in </a:t>
            </a:r>
            <a:r>
              <a:rPr sz="1200" spc="-10" dirty="0">
                <a:latin typeface="Calibri"/>
                <a:cs typeface="Calibri"/>
              </a:rPr>
              <a:t>for </a:t>
            </a:r>
            <a:r>
              <a:rPr sz="1200" dirty="0">
                <a:latin typeface="Calibri"/>
                <a:cs typeface="Calibri"/>
              </a:rPr>
              <a:t>us as a</a:t>
            </a:r>
            <a:r>
              <a:rPr sz="1200" spc="-114" dirty="0">
                <a:latin typeface="Calibri"/>
                <a:cs typeface="Calibri"/>
              </a:rPr>
              <a:t> </a:t>
            </a:r>
            <a:r>
              <a:rPr sz="1200" spc="-5" dirty="0">
                <a:latin typeface="Calibri"/>
                <a:cs typeface="Calibri"/>
              </a:rPr>
              <a:t>team?</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What </a:t>
            </a:r>
            <a:r>
              <a:rPr sz="1200" dirty="0">
                <a:latin typeface="Calibri"/>
                <a:cs typeface="Calibri"/>
              </a:rPr>
              <a:t>is in </a:t>
            </a:r>
            <a:r>
              <a:rPr sz="1200" spc="-10" dirty="0">
                <a:latin typeface="Calibri"/>
                <a:cs typeface="Calibri"/>
              </a:rPr>
              <a:t>for </a:t>
            </a:r>
            <a:r>
              <a:rPr sz="1200" spc="-15" dirty="0">
                <a:latin typeface="Calibri"/>
                <a:cs typeface="Calibri"/>
              </a:rPr>
              <a:t>my</a:t>
            </a:r>
            <a:r>
              <a:rPr sz="1200" spc="-95" dirty="0">
                <a:latin typeface="Calibri"/>
                <a:cs typeface="Calibri"/>
              </a:rPr>
              <a:t> </a:t>
            </a:r>
            <a:r>
              <a:rPr sz="1200" spc="-5" dirty="0">
                <a:latin typeface="Calibri"/>
                <a:cs typeface="Calibri"/>
              </a:rPr>
              <a:t>company?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What </a:t>
            </a:r>
            <a:r>
              <a:rPr sz="1200" dirty="0">
                <a:latin typeface="Calibri"/>
                <a:cs typeface="Calibri"/>
              </a:rPr>
              <a:t>is in </a:t>
            </a:r>
            <a:r>
              <a:rPr sz="1200" spc="-10" dirty="0">
                <a:latin typeface="Calibri"/>
                <a:cs typeface="Calibri"/>
              </a:rPr>
              <a:t>for </a:t>
            </a:r>
            <a:r>
              <a:rPr sz="1200" dirty="0">
                <a:latin typeface="Calibri"/>
                <a:cs typeface="Calibri"/>
              </a:rPr>
              <a:t>the</a:t>
            </a:r>
            <a:r>
              <a:rPr sz="1200" spc="-100" dirty="0">
                <a:latin typeface="Calibri"/>
                <a:cs typeface="Calibri"/>
              </a:rPr>
              <a:t> </a:t>
            </a:r>
            <a:r>
              <a:rPr sz="1200" spc="-5" dirty="0">
                <a:latin typeface="Calibri"/>
                <a:cs typeface="Calibri"/>
              </a:rPr>
              <a:t>world?</a:t>
            </a:r>
            <a:endParaRPr sz="12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8" name="object 8"/>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9" name="object 9"/>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0" name="object 10"/>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1" name="object 11"/>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2" name="object 12"/>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3" name="object 13"/>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4" name="object 14"/>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5" name="object 15"/>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6" name="object 16"/>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7" name="object 17"/>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8" name="object 18"/>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9" name="object 19"/>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0" name="object 20"/>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1" name="object 21"/>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2" name="object 22"/>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3" name="object 23"/>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4" name="object 24"/>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5" name="object 25"/>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6" name="object 26"/>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7" name="object 27"/>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8" name="object 28"/>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9" name="object 29"/>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0" name="object 30"/>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1" name="object 31"/>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2" name="object 32"/>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3" name="object 33"/>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4" name="object 34"/>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5" name="object 35"/>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6" name="object 36"/>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7" name="object 37"/>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8" name="object 38"/>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9" name="object 39"/>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0" name="object 40"/>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1" name="object 41"/>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2" name="object 42"/>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3" name="object 43"/>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4" name="object 44"/>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5" name="object 45"/>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6" name="object 46"/>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7" name="object 47"/>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8" name="object 48"/>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9" name="object 49"/>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0" name="object 50"/>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1" name="object 51"/>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2" name="object 52"/>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3" name="object 53"/>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4" name="object 54"/>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5" name="object 55"/>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6" name="object 56"/>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7" name="object 57"/>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176324" y="969521"/>
            <a:ext cx="4076700" cy="275203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Thinking </a:t>
            </a:r>
            <a:r>
              <a:rPr sz="1500" b="1" spc="-15" dirty="0">
                <a:latin typeface="Calibri"/>
                <a:cs typeface="Calibri"/>
              </a:rPr>
              <a:t>Fast </a:t>
            </a:r>
            <a:r>
              <a:rPr sz="1500" b="1" dirty="0">
                <a:latin typeface="Calibri"/>
                <a:cs typeface="Calibri"/>
              </a:rPr>
              <a:t>&amp;</a:t>
            </a:r>
            <a:r>
              <a:rPr sz="1500" b="1" spc="-80" dirty="0">
                <a:latin typeface="Calibri"/>
                <a:cs typeface="Calibri"/>
              </a:rPr>
              <a:t> </a:t>
            </a:r>
            <a:r>
              <a:rPr sz="1500" b="1" dirty="0">
                <a:latin typeface="Calibri"/>
                <a:cs typeface="Calibri"/>
              </a:rPr>
              <a:t>Slow</a:t>
            </a:r>
            <a:endParaRPr sz="1500" dirty="0">
              <a:latin typeface="Calibri"/>
              <a:cs typeface="Calibri"/>
            </a:endParaRPr>
          </a:p>
          <a:p>
            <a:pPr>
              <a:lnSpc>
                <a:spcPct val="100000"/>
              </a:lnSpc>
              <a:spcBef>
                <a:spcPts val="50"/>
              </a:spcBef>
            </a:pPr>
            <a:endParaRPr sz="1400" dirty="0">
              <a:latin typeface="Times New Roman"/>
              <a:cs typeface="Times New Roman"/>
            </a:endParaRPr>
          </a:p>
          <a:p>
            <a:pPr marL="1917700">
              <a:lnSpc>
                <a:spcPct val="100000"/>
              </a:lnSpc>
              <a:spcBef>
                <a:spcPts val="5"/>
              </a:spcBef>
            </a:pPr>
            <a:r>
              <a:rPr sz="1300" spc="-5" dirty="0">
                <a:latin typeface="Calibri"/>
                <a:cs typeface="Calibri"/>
              </a:rPr>
              <a:t>Our Subconscious</a:t>
            </a:r>
            <a:r>
              <a:rPr sz="1300" spc="-60" dirty="0">
                <a:latin typeface="Calibri"/>
                <a:cs typeface="Calibri"/>
              </a:rPr>
              <a:t> </a:t>
            </a:r>
            <a:r>
              <a:rPr sz="1300" spc="-5" dirty="0">
                <a:latin typeface="Calibri"/>
                <a:cs typeface="Calibri"/>
              </a:rPr>
              <a:t>mind:</a:t>
            </a:r>
            <a:endParaRPr sz="1300" dirty="0">
              <a:latin typeface="Calibri"/>
              <a:cs typeface="Calibri"/>
            </a:endParaRPr>
          </a:p>
          <a:p>
            <a:pPr marL="1917700">
              <a:lnSpc>
                <a:spcPct val="100000"/>
              </a:lnSpc>
              <a:spcBef>
                <a:spcPts val="459"/>
              </a:spcBef>
            </a:pPr>
            <a:r>
              <a:rPr sz="1100" spc="-5" dirty="0">
                <a:latin typeface="Wingdings"/>
                <a:cs typeface="Wingdings"/>
              </a:rPr>
              <a:t></a:t>
            </a:r>
            <a:r>
              <a:rPr sz="1100" spc="-5" dirty="0">
                <a:latin typeface="Calibri"/>
                <a:cs typeface="Calibri"/>
              </a:rPr>
              <a:t>Fast</a:t>
            </a:r>
            <a:r>
              <a:rPr sz="1100" spc="-55" dirty="0">
                <a:latin typeface="Calibri"/>
                <a:cs typeface="Calibri"/>
              </a:rPr>
              <a:t> </a:t>
            </a:r>
            <a:r>
              <a:rPr sz="1100" spc="-5" dirty="0">
                <a:latin typeface="Calibri"/>
                <a:cs typeface="Calibri"/>
              </a:rPr>
              <a:t>processing</a:t>
            </a:r>
            <a:endParaRPr sz="1100" dirty="0">
              <a:latin typeface="Calibri"/>
              <a:cs typeface="Calibri"/>
            </a:endParaRPr>
          </a:p>
          <a:p>
            <a:pPr marL="1917700">
              <a:lnSpc>
                <a:spcPct val="100000"/>
              </a:lnSpc>
              <a:spcBef>
                <a:spcPts val="430"/>
              </a:spcBef>
            </a:pPr>
            <a:r>
              <a:rPr sz="1100" spc="-5" dirty="0">
                <a:latin typeface="Wingdings"/>
                <a:cs typeface="Wingdings"/>
              </a:rPr>
              <a:t></a:t>
            </a:r>
            <a:r>
              <a:rPr sz="1100" spc="-5" dirty="0">
                <a:latin typeface="Calibri"/>
                <a:cs typeface="Calibri"/>
              </a:rPr>
              <a:t>Pattern-based, hardwires</a:t>
            </a:r>
            <a:r>
              <a:rPr sz="1100" spc="-35" dirty="0">
                <a:latin typeface="Calibri"/>
                <a:cs typeface="Calibri"/>
              </a:rPr>
              <a:t> </a:t>
            </a:r>
            <a:r>
              <a:rPr sz="1100" spc="-5" dirty="0">
                <a:latin typeface="Calibri"/>
                <a:cs typeface="Calibri"/>
              </a:rPr>
              <a:t>responses</a:t>
            </a:r>
            <a:endParaRPr sz="1100" dirty="0">
              <a:latin typeface="Calibri"/>
              <a:cs typeface="Calibri"/>
            </a:endParaRPr>
          </a:p>
          <a:p>
            <a:pPr marL="1917700">
              <a:lnSpc>
                <a:spcPct val="100000"/>
              </a:lnSpc>
              <a:spcBef>
                <a:spcPts val="430"/>
              </a:spcBef>
            </a:pPr>
            <a:r>
              <a:rPr sz="1100" dirty="0">
                <a:latin typeface="Wingdings"/>
                <a:cs typeface="Wingdings"/>
              </a:rPr>
              <a:t></a:t>
            </a:r>
            <a:r>
              <a:rPr sz="1100" dirty="0">
                <a:latin typeface="Calibri"/>
                <a:cs typeface="Calibri"/>
              </a:rPr>
              <a:t>Automatic</a:t>
            </a:r>
            <a:r>
              <a:rPr sz="1100" spc="-40" dirty="0">
                <a:latin typeface="Calibri"/>
                <a:cs typeface="Calibri"/>
              </a:rPr>
              <a:t> </a:t>
            </a:r>
            <a:r>
              <a:rPr sz="1100" spc="-5" dirty="0">
                <a:latin typeface="Calibri"/>
                <a:cs typeface="Calibri"/>
              </a:rPr>
              <a:t>perception</a:t>
            </a:r>
            <a:endParaRPr sz="1100" dirty="0">
              <a:latin typeface="Calibri"/>
              <a:cs typeface="Calibri"/>
            </a:endParaRPr>
          </a:p>
          <a:p>
            <a:pPr marL="1917700">
              <a:lnSpc>
                <a:spcPct val="100000"/>
              </a:lnSpc>
              <a:spcBef>
                <a:spcPts val="430"/>
              </a:spcBef>
            </a:pPr>
            <a:r>
              <a:rPr sz="1100" dirty="0">
                <a:solidFill>
                  <a:srgbClr val="C00000"/>
                </a:solidFill>
                <a:latin typeface="Wingdings"/>
                <a:cs typeface="Wingdings"/>
              </a:rPr>
              <a:t></a:t>
            </a:r>
            <a:r>
              <a:rPr sz="1100" i="1" dirty="0">
                <a:solidFill>
                  <a:srgbClr val="C00000"/>
                </a:solidFill>
                <a:latin typeface="Calibri"/>
                <a:cs typeface="Calibri"/>
              </a:rPr>
              <a:t>Energy</a:t>
            </a:r>
            <a:r>
              <a:rPr sz="1100" i="1" spc="-65" dirty="0">
                <a:solidFill>
                  <a:srgbClr val="C00000"/>
                </a:solidFill>
                <a:latin typeface="Calibri"/>
                <a:cs typeface="Calibri"/>
              </a:rPr>
              <a:t> </a:t>
            </a:r>
            <a:r>
              <a:rPr sz="1100" i="1" spc="-5" dirty="0">
                <a:solidFill>
                  <a:srgbClr val="C00000"/>
                </a:solidFill>
                <a:latin typeface="Calibri"/>
                <a:cs typeface="Calibri"/>
              </a:rPr>
              <a:t>efficient</a:t>
            </a:r>
            <a:endParaRPr sz="1100" dirty="0">
              <a:latin typeface="Calibri"/>
              <a:cs typeface="Calibri"/>
            </a:endParaRPr>
          </a:p>
          <a:p>
            <a:pPr>
              <a:lnSpc>
                <a:spcPct val="100000"/>
              </a:lnSpc>
            </a:pPr>
            <a:endParaRPr sz="1100" dirty="0">
              <a:latin typeface="Times New Roman"/>
              <a:cs typeface="Times New Roman"/>
            </a:endParaRPr>
          </a:p>
          <a:p>
            <a:pPr>
              <a:lnSpc>
                <a:spcPct val="100000"/>
              </a:lnSpc>
              <a:spcBef>
                <a:spcPts val="25"/>
              </a:spcBef>
            </a:pPr>
            <a:endParaRPr sz="1000" dirty="0">
              <a:latin typeface="Times New Roman"/>
              <a:cs typeface="Times New Roman"/>
            </a:endParaRPr>
          </a:p>
          <a:p>
            <a:pPr marL="1917700">
              <a:lnSpc>
                <a:spcPct val="100000"/>
              </a:lnSpc>
            </a:pPr>
            <a:r>
              <a:rPr sz="1300" spc="-5" dirty="0">
                <a:latin typeface="Calibri"/>
                <a:cs typeface="Calibri"/>
              </a:rPr>
              <a:t>Our Conscious</a:t>
            </a:r>
            <a:r>
              <a:rPr sz="1300" spc="-45" dirty="0">
                <a:latin typeface="Calibri"/>
                <a:cs typeface="Calibri"/>
              </a:rPr>
              <a:t> </a:t>
            </a:r>
            <a:r>
              <a:rPr sz="1300" spc="-5" dirty="0">
                <a:latin typeface="Calibri"/>
                <a:cs typeface="Calibri"/>
              </a:rPr>
              <a:t>mind:</a:t>
            </a:r>
            <a:endParaRPr sz="1300" dirty="0">
              <a:latin typeface="Calibri"/>
              <a:cs typeface="Calibri"/>
            </a:endParaRPr>
          </a:p>
          <a:p>
            <a:pPr marL="1917700">
              <a:lnSpc>
                <a:spcPct val="100000"/>
              </a:lnSpc>
              <a:spcBef>
                <a:spcPts val="464"/>
              </a:spcBef>
            </a:pPr>
            <a:r>
              <a:rPr sz="1100" spc="5" dirty="0">
                <a:latin typeface="Wingdings"/>
                <a:cs typeface="Wingdings"/>
              </a:rPr>
              <a:t></a:t>
            </a:r>
            <a:r>
              <a:rPr sz="1100" spc="5" dirty="0">
                <a:latin typeface="Calibri"/>
                <a:cs typeface="Calibri"/>
              </a:rPr>
              <a:t>Slow</a:t>
            </a:r>
            <a:r>
              <a:rPr sz="1100" spc="-60" dirty="0">
                <a:latin typeface="Calibri"/>
                <a:cs typeface="Calibri"/>
              </a:rPr>
              <a:t> </a:t>
            </a:r>
            <a:r>
              <a:rPr sz="1100" spc="-5" dirty="0">
                <a:latin typeface="Calibri"/>
                <a:cs typeface="Calibri"/>
              </a:rPr>
              <a:t>processing</a:t>
            </a:r>
            <a:endParaRPr sz="1100" dirty="0">
              <a:latin typeface="Calibri"/>
              <a:cs typeface="Calibri"/>
            </a:endParaRPr>
          </a:p>
          <a:p>
            <a:pPr marL="1917700">
              <a:lnSpc>
                <a:spcPct val="100000"/>
              </a:lnSpc>
              <a:spcBef>
                <a:spcPts val="430"/>
              </a:spcBef>
            </a:pPr>
            <a:r>
              <a:rPr sz="1100" spc="5" dirty="0">
                <a:latin typeface="Wingdings"/>
                <a:cs typeface="Wingdings"/>
              </a:rPr>
              <a:t></a:t>
            </a:r>
            <a:r>
              <a:rPr sz="1100" spc="5" dirty="0">
                <a:latin typeface="Calibri"/>
                <a:cs typeface="Calibri"/>
              </a:rPr>
              <a:t>Can </a:t>
            </a:r>
            <a:r>
              <a:rPr sz="1100" spc="-10" dirty="0">
                <a:latin typeface="Calibri"/>
                <a:cs typeface="Calibri"/>
              </a:rPr>
              <a:t>make </a:t>
            </a:r>
            <a:r>
              <a:rPr sz="1100" dirty="0">
                <a:latin typeface="Calibri"/>
                <a:cs typeface="Calibri"/>
              </a:rPr>
              <a:t>new</a:t>
            </a:r>
            <a:r>
              <a:rPr sz="1100" spc="-80" dirty="0">
                <a:latin typeface="Calibri"/>
                <a:cs typeface="Calibri"/>
              </a:rPr>
              <a:t> </a:t>
            </a:r>
            <a:r>
              <a:rPr sz="1100" spc="-5" dirty="0">
                <a:latin typeface="Calibri"/>
                <a:cs typeface="Calibri"/>
              </a:rPr>
              <a:t>patterns</a:t>
            </a:r>
            <a:endParaRPr sz="1100" dirty="0">
              <a:latin typeface="Calibri"/>
              <a:cs typeface="Calibri"/>
            </a:endParaRPr>
          </a:p>
          <a:p>
            <a:pPr marL="1917700">
              <a:lnSpc>
                <a:spcPct val="100000"/>
              </a:lnSpc>
              <a:spcBef>
                <a:spcPts val="430"/>
              </a:spcBef>
            </a:pPr>
            <a:r>
              <a:rPr sz="1100" dirty="0">
                <a:solidFill>
                  <a:srgbClr val="C00000"/>
                </a:solidFill>
                <a:latin typeface="Wingdings"/>
                <a:cs typeface="Wingdings"/>
              </a:rPr>
              <a:t></a:t>
            </a:r>
            <a:r>
              <a:rPr sz="1100" i="1" dirty="0">
                <a:solidFill>
                  <a:srgbClr val="C00000"/>
                </a:solidFill>
                <a:latin typeface="Calibri"/>
                <a:cs typeface="Calibri"/>
              </a:rPr>
              <a:t>Energy</a:t>
            </a:r>
            <a:r>
              <a:rPr sz="1100" i="1" spc="-85" dirty="0">
                <a:solidFill>
                  <a:srgbClr val="C00000"/>
                </a:solidFill>
                <a:latin typeface="Calibri"/>
                <a:cs typeface="Calibri"/>
              </a:rPr>
              <a:t> </a:t>
            </a:r>
            <a:r>
              <a:rPr sz="1100" i="1" spc="-5" dirty="0">
                <a:solidFill>
                  <a:srgbClr val="C00000"/>
                </a:solidFill>
                <a:latin typeface="Calibri"/>
                <a:cs typeface="Calibri"/>
              </a:rPr>
              <a:t>exhaustive</a:t>
            </a:r>
            <a:endParaRPr sz="1100" dirty="0">
              <a:latin typeface="Calibri"/>
              <a:cs typeface="Calibri"/>
            </a:endParaRPr>
          </a:p>
        </p:txBody>
      </p:sp>
      <p:sp>
        <p:nvSpPr>
          <p:cNvPr id="59" name="object 59"/>
          <p:cNvSpPr/>
          <p:nvPr/>
        </p:nvSpPr>
        <p:spPr>
          <a:xfrm>
            <a:off x="1260045" y="1426465"/>
            <a:ext cx="1711705" cy="2538222"/>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4" cstate="print"/>
            <a:stretch>
              <a:fillRect/>
            </a:stretch>
          </a:blipFill>
        </p:spPr>
        <p:txBody>
          <a:bodyPr wrap="square" lIns="0" tIns="0" rIns="0" bIns="0" rtlCol="0"/>
          <a:lstStyle/>
          <a:p>
            <a:endParaRPr/>
          </a:p>
        </p:txBody>
      </p:sp>
      <p:sp>
        <p:nvSpPr>
          <p:cNvPr id="64" name="object 64"/>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5" name="object 65"/>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6" name="object 66"/>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7" name="object 67"/>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8" name="object 68"/>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9" name="object 69"/>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0" name="object 70"/>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1" name="object 71"/>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2" name="object 72"/>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3" name="object 73"/>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4" name="object 74"/>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5" name="object 75"/>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6" name="object 76"/>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7" name="object 77"/>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8" name="object 78"/>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9" name="object 79"/>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0" name="object 80"/>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1" name="object 81"/>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2" name="object 82"/>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3" name="object 83"/>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4" name="object 84"/>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5" name="object 85"/>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6" name="object 86"/>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7" name="object 87"/>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8" name="object 88"/>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9" name="object 89"/>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0" name="object 90"/>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1" name="object 91"/>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2" name="object 92"/>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3" name="object 93"/>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4" name="object 94"/>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5" name="object 95"/>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6" name="object 96"/>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7" name="object 97"/>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8" name="object 98"/>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9" name="object 99"/>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0" name="object 100"/>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1" name="object 101"/>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2" name="object 102"/>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3" name="object 103"/>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4" name="object 104"/>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5" name="object 105"/>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6" name="object 106"/>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7" name="object 107"/>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8" name="object 108"/>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9" name="object 109"/>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0" name="object 110"/>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1" name="object 111"/>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2" name="object 112"/>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3" name="object 113"/>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4" name="object 114"/>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115"/>
          <p:cNvSpPr txBox="1"/>
          <p:nvPr/>
        </p:nvSpPr>
        <p:spPr>
          <a:xfrm>
            <a:off x="1176324" y="4988944"/>
            <a:ext cx="3312160" cy="1105431"/>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Change </a:t>
            </a:r>
            <a:r>
              <a:rPr sz="1500" b="1" dirty="0">
                <a:latin typeface="Calibri"/>
                <a:cs typeface="Calibri"/>
              </a:rPr>
              <a:t>– </a:t>
            </a:r>
            <a:r>
              <a:rPr sz="1500" b="1" spc="-5" dirty="0">
                <a:latin typeface="Calibri"/>
                <a:cs typeface="Calibri"/>
              </a:rPr>
              <a:t>The </a:t>
            </a:r>
            <a:r>
              <a:rPr sz="1500" b="1" spc="-10" dirty="0">
                <a:latin typeface="Calibri"/>
                <a:cs typeface="Calibri"/>
              </a:rPr>
              <a:t>Bottom</a:t>
            </a:r>
            <a:r>
              <a:rPr sz="1500" b="1" spc="-50" dirty="0">
                <a:latin typeface="Calibri"/>
                <a:cs typeface="Calibri"/>
              </a:rPr>
              <a:t> </a:t>
            </a:r>
            <a:r>
              <a:rPr sz="1500" b="1" dirty="0">
                <a:latin typeface="Calibri"/>
                <a:cs typeface="Calibri"/>
              </a:rPr>
              <a:t>Line</a:t>
            </a:r>
            <a:endParaRPr sz="1500" dirty="0">
              <a:latin typeface="Calibri"/>
              <a:cs typeface="Calibri"/>
            </a:endParaRPr>
          </a:p>
          <a:p>
            <a:pPr marL="460375" indent="-257810">
              <a:lnSpc>
                <a:spcPct val="100000"/>
              </a:lnSpc>
              <a:spcBef>
                <a:spcPts val="1305"/>
              </a:spcBef>
              <a:buAutoNum type="arabicPeriod"/>
              <a:tabLst>
                <a:tab pos="460375" algn="l"/>
                <a:tab pos="461009" algn="l"/>
              </a:tabLst>
            </a:pPr>
            <a:r>
              <a:rPr sz="1200" spc="-10" dirty="0">
                <a:latin typeface="Calibri"/>
                <a:cs typeface="Calibri"/>
              </a:rPr>
              <a:t>Everyone </a:t>
            </a:r>
            <a:r>
              <a:rPr sz="1200" spc="-5" dirty="0">
                <a:latin typeface="Calibri"/>
                <a:cs typeface="Calibri"/>
              </a:rPr>
              <a:t>derives some </a:t>
            </a:r>
            <a:r>
              <a:rPr sz="1200" spc="-10" dirty="0">
                <a:latin typeface="Calibri"/>
                <a:cs typeface="Calibri"/>
              </a:rPr>
              <a:t>comfort </a:t>
            </a:r>
            <a:r>
              <a:rPr sz="1200" dirty="0">
                <a:latin typeface="Calibri"/>
                <a:cs typeface="Calibri"/>
              </a:rPr>
              <a:t>in </a:t>
            </a:r>
            <a:r>
              <a:rPr sz="1200" spc="-10" dirty="0">
                <a:latin typeface="Calibri"/>
                <a:cs typeface="Calibri"/>
              </a:rPr>
              <a:t>status</a:t>
            </a:r>
            <a:r>
              <a:rPr sz="1200" spc="-55" dirty="0">
                <a:latin typeface="Calibri"/>
                <a:cs typeface="Calibri"/>
              </a:rPr>
              <a:t> </a:t>
            </a:r>
            <a:r>
              <a:rPr sz="1200" dirty="0">
                <a:latin typeface="Calibri"/>
                <a:cs typeface="Calibri"/>
              </a:rPr>
              <a:t>quo</a:t>
            </a:r>
          </a:p>
          <a:p>
            <a:pPr marL="460375" indent="-257810">
              <a:lnSpc>
                <a:spcPct val="100000"/>
              </a:lnSpc>
              <a:spcBef>
                <a:spcPts val="585"/>
              </a:spcBef>
              <a:buAutoNum type="arabicPeriod"/>
              <a:tabLst>
                <a:tab pos="460375" algn="l"/>
                <a:tab pos="461009" algn="l"/>
              </a:tabLst>
            </a:pPr>
            <a:r>
              <a:rPr sz="1200" spc="-10" dirty="0">
                <a:latin typeface="Calibri"/>
                <a:cs typeface="Calibri"/>
              </a:rPr>
              <a:t>Everyone likes </a:t>
            </a:r>
            <a:r>
              <a:rPr sz="1200" dirty="0">
                <a:latin typeface="Calibri"/>
                <a:cs typeface="Calibri"/>
              </a:rPr>
              <a:t>a </a:t>
            </a:r>
            <a:r>
              <a:rPr sz="1200" spc="-5" dirty="0">
                <a:latin typeface="Calibri"/>
                <a:cs typeface="Calibri"/>
              </a:rPr>
              <a:t>little </a:t>
            </a:r>
            <a:r>
              <a:rPr sz="1200" dirty="0">
                <a:latin typeface="Calibri"/>
                <a:cs typeface="Calibri"/>
              </a:rPr>
              <a:t>bit of</a:t>
            </a:r>
            <a:r>
              <a:rPr sz="1200" spc="-75" dirty="0">
                <a:latin typeface="Calibri"/>
                <a:cs typeface="Calibri"/>
              </a:rPr>
              <a:t> </a:t>
            </a:r>
            <a:r>
              <a:rPr sz="1200" spc="-5" dirty="0">
                <a:latin typeface="Calibri"/>
                <a:cs typeface="Calibri"/>
              </a:rPr>
              <a:t>change</a:t>
            </a:r>
            <a:endParaRPr sz="1200" dirty="0">
              <a:latin typeface="Calibri"/>
              <a:cs typeface="Calibri"/>
            </a:endParaRPr>
          </a:p>
          <a:p>
            <a:pPr marL="460375" indent="-257810">
              <a:lnSpc>
                <a:spcPct val="100000"/>
              </a:lnSpc>
              <a:spcBef>
                <a:spcPts val="585"/>
              </a:spcBef>
              <a:buAutoNum type="arabicPeriod"/>
              <a:tabLst>
                <a:tab pos="460375" algn="l"/>
                <a:tab pos="461009" algn="l"/>
              </a:tabLst>
            </a:pPr>
            <a:r>
              <a:rPr sz="1200" spc="-5" dirty="0">
                <a:latin typeface="Calibri"/>
                <a:cs typeface="Calibri"/>
              </a:rPr>
              <a:t>People </a:t>
            </a:r>
            <a:r>
              <a:rPr sz="1200" spc="-15" dirty="0">
                <a:latin typeface="Calibri"/>
                <a:cs typeface="Calibri"/>
              </a:rPr>
              <a:t>like </a:t>
            </a:r>
            <a:r>
              <a:rPr sz="1200" spc="-5" dirty="0">
                <a:latin typeface="Calibri"/>
                <a:cs typeface="Calibri"/>
              </a:rPr>
              <a:t>change when </a:t>
            </a:r>
            <a:r>
              <a:rPr sz="1200" dirty="0">
                <a:latin typeface="Calibri"/>
                <a:cs typeface="Calibri"/>
              </a:rPr>
              <a:t>it </a:t>
            </a:r>
            <a:r>
              <a:rPr sz="1200" spc="-5" dirty="0">
                <a:latin typeface="Calibri"/>
                <a:cs typeface="Calibri"/>
              </a:rPr>
              <a:t>comes </a:t>
            </a:r>
            <a:r>
              <a:rPr sz="1200" spc="-10" dirty="0">
                <a:latin typeface="Calibri"/>
                <a:cs typeface="Calibri"/>
              </a:rPr>
              <a:t>from</a:t>
            </a:r>
            <a:r>
              <a:rPr sz="1200" spc="-15" dirty="0">
                <a:latin typeface="Calibri"/>
                <a:cs typeface="Calibri"/>
              </a:rPr>
              <a:t> </a:t>
            </a:r>
            <a:r>
              <a:rPr sz="1200" spc="-5" dirty="0">
                <a:latin typeface="Calibri"/>
                <a:cs typeface="Calibri"/>
              </a:rPr>
              <a:t>within</a:t>
            </a:r>
            <a:endParaRPr sz="1200" dirty="0">
              <a:latin typeface="Calibri"/>
              <a:cs typeface="Calibri"/>
            </a:endParaRPr>
          </a:p>
        </p:txBody>
      </p:sp>
      <p:sp>
        <p:nvSpPr>
          <p:cNvPr id="116" name="object 116"/>
          <p:cNvSpPr/>
          <p:nvPr/>
        </p:nvSpPr>
        <p:spPr>
          <a:xfrm>
            <a:off x="1718817" y="6207255"/>
            <a:ext cx="3204336" cy="1868423"/>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p:nvPr/>
        </p:nvSpPr>
        <p:spPr>
          <a:xfrm>
            <a:off x="1238250" y="2264664"/>
            <a:ext cx="2228850" cy="1823212"/>
          </a:xfrm>
          <a:prstGeom prst="rect">
            <a:avLst/>
          </a:prstGeom>
          <a:blipFill>
            <a:blip r:embed="rId2" cstate="print"/>
            <a:stretch>
              <a:fillRect/>
            </a:stretch>
          </a:blipFill>
        </p:spPr>
        <p:txBody>
          <a:bodyPr wrap="square" lIns="0" tIns="0" rIns="0" bIns="0" rtlCol="0"/>
          <a:lstStyle/>
          <a:p>
            <a:endParaRPr/>
          </a:p>
        </p:txBody>
      </p:sp>
      <p:sp>
        <p:nvSpPr>
          <p:cNvPr id="59" name="object 59"/>
          <p:cNvSpPr/>
          <p:nvPr/>
        </p:nvSpPr>
        <p:spPr>
          <a:xfrm>
            <a:off x="2887600" y="1464496"/>
            <a:ext cx="2218055" cy="1067435"/>
          </a:xfrm>
          <a:custGeom>
            <a:avLst/>
            <a:gdLst/>
            <a:ahLst/>
            <a:cxnLst/>
            <a:rect l="l" t="t" r="r" b="b"/>
            <a:pathLst>
              <a:path w="2218054" h="1067435">
                <a:moveTo>
                  <a:pt x="1840824" y="937457"/>
                </a:moveTo>
                <a:lnTo>
                  <a:pt x="423037" y="937457"/>
                </a:lnTo>
                <a:lnTo>
                  <a:pt x="463951" y="953957"/>
                </a:lnTo>
                <a:lnTo>
                  <a:pt x="506084" y="969335"/>
                </a:lnTo>
                <a:lnTo>
                  <a:pt x="549436" y="983617"/>
                </a:lnTo>
                <a:lnTo>
                  <a:pt x="593891" y="996788"/>
                </a:lnTo>
                <a:lnTo>
                  <a:pt x="639362" y="1008842"/>
                </a:lnTo>
                <a:lnTo>
                  <a:pt x="685764" y="1019775"/>
                </a:lnTo>
                <a:lnTo>
                  <a:pt x="733009" y="1029582"/>
                </a:lnTo>
                <a:lnTo>
                  <a:pt x="781011" y="1038257"/>
                </a:lnTo>
                <a:lnTo>
                  <a:pt x="829683" y="1045795"/>
                </a:lnTo>
                <a:lnTo>
                  <a:pt x="878938" y="1052192"/>
                </a:lnTo>
                <a:lnTo>
                  <a:pt x="928691" y="1057442"/>
                </a:lnTo>
                <a:lnTo>
                  <a:pt x="978853" y="1061540"/>
                </a:lnTo>
                <a:lnTo>
                  <a:pt x="1029340" y="1064481"/>
                </a:lnTo>
                <a:lnTo>
                  <a:pt x="1080063" y="1066260"/>
                </a:lnTo>
                <a:lnTo>
                  <a:pt x="1130938" y="1066872"/>
                </a:lnTo>
                <a:lnTo>
                  <a:pt x="1181876" y="1066312"/>
                </a:lnTo>
                <a:lnTo>
                  <a:pt x="1232791" y="1064575"/>
                </a:lnTo>
                <a:lnTo>
                  <a:pt x="1283597" y="1061655"/>
                </a:lnTo>
                <a:lnTo>
                  <a:pt x="1334207" y="1057548"/>
                </a:lnTo>
                <a:lnTo>
                  <a:pt x="1384534" y="1052249"/>
                </a:lnTo>
                <a:lnTo>
                  <a:pt x="1434492" y="1045752"/>
                </a:lnTo>
                <a:lnTo>
                  <a:pt x="1483995" y="1038052"/>
                </a:lnTo>
                <a:lnTo>
                  <a:pt x="1532955" y="1029145"/>
                </a:lnTo>
                <a:lnTo>
                  <a:pt x="1581286" y="1019025"/>
                </a:lnTo>
                <a:lnTo>
                  <a:pt x="1628902" y="1007688"/>
                </a:lnTo>
                <a:lnTo>
                  <a:pt x="1688988" y="991325"/>
                </a:lnTo>
                <a:lnTo>
                  <a:pt x="1746147" y="973386"/>
                </a:lnTo>
                <a:lnTo>
                  <a:pt x="1800351" y="953946"/>
                </a:lnTo>
                <a:lnTo>
                  <a:pt x="1840824" y="937457"/>
                </a:lnTo>
                <a:close/>
              </a:path>
              <a:path w="2218054" h="1067435">
                <a:moveTo>
                  <a:pt x="1117832" y="0"/>
                </a:moveTo>
                <a:lnTo>
                  <a:pt x="1063437" y="1003"/>
                </a:lnTo>
                <a:lnTo>
                  <a:pt x="1008993" y="3364"/>
                </a:lnTo>
                <a:lnTo>
                  <a:pt x="954601" y="7099"/>
                </a:lnTo>
                <a:lnTo>
                  <a:pt x="900362" y="12224"/>
                </a:lnTo>
                <a:lnTo>
                  <a:pt x="846377" y="18754"/>
                </a:lnTo>
                <a:lnTo>
                  <a:pt x="792747" y="26707"/>
                </a:lnTo>
                <a:lnTo>
                  <a:pt x="739573" y="36096"/>
                </a:lnTo>
                <a:lnTo>
                  <a:pt x="686957" y="46939"/>
                </a:lnTo>
                <a:lnTo>
                  <a:pt x="635000" y="59252"/>
                </a:lnTo>
                <a:lnTo>
                  <a:pt x="574913" y="75615"/>
                </a:lnTo>
                <a:lnTo>
                  <a:pt x="517754" y="93554"/>
                </a:lnTo>
                <a:lnTo>
                  <a:pt x="463576" y="112983"/>
                </a:lnTo>
                <a:lnTo>
                  <a:pt x="412435" y="133818"/>
                </a:lnTo>
                <a:lnTo>
                  <a:pt x="364386" y="155976"/>
                </a:lnTo>
                <a:lnTo>
                  <a:pt x="319482" y="179372"/>
                </a:lnTo>
                <a:lnTo>
                  <a:pt x="277780" y="203922"/>
                </a:lnTo>
                <a:lnTo>
                  <a:pt x="239333" y="229542"/>
                </a:lnTo>
                <a:lnTo>
                  <a:pt x="204196" y="256147"/>
                </a:lnTo>
                <a:lnTo>
                  <a:pt x="172426" y="283653"/>
                </a:lnTo>
                <a:lnTo>
                  <a:pt x="144075" y="311976"/>
                </a:lnTo>
                <a:lnTo>
                  <a:pt x="119199" y="341031"/>
                </a:lnTo>
                <a:lnTo>
                  <a:pt x="80092" y="401003"/>
                </a:lnTo>
                <a:lnTo>
                  <a:pt x="55541" y="462895"/>
                </a:lnTo>
                <a:lnTo>
                  <a:pt x="45987" y="526033"/>
                </a:lnTo>
                <a:lnTo>
                  <a:pt x="46971" y="557858"/>
                </a:lnTo>
                <a:lnTo>
                  <a:pt x="60732" y="621601"/>
                </a:lnTo>
                <a:lnTo>
                  <a:pt x="90585" y="684905"/>
                </a:lnTo>
                <a:lnTo>
                  <a:pt x="136969" y="747096"/>
                </a:lnTo>
                <a:lnTo>
                  <a:pt x="166496" y="777564"/>
                </a:lnTo>
                <a:lnTo>
                  <a:pt x="0" y="971620"/>
                </a:lnTo>
                <a:lnTo>
                  <a:pt x="423037" y="937457"/>
                </a:lnTo>
                <a:lnTo>
                  <a:pt x="1840824" y="937457"/>
                </a:lnTo>
                <a:lnTo>
                  <a:pt x="1851466" y="933121"/>
                </a:lnTo>
                <a:lnTo>
                  <a:pt x="1899515" y="910963"/>
                </a:lnTo>
                <a:lnTo>
                  <a:pt x="1944419" y="887567"/>
                </a:lnTo>
                <a:lnTo>
                  <a:pt x="1986121" y="863017"/>
                </a:lnTo>
                <a:lnTo>
                  <a:pt x="2024568" y="837398"/>
                </a:lnTo>
                <a:lnTo>
                  <a:pt x="2059705" y="810793"/>
                </a:lnTo>
                <a:lnTo>
                  <a:pt x="2091475" y="783287"/>
                </a:lnTo>
                <a:lnTo>
                  <a:pt x="2119826" y="754964"/>
                </a:lnTo>
                <a:lnTo>
                  <a:pt x="2144702" y="725908"/>
                </a:lnTo>
                <a:lnTo>
                  <a:pt x="2183809" y="665936"/>
                </a:lnTo>
                <a:lnTo>
                  <a:pt x="2208360" y="604045"/>
                </a:lnTo>
                <a:lnTo>
                  <a:pt x="2217914" y="540907"/>
                </a:lnTo>
                <a:lnTo>
                  <a:pt x="2216930" y="509081"/>
                </a:lnTo>
                <a:lnTo>
                  <a:pt x="2203169" y="445339"/>
                </a:lnTo>
                <a:lnTo>
                  <a:pt x="2173316" y="382035"/>
                </a:lnTo>
                <a:lnTo>
                  <a:pt x="2126932" y="319844"/>
                </a:lnTo>
                <a:lnTo>
                  <a:pt x="2097404" y="289376"/>
                </a:lnTo>
                <a:lnTo>
                  <a:pt x="2039671" y="240673"/>
                </a:lnTo>
                <a:lnTo>
                  <a:pt x="2007495" y="217850"/>
                </a:lnTo>
                <a:lnTo>
                  <a:pt x="1973247" y="196067"/>
                </a:lnTo>
                <a:lnTo>
                  <a:pt x="1937029" y="175341"/>
                </a:lnTo>
                <a:lnTo>
                  <a:pt x="1898942" y="155687"/>
                </a:lnTo>
                <a:lnTo>
                  <a:pt x="1859086" y="137122"/>
                </a:lnTo>
                <a:lnTo>
                  <a:pt x="1817564" y="119660"/>
                </a:lnTo>
                <a:lnTo>
                  <a:pt x="1774475" y="103317"/>
                </a:lnTo>
                <a:lnTo>
                  <a:pt x="1729922" y="88111"/>
                </a:lnTo>
                <a:lnTo>
                  <a:pt x="1684005" y="74056"/>
                </a:lnTo>
                <a:lnTo>
                  <a:pt x="1636826" y="61169"/>
                </a:lnTo>
                <a:lnTo>
                  <a:pt x="1588485" y="49465"/>
                </a:lnTo>
                <a:lnTo>
                  <a:pt x="1539083" y="38960"/>
                </a:lnTo>
                <a:lnTo>
                  <a:pt x="1488723" y="29670"/>
                </a:lnTo>
                <a:lnTo>
                  <a:pt x="1437504" y="21611"/>
                </a:lnTo>
                <a:lnTo>
                  <a:pt x="1385528" y="14799"/>
                </a:lnTo>
                <a:lnTo>
                  <a:pt x="1332896" y="9250"/>
                </a:lnTo>
                <a:lnTo>
                  <a:pt x="1279710" y="4980"/>
                </a:lnTo>
                <a:lnTo>
                  <a:pt x="1226069" y="2004"/>
                </a:lnTo>
                <a:lnTo>
                  <a:pt x="1172077" y="339"/>
                </a:lnTo>
                <a:lnTo>
                  <a:pt x="1117832" y="0"/>
                </a:lnTo>
                <a:close/>
              </a:path>
            </a:pathLst>
          </a:custGeom>
          <a:solidFill>
            <a:srgbClr val="FFFFFF"/>
          </a:solidFill>
        </p:spPr>
        <p:txBody>
          <a:bodyPr wrap="square" lIns="0" tIns="0" rIns="0" bIns="0" rtlCol="0"/>
          <a:lstStyle/>
          <a:p>
            <a:endParaRPr/>
          </a:p>
        </p:txBody>
      </p:sp>
      <p:sp>
        <p:nvSpPr>
          <p:cNvPr id="60" name="object 60"/>
          <p:cNvSpPr/>
          <p:nvPr/>
        </p:nvSpPr>
        <p:spPr>
          <a:xfrm>
            <a:off x="2887600" y="1464496"/>
            <a:ext cx="2218055" cy="1067435"/>
          </a:xfrm>
          <a:custGeom>
            <a:avLst/>
            <a:gdLst/>
            <a:ahLst/>
            <a:cxnLst/>
            <a:rect l="l" t="t" r="r" b="b"/>
            <a:pathLst>
              <a:path w="2218054" h="1067435">
                <a:moveTo>
                  <a:pt x="0" y="971620"/>
                </a:moveTo>
                <a:lnTo>
                  <a:pt x="166496" y="777564"/>
                </a:lnTo>
                <a:lnTo>
                  <a:pt x="136969" y="747096"/>
                </a:lnTo>
                <a:lnTo>
                  <a:pt x="111683" y="716182"/>
                </a:lnTo>
                <a:lnTo>
                  <a:pt x="73620" y="653350"/>
                </a:lnTo>
                <a:lnTo>
                  <a:pt x="51867" y="589742"/>
                </a:lnTo>
                <a:lnTo>
                  <a:pt x="45987" y="526033"/>
                </a:lnTo>
                <a:lnTo>
                  <a:pt x="48862" y="494350"/>
                </a:lnTo>
                <a:lnTo>
                  <a:pt x="65969" y="431751"/>
                </a:lnTo>
                <a:lnTo>
                  <a:pt x="97853" y="370735"/>
                </a:lnTo>
                <a:lnTo>
                  <a:pt x="144075" y="311976"/>
                </a:lnTo>
                <a:lnTo>
                  <a:pt x="172426" y="283653"/>
                </a:lnTo>
                <a:lnTo>
                  <a:pt x="204196" y="256147"/>
                </a:lnTo>
                <a:lnTo>
                  <a:pt x="239333" y="229542"/>
                </a:lnTo>
                <a:lnTo>
                  <a:pt x="277780" y="203922"/>
                </a:lnTo>
                <a:lnTo>
                  <a:pt x="319482" y="179372"/>
                </a:lnTo>
                <a:lnTo>
                  <a:pt x="364386" y="155976"/>
                </a:lnTo>
                <a:lnTo>
                  <a:pt x="412435" y="133818"/>
                </a:lnTo>
                <a:lnTo>
                  <a:pt x="463576" y="112983"/>
                </a:lnTo>
                <a:lnTo>
                  <a:pt x="517754" y="93554"/>
                </a:lnTo>
                <a:lnTo>
                  <a:pt x="574913" y="75615"/>
                </a:lnTo>
                <a:lnTo>
                  <a:pt x="635000" y="59252"/>
                </a:lnTo>
                <a:lnTo>
                  <a:pt x="686957" y="46939"/>
                </a:lnTo>
                <a:lnTo>
                  <a:pt x="739573" y="36096"/>
                </a:lnTo>
                <a:lnTo>
                  <a:pt x="792747" y="26707"/>
                </a:lnTo>
                <a:lnTo>
                  <a:pt x="846377" y="18754"/>
                </a:lnTo>
                <a:lnTo>
                  <a:pt x="900362" y="12224"/>
                </a:lnTo>
                <a:lnTo>
                  <a:pt x="954601" y="7099"/>
                </a:lnTo>
                <a:lnTo>
                  <a:pt x="1008993" y="3364"/>
                </a:lnTo>
                <a:lnTo>
                  <a:pt x="1063437" y="1003"/>
                </a:lnTo>
                <a:lnTo>
                  <a:pt x="1117832" y="0"/>
                </a:lnTo>
                <a:lnTo>
                  <a:pt x="1172077" y="339"/>
                </a:lnTo>
                <a:lnTo>
                  <a:pt x="1226069" y="2004"/>
                </a:lnTo>
                <a:lnTo>
                  <a:pt x="1279710" y="4980"/>
                </a:lnTo>
                <a:lnTo>
                  <a:pt x="1332896" y="9250"/>
                </a:lnTo>
                <a:lnTo>
                  <a:pt x="1385528" y="14799"/>
                </a:lnTo>
                <a:lnTo>
                  <a:pt x="1437504" y="21611"/>
                </a:lnTo>
                <a:lnTo>
                  <a:pt x="1488723" y="29670"/>
                </a:lnTo>
                <a:lnTo>
                  <a:pt x="1539083" y="38960"/>
                </a:lnTo>
                <a:lnTo>
                  <a:pt x="1588485" y="49465"/>
                </a:lnTo>
                <a:lnTo>
                  <a:pt x="1636826" y="61169"/>
                </a:lnTo>
                <a:lnTo>
                  <a:pt x="1684005" y="74056"/>
                </a:lnTo>
                <a:lnTo>
                  <a:pt x="1729922" y="88111"/>
                </a:lnTo>
                <a:lnTo>
                  <a:pt x="1774475" y="103317"/>
                </a:lnTo>
                <a:lnTo>
                  <a:pt x="1817564" y="119660"/>
                </a:lnTo>
                <a:lnTo>
                  <a:pt x="1859086" y="137122"/>
                </a:lnTo>
                <a:lnTo>
                  <a:pt x="1898942" y="155687"/>
                </a:lnTo>
                <a:lnTo>
                  <a:pt x="1937029" y="175341"/>
                </a:lnTo>
                <a:lnTo>
                  <a:pt x="1973247" y="196067"/>
                </a:lnTo>
                <a:lnTo>
                  <a:pt x="2007495" y="217850"/>
                </a:lnTo>
                <a:lnTo>
                  <a:pt x="2039671" y="240673"/>
                </a:lnTo>
                <a:lnTo>
                  <a:pt x="2069675" y="264520"/>
                </a:lnTo>
                <a:lnTo>
                  <a:pt x="2126932" y="319844"/>
                </a:lnTo>
                <a:lnTo>
                  <a:pt x="2152218" y="350758"/>
                </a:lnTo>
                <a:lnTo>
                  <a:pt x="2190281" y="413590"/>
                </a:lnTo>
                <a:lnTo>
                  <a:pt x="2212034" y="477197"/>
                </a:lnTo>
                <a:lnTo>
                  <a:pt x="2217914" y="540907"/>
                </a:lnTo>
                <a:lnTo>
                  <a:pt x="2215039" y="572589"/>
                </a:lnTo>
                <a:lnTo>
                  <a:pt x="2197932" y="635188"/>
                </a:lnTo>
                <a:lnTo>
                  <a:pt x="2166048" y="696204"/>
                </a:lnTo>
                <a:lnTo>
                  <a:pt x="2119826" y="754964"/>
                </a:lnTo>
                <a:lnTo>
                  <a:pt x="2091475" y="783287"/>
                </a:lnTo>
                <a:lnTo>
                  <a:pt x="2059705" y="810793"/>
                </a:lnTo>
                <a:lnTo>
                  <a:pt x="2024568" y="837398"/>
                </a:lnTo>
                <a:lnTo>
                  <a:pt x="1986121" y="863017"/>
                </a:lnTo>
                <a:lnTo>
                  <a:pt x="1944419" y="887567"/>
                </a:lnTo>
                <a:lnTo>
                  <a:pt x="1899515" y="910963"/>
                </a:lnTo>
                <a:lnTo>
                  <a:pt x="1851466" y="933121"/>
                </a:lnTo>
                <a:lnTo>
                  <a:pt x="1800325" y="953957"/>
                </a:lnTo>
                <a:lnTo>
                  <a:pt x="1746147" y="973386"/>
                </a:lnTo>
                <a:lnTo>
                  <a:pt x="1688988" y="991325"/>
                </a:lnTo>
                <a:lnTo>
                  <a:pt x="1628902" y="1007688"/>
                </a:lnTo>
                <a:lnTo>
                  <a:pt x="1581286" y="1019025"/>
                </a:lnTo>
                <a:lnTo>
                  <a:pt x="1532955" y="1029145"/>
                </a:lnTo>
                <a:lnTo>
                  <a:pt x="1483995" y="1038052"/>
                </a:lnTo>
                <a:lnTo>
                  <a:pt x="1434492" y="1045752"/>
                </a:lnTo>
                <a:lnTo>
                  <a:pt x="1384534" y="1052249"/>
                </a:lnTo>
                <a:lnTo>
                  <a:pt x="1334207" y="1057548"/>
                </a:lnTo>
                <a:lnTo>
                  <a:pt x="1283597" y="1061655"/>
                </a:lnTo>
                <a:lnTo>
                  <a:pt x="1232791" y="1064575"/>
                </a:lnTo>
                <a:lnTo>
                  <a:pt x="1181876" y="1066312"/>
                </a:lnTo>
                <a:lnTo>
                  <a:pt x="1130938" y="1066872"/>
                </a:lnTo>
                <a:lnTo>
                  <a:pt x="1080063" y="1066260"/>
                </a:lnTo>
                <a:lnTo>
                  <a:pt x="1029340" y="1064481"/>
                </a:lnTo>
                <a:lnTo>
                  <a:pt x="978853" y="1061540"/>
                </a:lnTo>
                <a:lnTo>
                  <a:pt x="928691" y="1057442"/>
                </a:lnTo>
                <a:lnTo>
                  <a:pt x="878938" y="1052192"/>
                </a:lnTo>
                <a:lnTo>
                  <a:pt x="829683" y="1045795"/>
                </a:lnTo>
                <a:lnTo>
                  <a:pt x="781011" y="1038257"/>
                </a:lnTo>
                <a:lnTo>
                  <a:pt x="733009" y="1029582"/>
                </a:lnTo>
                <a:lnTo>
                  <a:pt x="685764" y="1019775"/>
                </a:lnTo>
                <a:lnTo>
                  <a:pt x="639362" y="1008842"/>
                </a:lnTo>
                <a:lnTo>
                  <a:pt x="593891" y="996788"/>
                </a:lnTo>
                <a:lnTo>
                  <a:pt x="549436" y="983617"/>
                </a:lnTo>
                <a:lnTo>
                  <a:pt x="506084" y="969335"/>
                </a:lnTo>
                <a:lnTo>
                  <a:pt x="463922" y="953946"/>
                </a:lnTo>
                <a:lnTo>
                  <a:pt x="423037" y="937457"/>
                </a:lnTo>
                <a:lnTo>
                  <a:pt x="0" y="971620"/>
                </a:lnTo>
                <a:close/>
              </a:path>
            </a:pathLst>
          </a:custGeom>
          <a:ln w="12700">
            <a:solidFill>
              <a:srgbClr val="5F76B4"/>
            </a:solidFill>
          </a:ln>
        </p:spPr>
        <p:txBody>
          <a:bodyPr wrap="square" lIns="0" tIns="0" rIns="0" bIns="0" rtlCol="0"/>
          <a:lstStyle/>
          <a:p>
            <a:endParaRPr/>
          </a:p>
        </p:txBody>
      </p:sp>
      <p:sp>
        <p:nvSpPr>
          <p:cNvPr id="61" name="object 61"/>
          <p:cNvSpPr txBox="1"/>
          <p:nvPr/>
        </p:nvSpPr>
        <p:spPr>
          <a:xfrm>
            <a:off x="1214426" y="969518"/>
            <a:ext cx="3502025" cy="1415772"/>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What’s </a:t>
            </a:r>
            <a:r>
              <a:rPr sz="1500" b="1" dirty="0">
                <a:latin typeface="Calibri"/>
                <a:cs typeface="Calibri"/>
              </a:rPr>
              <a:t>in it </a:t>
            </a:r>
            <a:r>
              <a:rPr sz="1500" b="1" spc="-10" dirty="0">
                <a:latin typeface="Calibri"/>
                <a:cs typeface="Calibri"/>
              </a:rPr>
              <a:t>for</a:t>
            </a:r>
            <a:r>
              <a:rPr sz="1500" b="1" spc="-75" dirty="0">
                <a:latin typeface="Calibri"/>
                <a:cs typeface="Calibri"/>
              </a:rPr>
              <a:t> </a:t>
            </a:r>
            <a:r>
              <a:rPr sz="1500" b="1" dirty="0">
                <a:latin typeface="Calibri"/>
                <a:cs typeface="Calibri"/>
              </a:rPr>
              <a:t>ME?</a:t>
            </a:r>
            <a:endParaRPr sz="1500">
              <a:latin typeface="Calibri"/>
              <a:cs typeface="Calibri"/>
            </a:endParaRPr>
          </a:p>
          <a:p>
            <a:pPr>
              <a:lnSpc>
                <a:spcPct val="100000"/>
              </a:lnSpc>
            </a:pPr>
            <a:endParaRPr sz="1500">
              <a:latin typeface="Times New Roman"/>
              <a:cs typeface="Times New Roman"/>
            </a:endParaRPr>
          </a:p>
          <a:p>
            <a:pPr>
              <a:lnSpc>
                <a:spcPct val="100000"/>
              </a:lnSpc>
              <a:spcBef>
                <a:spcPts val="10"/>
              </a:spcBef>
            </a:pPr>
            <a:endParaRPr sz="1400">
              <a:latin typeface="Times New Roman"/>
              <a:cs typeface="Times New Roman"/>
            </a:endParaRPr>
          </a:p>
          <a:p>
            <a:pPr marL="2122805" marR="5080" indent="-2540" algn="ctr">
              <a:lnSpc>
                <a:spcPct val="100000"/>
              </a:lnSpc>
            </a:pPr>
            <a:r>
              <a:rPr sz="1200" i="1" spc="-5" dirty="0">
                <a:solidFill>
                  <a:srgbClr val="42558D"/>
                </a:solidFill>
                <a:latin typeface="Calibri"/>
                <a:cs typeface="Calibri"/>
              </a:rPr>
              <a:t>When this project </a:t>
            </a:r>
            <a:r>
              <a:rPr sz="1200" i="1" dirty="0">
                <a:solidFill>
                  <a:srgbClr val="42558D"/>
                </a:solidFill>
                <a:latin typeface="Calibri"/>
                <a:cs typeface="Calibri"/>
              </a:rPr>
              <a:t>is  </a:t>
            </a:r>
            <a:r>
              <a:rPr sz="1200" i="1" spc="-25" dirty="0">
                <a:solidFill>
                  <a:srgbClr val="42558D"/>
                </a:solidFill>
                <a:latin typeface="Calibri"/>
                <a:cs typeface="Calibri"/>
              </a:rPr>
              <a:t>over, </a:t>
            </a:r>
            <a:r>
              <a:rPr sz="1200" i="1" dirty="0">
                <a:solidFill>
                  <a:srgbClr val="42558D"/>
                </a:solidFill>
                <a:latin typeface="Calibri"/>
                <a:cs typeface="Calibri"/>
              </a:rPr>
              <a:t>I </a:t>
            </a:r>
            <a:r>
              <a:rPr sz="1200" i="1" spc="-10" dirty="0">
                <a:solidFill>
                  <a:srgbClr val="42558D"/>
                </a:solidFill>
                <a:latin typeface="Calibri"/>
                <a:cs typeface="Calibri"/>
              </a:rPr>
              <a:t>want </a:t>
            </a:r>
            <a:r>
              <a:rPr sz="1200" i="1" spc="-5" dirty="0">
                <a:solidFill>
                  <a:srgbClr val="42558D"/>
                </a:solidFill>
                <a:latin typeface="Calibri"/>
                <a:cs typeface="Calibri"/>
              </a:rPr>
              <a:t>to be able  to say </a:t>
            </a:r>
            <a:r>
              <a:rPr sz="1200" i="1" dirty="0">
                <a:solidFill>
                  <a:srgbClr val="42558D"/>
                </a:solidFill>
                <a:latin typeface="Calibri"/>
                <a:cs typeface="Calibri"/>
              </a:rPr>
              <a:t>I </a:t>
            </a:r>
            <a:r>
              <a:rPr sz="1200" i="1" spc="-5" dirty="0">
                <a:solidFill>
                  <a:srgbClr val="42558D"/>
                </a:solidFill>
                <a:latin typeface="Calibri"/>
                <a:cs typeface="Calibri"/>
              </a:rPr>
              <a:t>have </a:t>
            </a:r>
            <a:r>
              <a:rPr sz="1200" i="1" spc="-10" dirty="0">
                <a:solidFill>
                  <a:srgbClr val="42558D"/>
                </a:solidFill>
                <a:latin typeface="Calibri"/>
                <a:cs typeface="Calibri"/>
              </a:rPr>
              <a:t>expert  </a:t>
            </a:r>
            <a:r>
              <a:rPr sz="1200" i="1" spc="-5" dirty="0">
                <a:solidFill>
                  <a:srgbClr val="42558D"/>
                </a:solidFill>
                <a:latin typeface="Calibri"/>
                <a:cs typeface="Calibri"/>
              </a:rPr>
              <a:t>level skills </a:t>
            </a:r>
            <a:r>
              <a:rPr sz="1200" i="1" dirty="0">
                <a:solidFill>
                  <a:srgbClr val="42558D"/>
                </a:solidFill>
                <a:latin typeface="Calibri"/>
                <a:cs typeface="Calibri"/>
              </a:rPr>
              <a:t>in</a:t>
            </a:r>
            <a:r>
              <a:rPr sz="1200" i="1" spc="-50" dirty="0">
                <a:solidFill>
                  <a:srgbClr val="42558D"/>
                </a:solidFill>
                <a:latin typeface="Calibri"/>
                <a:cs typeface="Calibri"/>
              </a:rPr>
              <a:t> </a:t>
            </a:r>
            <a:r>
              <a:rPr sz="1200" i="1" spc="-5" dirty="0">
                <a:solidFill>
                  <a:srgbClr val="42558D"/>
                </a:solidFill>
                <a:latin typeface="Calibri"/>
                <a:cs typeface="Calibri"/>
              </a:rPr>
              <a:t>Hadoop.</a:t>
            </a:r>
            <a:endParaRPr sz="1200">
              <a:latin typeface="Calibri"/>
              <a:cs typeface="Calibri"/>
            </a:endParaRPr>
          </a:p>
        </p:txBody>
      </p:sp>
      <p:sp>
        <p:nvSpPr>
          <p:cNvPr id="63" name="object 63"/>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p:nvPr/>
        </p:nvSpPr>
        <p:spPr>
          <a:xfrm>
            <a:off x="1219200" y="6283453"/>
            <a:ext cx="2286000" cy="1714501"/>
          </a:xfrm>
          <a:prstGeom prst="rect">
            <a:avLst/>
          </a:prstGeom>
          <a:blipFill>
            <a:blip r:embed="rId4" cstate="print"/>
            <a:stretch>
              <a:fillRect/>
            </a:stretch>
          </a:blipFill>
        </p:spPr>
        <p:txBody>
          <a:bodyPr wrap="square" lIns="0" tIns="0" rIns="0" bIns="0" rtlCol="0"/>
          <a:lstStyle/>
          <a:p>
            <a:endParaRPr/>
          </a:p>
        </p:txBody>
      </p:sp>
      <p:sp>
        <p:nvSpPr>
          <p:cNvPr id="118" name="object 118"/>
          <p:cNvSpPr/>
          <p:nvPr/>
        </p:nvSpPr>
        <p:spPr>
          <a:xfrm>
            <a:off x="3228087" y="5368939"/>
            <a:ext cx="2334895" cy="1181735"/>
          </a:xfrm>
          <a:custGeom>
            <a:avLst/>
            <a:gdLst/>
            <a:ahLst/>
            <a:cxnLst/>
            <a:rect l="l" t="t" r="r" b="b"/>
            <a:pathLst>
              <a:path w="2334895" h="1181734">
                <a:moveTo>
                  <a:pt x="1937929" y="1037956"/>
                </a:moveTo>
                <a:lnTo>
                  <a:pt x="445262" y="1037956"/>
                </a:lnTo>
                <a:lnTo>
                  <a:pt x="486633" y="1055535"/>
                </a:lnTo>
                <a:lnTo>
                  <a:pt x="529249" y="1071987"/>
                </a:lnTo>
                <a:lnTo>
                  <a:pt x="573027" y="1087306"/>
                </a:lnTo>
                <a:lnTo>
                  <a:pt x="617886" y="1101487"/>
                </a:lnTo>
                <a:lnTo>
                  <a:pt x="663746" y="1114526"/>
                </a:lnTo>
                <a:lnTo>
                  <a:pt x="710526" y="1126418"/>
                </a:lnTo>
                <a:lnTo>
                  <a:pt x="758145" y="1137157"/>
                </a:lnTo>
                <a:lnTo>
                  <a:pt x="806522" y="1146739"/>
                </a:lnTo>
                <a:lnTo>
                  <a:pt x="855576" y="1155159"/>
                </a:lnTo>
                <a:lnTo>
                  <a:pt x="905225" y="1162411"/>
                </a:lnTo>
                <a:lnTo>
                  <a:pt x="955390" y="1168492"/>
                </a:lnTo>
                <a:lnTo>
                  <a:pt x="1005989" y="1173395"/>
                </a:lnTo>
                <a:lnTo>
                  <a:pt x="1056941" y="1177116"/>
                </a:lnTo>
                <a:lnTo>
                  <a:pt x="1108165" y="1179651"/>
                </a:lnTo>
                <a:lnTo>
                  <a:pt x="1159581" y="1180993"/>
                </a:lnTo>
                <a:lnTo>
                  <a:pt x="1211107" y="1181138"/>
                </a:lnTo>
                <a:lnTo>
                  <a:pt x="1262662" y="1180082"/>
                </a:lnTo>
                <a:lnTo>
                  <a:pt x="1314166" y="1177819"/>
                </a:lnTo>
                <a:lnTo>
                  <a:pt x="1365537" y="1174345"/>
                </a:lnTo>
                <a:lnTo>
                  <a:pt x="1416695" y="1169653"/>
                </a:lnTo>
                <a:lnTo>
                  <a:pt x="1467558" y="1163740"/>
                </a:lnTo>
                <a:lnTo>
                  <a:pt x="1518046" y="1156601"/>
                </a:lnTo>
                <a:lnTo>
                  <a:pt x="1568078" y="1148230"/>
                </a:lnTo>
                <a:lnTo>
                  <a:pt x="1617573" y="1138623"/>
                </a:lnTo>
                <a:lnTo>
                  <a:pt x="1666449" y="1127775"/>
                </a:lnTo>
                <a:lnTo>
                  <a:pt x="1714627" y="1115680"/>
                </a:lnTo>
                <a:lnTo>
                  <a:pt x="1773459" y="1098912"/>
                </a:lnTo>
                <a:lnTo>
                  <a:pt x="1829639" y="1080636"/>
                </a:lnTo>
                <a:lnTo>
                  <a:pt x="1883119" y="1060926"/>
                </a:lnTo>
                <a:lnTo>
                  <a:pt x="1933854" y="1039856"/>
                </a:lnTo>
                <a:lnTo>
                  <a:pt x="1937929" y="1037956"/>
                </a:lnTo>
                <a:close/>
              </a:path>
              <a:path w="2334895" h="1181734">
                <a:moveTo>
                  <a:pt x="1199159" y="0"/>
                </a:moveTo>
                <a:lnTo>
                  <a:pt x="1145423" y="449"/>
                </a:lnTo>
                <a:lnTo>
                  <a:pt x="1091599" y="2219"/>
                </a:lnTo>
                <a:lnTo>
                  <a:pt x="1037774" y="5323"/>
                </a:lnTo>
                <a:lnTo>
                  <a:pt x="984037" y="9776"/>
                </a:lnTo>
                <a:lnTo>
                  <a:pt x="930476" y="15593"/>
                </a:lnTo>
                <a:lnTo>
                  <a:pt x="877180" y="22788"/>
                </a:lnTo>
                <a:lnTo>
                  <a:pt x="824236" y="31376"/>
                </a:lnTo>
                <a:lnTo>
                  <a:pt x="771732" y="41372"/>
                </a:lnTo>
                <a:lnTo>
                  <a:pt x="719758" y="52790"/>
                </a:lnTo>
                <a:lnTo>
                  <a:pt x="668401" y="65644"/>
                </a:lnTo>
                <a:lnTo>
                  <a:pt x="609568" y="82412"/>
                </a:lnTo>
                <a:lnTo>
                  <a:pt x="553388" y="100688"/>
                </a:lnTo>
                <a:lnTo>
                  <a:pt x="499908" y="120398"/>
                </a:lnTo>
                <a:lnTo>
                  <a:pt x="449173" y="141468"/>
                </a:lnTo>
                <a:lnTo>
                  <a:pt x="401229" y="163822"/>
                </a:lnTo>
                <a:lnTo>
                  <a:pt x="356124" y="187387"/>
                </a:lnTo>
                <a:lnTo>
                  <a:pt x="313902" y="212087"/>
                </a:lnTo>
                <a:lnTo>
                  <a:pt x="274610" y="237848"/>
                </a:lnTo>
                <a:lnTo>
                  <a:pt x="238295" y="264595"/>
                </a:lnTo>
                <a:lnTo>
                  <a:pt x="205002" y="292254"/>
                </a:lnTo>
                <a:lnTo>
                  <a:pt x="174778" y="320750"/>
                </a:lnTo>
                <a:lnTo>
                  <a:pt x="147669" y="350008"/>
                </a:lnTo>
                <a:lnTo>
                  <a:pt x="123721" y="379954"/>
                </a:lnTo>
                <a:lnTo>
                  <a:pt x="85494" y="441610"/>
                </a:lnTo>
                <a:lnTo>
                  <a:pt x="60465" y="505121"/>
                </a:lnTo>
                <a:lnTo>
                  <a:pt x="49006" y="569891"/>
                </a:lnTo>
                <a:lnTo>
                  <a:pt x="48479" y="602561"/>
                </a:lnTo>
                <a:lnTo>
                  <a:pt x="51484" y="635322"/>
                </a:lnTo>
                <a:lnTo>
                  <a:pt x="68271" y="700818"/>
                </a:lnTo>
                <a:lnTo>
                  <a:pt x="99735" y="765780"/>
                </a:lnTo>
                <a:lnTo>
                  <a:pt x="121086" y="797875"/>
                </a:lnTo>
                <a:lnTo>
                  <a:pt x="146246" y="829612"/>
                </a:lnTo>
                <a:lnTo>
                  <a:pt x="175260" y="860918"/>
                </a:lnTo>
                <a:lnTo>
                  <a:pt x="0" y="1075802"/>
                </a:lnTo>
                <a:lnTo>
                  <a:pt x="445262" y="1037956"/>
                </a:lnTo>
                <a:lnTo>
                  <a:pt x="1937929" y="1037956"/>
                </a:lnTo>
                <a:lnTo>
                  <a:pt x="1981798" y="1017502"/>
                </a:lnTo>
                <a:lnTo>
                  <a:pt x="2026903" y="993937"/>
                </a:lnTo>
                <a:lnTo>
                  <a:pt x="2069125" y="969237"/>
                </a:lnTo>
                <a:lnTo>
                  <a:pt x="2108417" y="943476"/>
                </a:lnTo>
                <a:lnTo>
                  <a:pt x="2144732" y="916729"/>
                </a:lnTo>
                <a:lnTo>
                  <a:pt x="2178025" y="889070"/>
                </a:lnTo>
                <a:lnTo>
                  <a:pt x="2208249" y="860574"/>
                </a:lnTo>
                <a:lnTo>
                  <a:pt x="2235358" y="831316"/>
                </a:lnTo>
                <a:lnTo>
                  <a:pt x="2259306" y="801370"/>
                </a:lnTo>
                <a:lnTo>
                  <a:pt x="2297533" y="739714"/>
                </a:lnTo>
                <a:lnTo>
                  <a:pt x="2322562" y="676203"/>
                </a:lnTo>
                <a:lnTo>
                  <a:pt x="2334021" y="611433"/>
                </a:lnTo>
                <a:lnTo>
                  <a:pt x="2334548" y="578762"/>
                </a:lnTo>
                <a:lnTo>
                  <a:pt x="2331543" y="546002"/>
                </a:lnTo>
                <a:lnTo>
                  <a:pt x="2314756" y="480506"/>
                </a:lnTo>
                <a:lnTo>
                  <a:pt x="2283292" y="415544"/>
                </a:lnTo>
                <a:lnTo>
                  <a:pt x="2261941" y="383449"/>
                </a:lnTo>
                <a:lnTo>
                  <a:pt x="2236781" y="351712"/>
                </a:lnTo>
                <a:lnTo>
                  <a:pt x="2207767" y="320406"/>
                </a:lnTo>
                <a:lnTo>
                  <a:pt x="2150942" y="269625"/>
                </a:lnTo>
                <a:lnTo>
                  <a:pt x="2119442" y="245726"/>
                </a:lnTo>
                <a:lnTo>
                  <a:pt x="2086000" y="222841"/>
                </a:lnTo>
                <a:lnTo>
                  <a:pt x="2050706" y="200984"/>
                </a:lnTo>
                <a:lnTo>
                  <a:pt x="2013648" y="180169"/>
                </a:lnTo>
                <a:lnTo>
                  <a:pt x="1974913" y="160412"/>
                </a:lnTo>
                <a:lnTo>
                  <a:pt x="1934590" y="141726"/>
                </a:lnTo>
                <a:lnTo>
                  <a:pt x="1892768" y="124128"/>
                </a:lnTo>
                <a:lnTo>
                  <a:pt x="1849533" y="107630"/>
                </a:lnTo>
                <a:lnTo>
                  <a:pt x="1804975" y="92248"/>
                </a:lnTo>
                <a:lnTo>
                  <a:pt x="1759182" y="77996"/>
                </a:lnTo>
                <a:lnTo>
                  <a:pt x="1712242" y="64890"/>
                </a:lnTo>
                <a:lnTo>
                  <a:pt x="1664243" y="52942"/>
                </a:lnTo>
                <a:lnTo>
                  <a:pt x="1615273" y="42169"/>
                </a:lnTo>
                <a:lnTo>
                  <a:pt x="1565421" y="32584"/>
                </a:lnTo>
                <a:lnTo>
                  <a:pt x="1514775" y="24203"/>
                </a:lnTo>
                <a:lnTo>
                  <a:pt x="1463423" y="17040"/>
                </a:lnTo>
                <a:lnTo>
                  <a:pt x="1411453" y="11108"/>
                </a:lnTo>
                <a:lnTo>
                  <a:pt x="1358953" y="6424"/>
                </a:lnTo>
                <a:lnTo>
                  <a:pt x="1306012" y="3002"/>
                </a:lnTo>
                <a:lnTo>
                  <a:pt x="1252718" y="855"/>
                </a:lnTo>
                <a:lnTo>
                  <a:pt x="1199159" y="0"/>
                </a:lnTo>
                <a:close/>
              </a:path>
            </a:pathLst>
          </a:custGeom>
          <a:solidFill>
            <a:srgbClr val="FFFFFF"/>
          </a:solidFill>
        </p:spPr>
        <p:txBody>
          <a:bodyPr wrap="square" lIns="0" tIns="0" rIns="0" bIns="0" rtlCol="0"/>
          <a:lstStyle/>
          <a:p>
            <a:endParaRPr/>
          </a:p>
        </p:txBody>
      </p:sp>
      <p:sp>
        <p:nvSpPr>
          <p:cNvPr id="119" name="object 119"/>
          <p:cNvSpPr/>
          <p:nvPr/>
        </p:nvSpPr>
        <p:spPr>
          <a:xfrm>
            <a:off x="3228087" y="5368939"/>
            <a:ext cx="2334895" cy="1181735"/>
          </a:xfrm>
          <a:custGeom>
            <a:avLst/>
            <a:gdLst/>
            <a:ahLst/>
            <a:cxnLst/>
            <a:rect l="l" t="t" r="r" b="b"/>
            <a:pathLst>
              <a:path w="2334895" h="1181734">
                <a:moveTo>
                  <a:pt x="0" y="1075802"/>
                </a:moveTo>
                <a:lnTo>
                  <a:pt x="175260" y="860918"/>
                </a:lnTo>
                <a:lnTo>
                  <a:pt x="146246" y="829612"/>
                </a:lnTo>
                <a:lnTo>
                  <a:pt x="121086" y="797875"/>
                </a:lnTo>
                <a:lnTo>
                  <a:pt x="99735" y="765780"/>
                </a:lnTo>
                <a:lnTo>
                  <a:pt x="68271" y="700818"/>
                </a:lnTo>
                <a:lnTo>
                  <a:pt x="51484" y="635322"/>
                </a:lnTo>
                <a:lnTo>
                  <a:pt x="48479" y="602561"/>
                </a:lnTo>
                <a:lnTo>
                  <a:pt x="49006" y="569891"/>
                </a:lnTo>
                <a:lnTo>
                  <a:pt x="60465" y="505121"/>
                </a:lnTo>
                <a:lnTo>
                  <a:pt x="85494" y="441610"/>
                </a:lnTo>
                <a:lnTo>
                  <a:pt x="123721" y="379954"/>
                </a:lnTo>
                <a:lnTo>
                  <a:pt x="147669" y="350008"/>
                </a:lnTo>
                <a:lnTo>
                  <a:pt x="174778" y="320750"/>
                </a:lnTo>
                <a:lnTo>
                  <a:pt x="205002" y="292254"/>
                </a:lnTo>
                <a:lnTo>
                  <a:pt x="238295" y="264595"/>
                </a:lnTo>
                <a:lnTo>
                  <a:pt x="274610" y="237848"/>
                </a:lnTo>
                <a:lnTo>
                  <a:pt x="313902" y="212087"/>
                </a:lnTo>
                <a:lnTo>
                  <a:pt x="356124" y="187387"/>
                </a:lnTo>
                <a:lnTo>
                  <a:pt x="401229" y="163822"/>
                </a:lnTo>
                <a:lnTo>
                  <a:pt x="449173" y="141468"/>
                </a:lnTo>
                <a:lnTo>
                  <a:pt x="499908" y="120398"/>
                </a:lnTo>
                <a:lnTo>
                  <a:pt x="553388" y="100688"/>
                </a:lnTo>
                <a:lnTo>
                  <a:pt x="609568" y="82412"/>
                </a:lnTo>
                <a:lnTo>
                  <a:pt x="668401" y="65644"/>
                </a:lnTo>
                <a:lnTo>
                  <a:pt x="719758" y="52790"/>
                </a:lnTo>
                <a:lnTo>
                  <a:pt x="771732" y="41372"/>
                </a:lnTo>
                <a:lnTo>
                  <a:pt x="824236" y="31376"/>
                </a:lnTo>
                <a:lnTo>
                  <a:pt x="877180" y="22788"/>
                </a:lnTo>
                <a:lnTo>
                  <a:pt x="930476" y="15593"/>
                </a:lnTo>
                <a:lnTo>
                  <a:pt x="984037" y="9776"/>
                </a:lnTo>
                <a:lnTo>
                  <a:pt x="1037774" y="5323"/>
                </a:lnTo>
                <a:lnTo>
                  <a:pt x="1091599" y="2219"/>
                </a:lnTo>
                <a:lnTo>
                  <a:pt x="1145423" y="449"/>
                </a:lnTo>
                <a:lnTo>
                  <a:pt x="1199159" y="0"/>
                </a:lnTo>
                <a:lnTo>
                  <a:pt x="1252718" y="855"/>
                </a:lnTo>
                <a:lnTo>
                  <a:pt x="1306012" y="3002"/>
                </a:lnTo>
                <a:lnTo>
                  <a:pt x="1358953" y="6424"/>
                </a:lnTo>
                <a:lnTo>
                  <a:pt x="1411453" y="11108"/>
                </a:lnTo>
                <a:lnTo>
                  <a:pt x="1463423" y="17040"/>
                </a:lnTo>
                <a:lnTo>
                  <a:pt x="1514775" y="24203"/>
                </a:lnTo>
                <a:lnTo>
                  <a:pt x="1565421" y="32584"/>
                </a:lnTo>
                <a:lnTo>
                  <a:pt x="1615273" y="42169"/>
                </a:lnTo>
                <a:lnTo>
                  <a:pt x="1664243" y="52942"/>
                </a:lnTo>
                <a:lnTo>
                  <a:pt x="1712242" y="64890"/>
                </a:lnTo>
                <a:lnTo>
                  <a:pt x="1759182" y="77996"/>
                </a:lnTo>
                <a:lnTo>
                  <a:pt x="1804975" y="92248"/>
                </a:lnTo>
                <a:lnTo>
                  <a:pt x="1849533" y="107630"/>
                </a:lnTo>
                <a:lnTo>
                  <a:pt x="1892768" y="124128"/>
                </a:lnTo>
                <a:lnTo>
                  <a:pt x="1934590" y="141726"/>
                </a:lnTo>
                <a:lnTo>
                  <a:pt x="1974913" y="160412"/>
                </a:lnTo>
                <a:lnTo>
                  <a:pt x="2013648" y="180169"/>
                </a:lnTo>
                <a:lnTo>
                  <a:pt x="2050706" y="200984"/>
                </a:lnTo>
                <a:lnTo>
                  <a:pt x="2086000" y="222841"/>
                </a:lnTo>
                <a:lnTo>
                  <a:pt x="2119442" y="245726"/>
                </a:lnTo>
                <a:lnTo>
                  <a:pt x="2150942" y="269625"/>
                </a:lnTo>
                <a:lnTo>
                  <a:pt x="2180414" y="294524"/>
                </a:lnTo>
                <a:lnTo>
                  <a:pt x="2236781" y="351712"/>
                </a:lnTo>
                <a:lnTo>
                  <a:pt x="2261941" y="383449"/>
                </a:lnTo>
                <a:lnTo>
                  <a:pt x="2283292" y="415544"/>
                </a:lnTo>
                <a:lnTo>
                  <a:pt x="2314756" y="480506"/>
                </a:lnTo>
                <a:lnTo>
                  <a:pt x="2331543" y="546002"/>
                </a:lnTo>
                <a:lnTo>
                  <a:pt x="2334548" y="578762"/>
                </a:lnTo>
                <a:lnTo>
                  <a:pt x="2334021" y="611433"/>
                </a:lnTo>
                <a:lnTo>
                  <a:pt x="2322562" y="676203"/>
                </a:lnTo>
                <a:lnTo>
                  <a:pt x="2297533" y="739714"/>
                </a:lnTo>
                <a:lnTo>
                  <a:pt x="2259306" y="801370"/>
                </a:lnTo>
                <a:lnTo>
                  <a:pt x="2235358" y="831316"/>
                </a:lnTo>
                <a:lnTo>
                  <a:pt x="2208249" y="860574"/>
                </a:lnTo>
                <a:lnTo>
                  <a:pt x="2178025" y="889070"/>
                </a:lnTo>
                <a:lnTo>
                  <a:pt x="2144732" y="916729"/>
                </a:lnTo>
                <a:lnTo>
                  <a:pt x="2108417" y="943476"/>
                </a:lnTo>
                <a:lnTo>
                  <a:pt x="2069125" y="969237"/>
                </a:lnTo>
                <a:lnTo>
                  <a:pt x="2026903" y="993937"/>
                </a:lnTo>
                <a:lnTo>
                  <a:pt x="1981798" y="1017502"/>
                </a:lnTo>
                <a:lnTo>
                  <a:pt x="1933854" y="1039856"/>
                </a:lnTo>
                <a:lnTo>
                  <a:pt x="1883119" y="1060926"/>
                </a:lnTo>
                <a:lnTo>
                  <a:pt x="1829639" y="1080636"/>
                </a:lnTo>
                <a:lnTo>
                  <a:pt x="1773459" y="1098912"/>
                </a:lnTo>
                <a:lnTo>
                  <a:pt x="1714627" y="1115680"/>
                </a:lnTo>
                <a:lnTo>
                  <a:pt x="1666449" y="1127775"/>
                </a:lnTo>
                <a:lnTo>
                  <a:pt x="1617573" y="1138623"/>
                </a:lnTo>
                <a:lnTo>
                  <a:pt x="1568078" y="1148230"/>
                </a:lnTo>
                <a:lnTo>
                  <a:pt x="1518046" y="1156601"/>
                </a:lnTo>
                <a:lnTo>
                  <a:pt x="1467558" y="1163740"/>
                </a:lnTo>
                <a:lnTo>
                  <a:pt x="1416695" y="1169653"/>
                </a:lnTo>
                <a:lnTo>
                  <a:pt x="1365537" y="1174345"/>
                </a:lnTo>
                <a:lnTo>
                  <a:pt x="1314166" y="1177819"/>
                </a:lnTo>
                <a:lnTo>
                  <a:pt x="1262662" y="1180082"/>
                </a:lnTo>
                <a:lnTo>
                  <a:pt x="1211107" y="1181138"/>
                </a:lnTo>
                <a:lnTo>
                  <a:pt x="1159581" y="1180993"/>
                </a:lnTo>
                <a:lnTo>
                  <a:pt x="1108165" y="1179651"/>
                </a:lnTo>
                <a:lnTo>
                  <a:pt x="1056941" y="1177116"/>
                </a:lnTo>
                <a:lnTo>
                  <a:pt x="1005989" y="1173395"/>
                </a:lnTo>
                <a:lnTo>
                  <a:pt x="955390" y="1168492"/>
                </a:lnTo>
                <a:lnTo>
                  <a:pt x="905225" y="1162411"/>
                </a:lnTo>
                <a:lnTo>
                  <a:pt x="855576" y="1155159"/>
                </a:lnTo>
                <a:lnTo>
                  <a:pt x="806522" y="1146739"/>
                </a:lnTo>
                <a:lnTo>
                  <a:pt x="758145" y="1137157"/>
                </a:lnTo>
                <a:lnTo>
                  <a:pt x="710526" y="1126418"/>
                </a:lnTo>
                <a:lnTo>
                  <a:pt x="663746" y="1114526"/>
                </a:lnTo>
                <a:lnTo>
                  <a:pt x="617886" y="1101487"/>
                </a:lnTo>
                <a:lnTo>
                  <a:pt x="573027" y="1087306"/>
                </a:lnTo>
                <a:lnTo>
                  <a:pt x="529249" y="1071987"/>
                </a:lnTo>
                <a:lnTo>
                  <a:pt x="486633" y="1055535"/>
                </a:lnTo>
                <a:lnTo>
                  <a:pt x="445262" y="1037956"/>
                </a:lnTo>
                <a:lnTo>
                  <a:pt x="0" y="1075802"/>
                </a:lnTo>
                <a:close/>
              </a:path>
            </a:pathLst>
          </a:custGeom>
          <a:ln w="12700">
            <a:solidFill>
              <a:srgbClr val="5F76B4"/>
            </a:solidFill>
          </a:ln>
        </p:spPr>
        <p:txBody>
          <a:bodyPr wrap="square" lIns="0" tIns="0" rIns="0" bIns="0" rtlCol="0"/>
          <a:lstStyle/>
          <a:p>
            <a:endParaRPr/>
          </a:p>
        </p:txBody>
      </p:sp>
      <p:sp>
        <p:nvSpPr>
          <p:cNvPr id="120" name="object 120"/>
          <p:cNvSpPr txBox="1"/>
          <p:nvPr/>
        </p:nvSpPr>
        <p:spPr>
          <a:xfrm>
            <a:off x="1214425" y="4988942"/>
            <a:ext cx="3888740" cy="1458163"/>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What’s </a:t>
            </a:r>
            <a:r>
              <a:rPr sz="1500" b="1" dirty="0">
                <a:latin typeface="Calibri"/>
                <a:cs typeface="Calibri"/>
              </a:rPr>
              <a:t>in it </a:t>
            </a:r>
            <a:r>
              <a:rPr sz="1500" b="1" spc="-10" dirty="0">
                <a:latin typeface="Calibri"/>
                <a:cs typeface="Calibri"/>
              </a:rPr>
              <a:t>for </a:t>
            </a:r>
            <a:r>
              <a:rPr sz="1500" b="1" dirty="0">
                <a:latin typeface="Calibri"/>
                <a:cs typeface="Calibri"/>
              </a:rPr>
              <a:t>US, </a:t>
            </a:r>
            <a:r>
              <a:rPr sz="1500" b="1" spc="-5" dirty="0">
                <a:latin typeface="Calibri"/>
                <a:cs typeface="Calibri"/>
              </a:rPr>
              <a:t>the</a:t>
            </a:r>
            <a:r>
              <a:rPr sz="1500" b="1" spc="-60" dirty="0">
                <a:latin typeface="Calibri"/>
                <a:cs typeface="Calibri"/>
              </a:rPr>
              <a:t> </a:t>
            </a:r>
            <a:r>
              <a:rPr sz="1500" b="1" spc="-30" dirty="0">
                <a:latin typeface="Calibri"/>
                <a:cs typeface="Calibri"/>
              </a:rPr>
              <a:t>Team?</a:t>
            </a:r>
            <a:endParaRPr sz="1500">
              <a:latin typeface="Calibri"/>
              <a:cs typeface="Calibri"/>
            </a:endParaRPr>
          </a:p>
          <a:p>
            <a:pPr>
              <a:lnSpc>
                <a:spcPct val="100000"/>
              </a:lnSpc>
              <a:spcBef>
                <a:spcPts val="50"/>
              </a:spcBef>
            </a:pPr>
            <a:endParaRPr sz="1850">
              <a:latin typeface="Times New Roman"/>
              <a:cs typeface="Times New Roman"/>
            </a:endParaRPr>
          </a:p>
          <a:p>
            <a:pPr marL="2536190" marR="5080" indent="-635" algn="ctr">
              <a:lnSpc>
                <a:spcPct val="100000"/>
              </a:lnSpc>
            </a:pPr>
            <a:r>
              <a:rPr sz="1200" i="1" spc="-25" dirty="0">
                <a:solidFill>
                  <a:srgbClr val="42558D"/>
                </a:solidFill>
                <a:latin typeface="Calibri"/>
                <a:cs typeface="Calibri"/>
              </a:rPr>
              <a:t>We </a:t>
            </a:r>
            <a:r>
              <a:rPr sz="1200" i="1" spc="-10" dirty="0">
                <a:solidFill>
                  <a:srgbClr val="42558D"/>
                </a:solidFill>
                <a:latin typeface="Calibri"/>
                <a:cs typeface="Calibri"/>
              </a:rPr>
              <a:t>want </a:t>
            </a:r>
            <a:r>
              <a:rPr sz="1200" i="1" spc="-5" dirty="0">
                <a:solidFill>
                  <a:srgbClr val="42558D"/>
                </a:solidFill>
                <a:latin typeface="Calibri"/>
                <a:cs typeface="Calibri"/>
              </a:rPr>
              <a:t>to create </a:t>
            </a:r>
            <a:r>
              <a:rPr sz="1200" i="1" dirty="0">
                <a:solidFill>
                  <a:srgbClr val="42558D"/>
                </a:solidFill>
                <a:latin typeface="Calibri"/>
                <a:cs typeface="Calibri"/>
              </a:rPr>
              <a:t>a  </a:t>
            </a:r>
            <a:r>
              <a:rPr sz="1200" i="1" spc="-5" dirty="0">
                <a:solidFill>
                  <a:srgbClr val="42558D"/>
                </a:solidFill>
                <a:latin typeface="Calibri"/>
                <a:cs typeface="Calibri"/>
              </a:rPr>
              <a:t>product using Agile  methods that</a:t>
            </a:r>
            <a:r>
              <a:rPr sz="1200" i="1" spc="-70" dirty="0">
                <a:solidFill>
                  <a:srgbClr val="42558D"/>
                </a:solidFill>
                <a:latin typeface="Calibri"/>
                <a:cs typeface="Calibri"/>
              </a:rPr>
              <a:t> </a:t>
            </a:r>
            <a:r>
              <a:rPr sz="1200" i="1" dirty="0">
                <a:solidFill>
                  <a:srgbClr val="42558D"/>
                </a:solidFill>
                <a:latin typeface="Calibri"/>
                <a:cs typeface="Calibri"/>
              </a:rPr>
              <a:t>delivers  </a:t>
            </a:r>
            <a:r>
              <a:rPr sz="1200" i="1" spc="-5" dirty="0">
                <a:solidFill>
                  <a:srgbClr val="42558D"/>
                </a:solidFill>
                <a:latin typeface="Calibri"/>
                <a:cs typeface="Calibri"/>
              </a:rPr>
              <a:t>value to the</a:t>
            </a:r>
            <a:r>
              <a:rPr sz="1200" i="1" spc="-75" dirty="0">
                <a:solidFill>
                  <a:srgbClr val="42558D"/>
                </a:solidFill>
                <a:latin typeface="Calibri"/>
                <a:cs typeface="Calibri"/>
              </a:rPr>
              <a:t> </a:t>
            </a:r>
            <a:r>
              <a:rPr sz="1200" i="1" spc="-5" dirty="0">
                <a:solidFill>
                  <a:srgbClr val="42558D"/>
                </a:solidFill>
                <a:latin typeface="Calibri"/>
                <a:cs typeface="Calibri"/>
              </a:rPr>
              <a:t>customer  on </a:t>
            </a:r>
            <a:r>
              <a:rPr sz="1200" i="1" dirty="0">
                <a:solidFill>
                  <a:srgbClr val="42558D"/>
                </a:solidFill>
                <a:latin typeface="Calibri"/>
                <a:cs typeface="Calibri"/>
              </a:rPr>
              <a:t>a </a:t>
            </a:r>
            <a:r>
              <a:rPr sz="1200" i="1" spc="-5" dirty="0">
                <a:solidFill>
                  <a:srgbClr val="42558D"/>
                </a:solidFill>
                <a:latin typeface="Calibri"/>
                <a:cs typeface="Calibri"/>
              </a:rPr>
              <a:t>regular</a:t>
            </a:r>
            <a:r>
              <a:rPr sz="1200" i="1" spc="-60" dirty="0">
                <a:solidFill>
                  <a:srgbClr val="42558D"/>
                </a:solidFill>
                <a:latin typeface="Calibri"/>
                <a:cs typeface="Calibri"/>
              </a:rPr>
              <a:t> </a:t>
            </a:r>
            <a:r>
              <a:rPr sz="1200" i="1" spc="-5" dirty="0">
                <a:solidFill>
                  <a:srgbClr val="42558D"/>
                </a:solidFill>
                <a:latin typeface="Calibri"/>
                <a:cs typeface="Calibri"/>
              </a:rPr>
              <a:t>basis.</a:t>
            </a:r>
            <a:endParaRPr sz="1200">
              <a:latin typeface="Calibri"/>
              <a:cs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19"/>
            <a:ext cx="226187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What </a:t>
            </a:r>
            <a:r>
              <a:rPr sz="1500" b="1" dirty="0">
                <a:latin typeface="Calibri"/>
                <a:cs typeface="Calibri"/>
              </a:rPr>
              <a:t>is in </a:t>
            </a:r>
            <a:r>
              <a:rPr sz="1500" b="1" spc="-10" dirty="0">
                <a:latin typeface="Calibri"/>
                <a:cs typeface="Calibri"/>
              </a:rPr>
              <a:t>for </a:t>
            </a:r>
            <a:r>
              <a:rPr sz="1500" b="1" dirty="0">
                <a:latin typeface="Calibri"/>
                <a:cs typeface="Calibri"/>
              </a:rPr>
              <a:t>My</a:t>
            </a:r>
            <a:r>
              <a:rPr sz="1500" b="1" spc="-95" dirty="0">
                <a:latin typeface="Calibri"/>
                <a:cs typeface="Calibri"/>
              </a:rPr>
              <a:t> </a:t>
            </a:r>
            <a:r>
              <a:rPr sz="1500" b="1" spc="-5" dirty="0">
                <a:latin typeface="Calibri"/>
                <a:cs typeface="Calibri"/>
              </a:rPr>
              <a:t>Company?</a:t>
            </a:r>
            <a:endParaRPr sz="1500">
              <a:latin typeface="Calibri"/>
              <a:cs typeface="Calibri"/>
            </a:endParaRPr>
          </a:p>
        </p:txBody>
      </p:sp>
      <p:sp>
        <p:nvSpPr>
          <p:cNvPr id="59" name="object 59"/>
          <p:cNvSpPr/>
          <p:nvPr/>
        </p:nvSpPr>
        <p:spPr>
          <a:xfrm>
            <a:off x="1993392" y="1792223"/>
            <a:ext cx="2795016" cy="1840993"/>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2040635" y="1911097"/>
            <a:ext cx="2737104" cy="1699259"/>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2019300" y="1807467"/>
            <a:ext cx="2743200" cy="1790699"/>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2019300" y="1807467"/>
            <a:ext cx="2743200" cy="1790699"/>
          </a:xfrm>
          <a:custGeom>
            <a:avLst/>
            <a:gdLst/>
            <a:ahLst/>
            <a:cxnLst/>
            <a:rect l="l" t="t" r="r" b="b"/>
            <a:pathLst>
              <a:path w="2743200" h="1790700">
                <a:moveTo>
                  <a:pt x="0" y="298450"/>
                </a:moveTo>
                <a:lnTo>
                  <a:pt x="3905" y="250035"/>
                </a:lnTo>
                <a:lnTo>
                  <a:pt x="15213" y="204110"/>
                </a:lnTo>
                <a:lnTo>
                  <a:pt x="33309" y="161287"/>
                </a:lnTo>
                <a:lnTo>
                  <a:pt x="57578" y="122182"/>
                </a:lnTo>
                <a:lnTo>
                  <a:pt x="87407" y="87407"/>
                </a:lnTo>
                <a:lnTo>
                  <a:pt x="122182" y="57578"/>
                </a:lnTo>
                <a:lnTo>
                  <a:pt x="161287" y="33309"/>
                </a:lnTo>
                <a:lnTo>
                  <a:pt x="204110" y="15213"/>
                </a:lnTo>
                <a:lnTo>
                  <a:pt x="250035" y="3905"/>
                </a:lnTo>
                <a:lnTo>
                  <a:pt x="298450" y="0"/>
                </a:lnTo>
                <a:lnTo>
                  <a:pt x="2444750" y="0"/>
                </a:lnTo>
                <a:lnTo>
                  <a:pt x="2493164" y="3905"/>
                </a:lnTo>
                <a:lnTo>
                  <a:pt x="2539089" y="15213"/>
                </a:lnTo>
                <a:lnTo>
                  <a:pt x="2581912" y="33309"/>
                </a:lnTo>
                <a:lnTo>
                  <a:pt x="2621017" y="57578"/>
                </a:lnTo>
                <a:lnTo>
                  <a:pt x="2655792" y="87407"/>
                </a:lnTo>
                <a:lnTo>
                  <a:pt x="2685621" y="122182"/>
                </a:lnTo>
                <a:lnTo>
                  <a:pt x="2709890" y="161287"/>
                </a:lnTo>
                <a:lnTo>
                  <a:pt x="2727986" y="204110"/>
                </a:lnTo>
                <a:lnTo>
                  <a:pt x="2739294" y="250035"/>
                </a:lnTo>
                <a:lnTo>
                  <a:pt x="2743200" y="298450"/>
                </a:lnTo>
                <a:lnTo>
                  <a:pt x="2743200" y="1492250"/>
                </a:lnTo>
                <a:lnTo>
                  <a:pt x="2739294" y="1540664"/>
                </a:lnTo>
                <a:lnTo>
                  <a:pt x="2727986" y="1586589"/>
                </a:lnTo>
                <a:lnTo>
                  <a:pt x="2709890" y="1629412"/>
                </a:lnTo>
                <a:lnTo>
                  <a:pt x="2685621" y="1668517"/>
                </a:lnTo>
                <a:lnTo>
                  <a:pt x="2655792" y="1703292"/>
                </a:lnTo>
                <a:lnTo>
                  <a:pt x="2621017" y="1733121"/>
                </a:lnTo>
                <a:lnTo>
                  <a:pt x="2581912" y="1757390"/>
                </a:lnTo>
                <a:lnTo>
                  <a:pt x="2539089" y="1775486"/>
                </a:lnTo>
                <a:lnTo>
                  <a:pt x="2493164" y="1786794"/>
                </a:lnTo>
                <a:lnTo>
                  <a:pt x="2444750" y="1790700"/>
                </a:lnTo>
                <a:lnTo>
                  <a:pt x="298450" y="1790700"/>
                </a:lnTo>
                <a:lnTo>
                  <a:pt x="250035" y="1786794"/>
                </a:lnTo>
                <a:lnTo>
                  <a:pt x="204110" y="1775486"/>
                </a:lnTo>
                <a:lnTo>
                  <a:pt x="161287" y="1757390"/>
                </a:lnTo>
                <a:lnTo>
                  <a:pt x="122182" y="1733121"/>
                </a:lnTo>
                <a:lnTo>
                  <a:pt x="87407" y="1703292"/>
                </a:lnTo>
                <a:lnTo>
                  <a:pt x="57578" y="1668517"/>
                </a:lnTo>
                <a:lnTo>
                  <a:pt x="33309" y="1629412"/>
                </a:lnTo>
                <a:lnTo>
                  <a:pt x="15213" y="1586589"/>
                </a:lnTo>
                <a:lnTo>
                  <a:pt x="3905" y="1540664"/>
                </a:lnTo>
                <a:lnTo>
                  <a:pt x="0" y="1492250"/>
                </a:lnTo>
                <a:lnTo>
                  <a:pt x="0" y="298450"/>
                </a:lnTo>
                <a:close/>
              </a:path>
            </a:pathLst>
          </a:custGeom>
          <a:ln w="4762">
            <a:solidFill>
              <a:srgbClr val="5C71B1"/>
            </a:solidFill>
          </a:ln>
        </p:spPr>
        <p:txBody>
          <a:bodyPr wrap="square" lIns="0" tIns="0" rIns="0" bIns="0" rtlCol="0"/>
          <a:lstStyle/>
          <a:p>
            <a:endParaRPr/>
          </a:p>
        </p:txBody>
      </p:sp>
      <p:sp>
        <p:nvSpPr>
          <p:cNvPr id="63" name="object 63"/>
          <p:cNvSpPr txBox="1"/>
          <p:nvPr/>
        </p:nvSpPr>
        <p:spPr>
          <a:xfrm>
            <a:off x="2158747" y="1859534"/>
            <a:ext cx="2463800" cy="1615827"/>
          </a:xfrm>
          <a:prstGeom prst="rect">
            <a:avLst/>
          </a:prstGeom>
        </p:spPr>
        <p:txBody>
          <a:bodyPr vert="horz" wrap="square" lIns="0" tIns="0" rIns="0" bIns="0" rtlCol="0">
            <a:spAutoFit/>
          </a:bodyPr>
          <a:lstStyle/>
          <a:p>
            <a:pPr marL="12700" marR="5080" indent="635" algn="ctr">
              <a:lnSpc>
                <a:spcPct val="150000"/>
              </a:lnSpc>
            </a:pPr>
            <a:r>
              <a:rPr sz="1400" i="1" spc="-30" dirty="0">
                <a:latin typeface="Calibri"/>
                <a:cs typeface="Calibri"/>
              </a:rPr>
              <a:t>We </a:t>
            </a:r>
            <a:r>
              <a:rPr sz="1400" i="1" spc="-5" dirty="0">
                <a:latin typeface="Calibri"/>
                <a:cs typeface="Calibri"/>
              </a:rPr>
              <a:t>are developing new </a:t>
            </a:r>
            <a:r>
              <a:rPr sz="1400" i="1" spc="-15" dirty="0">
                <a:latin typeface="Calibri"/>
                <a:cs typeface="Calibri"/>
              </a:rPr>
              <a:t>market  </a:t>
            </a:r>
            <a:r>
              <a:rPr sz="1400" i="1" spc="-5" dirty="0">
                <a:latin typeface="Calibri"/>
                <a:cs typeface="Calibri"/>
              </a:rPr>
              <a:t>segment for online </a:t>
            </a:r>
            <a:r>
              <a:rPr sz="1400" i="1" dirty="0">
                <a:latin typeface="Calibri"/>
                <a:cs typeface="Calibri"/>
              </a:rPr>
              <a:t>training </a:t>
            </a:r>
            <a:r>
              <a:rPr sz="1400" i="1" spc="-5" dirty="0">
                <a:latin typeface="Calibri"/>
                <a:cs typeface="Calibri"/>
              </a:rPr>
              <a:t>that  </a:t>
            </a:r>
            <a:r>
              <a:rPr sz="1400" i="1" dirty="0">
                <a:latin typeface="Calibri"/>
                <a:cs typeface="Calibri"/>
              </a:rPr>
              <a:t>will </a:t>
            </a:r>
            <a:r>
              <a:rPr sz="1400" i="1" spc="-5" dirty="0">
                <a:latin typeface="Calibri"/>
                <a:cs typeface="Calibri"/>
              </a:rPr>
              <a:t>help </a:t>
            </a:r>
            <a:r>
              <a:rPr sz="1400" i="1" dirty="0">
                <a:latin typeface="Calibri"/>
                <a:cs typeface="Calibri"/>
              </a:rPr>
              <a:t>the </a:t>
            </a:r>
            <a:r>
              <a:rPr sz="1400" i="1" spc="-10" dirty="0">
                <a:latin typeface="Calibri"/>
                <a:cs typeface="Calibri"/>
              </a:rPr>
              <a:t>company </a:t>
            </a:r>
            <a:r>
              <a:rPr sz="1400" i="1" spc="-5" dirty="0">
                <a:latin typeface="Calibri"/>
                <a:cs typeface="Calibri"/>
              </a:rPr>
              <a:t>meet </a:t>
            </a:r>
            <a:r>
              <a:rPr sz="1400" i="1" dirty="0">
                <a:latin typeface="Calibri"/>
                <a:cs typeface="Calibri"/>
              </a:rPr>
              <a:t>its  </a:t>
            </a:r>
            <a:r>
              <a:rPr sz="1400" i="1" spc="-10" dirty="0">
                <a:latin typeface="Calibri"/>
                <a:cs typeface="Calibri"/>
              </a:rPr>
              <a:t>target </a:t>
            </a:r>
            <a:r>
              <a:rPr sz="1400" i="1" spc="-5" dirty="0">
                <a:latin typeface="Calibri"/>
                <a:cs typeface="Calibri"/>
              </a:rPr>
              <a:t>of revenue growth </a:t>
            </a:r>
            <a:r>
              <a:rPr sz="1400" i="1" spc="-10" dirty="0">
                <a:latin typeface="Calibri"/>
                <a:cs typeface="Calibri"/>
              </a:rPr>
              <a:t>by </a:t>
            </a:r>
            <a:r>
              <a:rPr sz="1400" i="1" spc="-5" dirty="0">
                <a:latin typeface="Calibri"/>
                <a:cs typeface="Calibri"/>
              </a:rPr>
              <a:t>more  than</a:t>
            </a:r>
            <a:r>
              <a:rPr sz="1400" i="1" spc="-75" dirty="0">
                <a:latin typeface="Calibri"/>
                <a:cs typeface="Calibri"/>
              </a:rPr>
              <a:t> </a:t>
            </a:r>
            <a:r>
              <a:rPr sz="1400" i="1" spc="-5" dirty="0">
                <a:latin typeface="Calibri"/>
                <a:cs typeface="Calibri"/>
              </a:rPr>
              <a:t>25%.</a:t>
            </a:r>
            <a:endParaRPr sz="1400">
              <a:latin typeface="Calibri"/>
              <a:cs typeface="Calibri"/>
            </a:endParaRPr>
          </a:p>
        </p:txBody>
      </p:sp>
      <p:sp>
        <p:nvSpPr>
          <p:cNvPr id="65" name="object 65"/>
          <p:cNvSpPr/>
          <p:nvPr/>
        </p:nvSpPr>
        <p:spPr>
          <a:xfrm>
            <a:off x="4875657" y="8069581"/>
            <a:ext cx="565150" cy="271273"/>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8" name="object 68"/>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9" name="object 69"/>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0" name="object 70"/>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1" name="object 71"/>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2" name="object 72"/>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3" name="object 73"/>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4" name="object 74"/>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5" name="object 75"/>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6" name="object 76"/>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7" name="object 77"/>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8" name="object 78"/>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9" name="object 79"/>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0" name="object 80"/>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1" name="object 81"/>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2" name="object 82"/>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3" name="object 83"/>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4" name="object 84"/>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5" name="object 85"/>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6" name="object 86"/>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7" name="object 87"/>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8" name="object 88"/>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9" name="object 89"/>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0" name="object 90"/>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1" name="object 91"/>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2" name="object 92"/>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3" name="object 93"/>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4" name="object 94"/>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5" name="object 95"/>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6" name="object 96"/>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7" name="object 97"/>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8" name="object 98"/>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9" name="object 99"/>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0" name="object 100"/>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1" name="object 101"/>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2" name="object 102"/>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3" name="object 103"/>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4" name="object 104"/>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5" name="object 105"/>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6" name="object 106"/>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7" name="object 107"/>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8" name="object 108"/>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9" name="object 109"/>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0" name="object 110"/>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1" name="object 111"/>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2" name="object 112"/>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3" name="object 113"/>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4" name="object 114"/>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5" name="object 115"/>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6" name="object 116"/>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7" name="object 117"/>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9" name="object 119"/>
          <p:cNvSpPr txBox="1"/>
          <p:nvPr/>
        </p:nvSpPr>
        <p:spPr>
          <a:xfrm>
            <a:off x="1214426" y="4988942"/>
            <a:ext cx="2008505"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What </a:t>
            </a:r>
            <a:r>
              <a:rPr sz="1500" b="1" dirty="0">
                <a:latin typeface="Calibri"/>
                <a:cs typeface="Calibri"/>
              </a:rPr>
              <a:t>is in </a:t>
            </a:r>
            <a:r>
              <a:rPr sz="1500" b="1" spc="-10" dirty="0">
                <a:latin typeface="Calibri"/>
                <a:cs typeface="Calibri"/>
              </a:rPr>
              <a:t>for </a:t>
            </a:r>
            <a:r>
              <a:rPr sz="1500" b="1" spc="-5" dirty="0">
                <a:latin typeface="Calibri"/>
                <a:cs typeface="Calibri"/>
              </a:rPr>
              <a:t>the</a:t>
            </a:r>
            <a:r>
              <a:rPr sz="1500" b="1" spc="-80" dirty="0">
                <a:latin typeface="Calibri"/>
                <a:cs typeface="Calibri"/>
              </a:rPr>
              <a:t> </a:t>
            </a:r>
            <a:r>
              <a:rPr sz="1500" b="1" spc="-15" dirty="0">
                <a:latin typeface="Calibri"/>
                <a:cs typeface="Calibri"/>
              </a:rPr>
              <a:t>World?</a:t>
            </a:r>
            <a:endParaRPr sz="1500">
              <a:latin typeface="Calibri"/>
              <a:cs typeface="Calibri"/>
            </a:endParaRPr>
          </a:p>
        </p:txBody>
      </p:sp>
      <p:sp>
        <p:nvSpPr>
          <p:cNvPr id="120" name="object 120"/>
          <p:cNvSpPr/>
          <p:nvPr/>
        </p:nvSpPr>
        <p:spPr>
          <a:xfrm>
            <a:off x="1917192" y="5734813"/>
            <a:ext cx="2985516" cy="1993390"/>
          </a:xfrm>
          <a:prstGeom prst="rect">
            <a:avLst/>
          </a:prstGeom>
          <a:blipFill>
            <a:blip r:embed="rId6" cstate="print"/>
            <a:stretch>
              <a:fillRect/>
            </a:stretch>
          </a:blipFill>
        </p:spPr>
        <p:txBody>
          <a:bodyPr wrap="square" lIns="0" tIns="0" rIns="0" bIns="0" rtlCol="0"/>
          <a:lstStyle/>
          <a:p>
            <a:endParaRPr/>
          </a:p>
        </p:txBody>
      </p:sp>
      <p:sp>
        <p:nvSpPr>
          <p:cNvPr id="121" name="object 121"/>
          <p:cNvSpPr/>
          <p:nvPr/>
        </p:nvSpPr>
        <p:spPr>
          <a:xfrm>
            <a:off x="1981200" y="5929885"/>
            <a:ext cx="2894076" cy="1699259"/>
          </a:xfrm>
          <a:prstGeom prst="rect">
            <a:avLst/>
          </a:prstGeom>
          <a:blipFill>
            <a:blip r:embed="rId7" cstate="print"/>
            <a:stretch>
              <a:fillRect/>
            </a:stretch>
          </a:blipFill>
        </p:spPr>
        <p:txBody>
          <a:bodyPr wrap="square" lIns="0" tIns="0" rIns="0" bIns="0" rtlCol="0"/>
          <a:lstStyle/>
          <a:p>
            <a:endParaRPr/>
          </a:p>
        </p:txBody>
      </p:sp>
      <p:sp>
        <p:nvSpPr>
          <p:cNvPr id="122" name="object 122"/>
          <p:cNvSpPr/>
          <p:nvPr/>
        </p:nvSpPr>
        <p:spPr>
          <a:xfrm>
            <a:off x="1943100" y="5750054"/>
            <a:ext cx="2933700" cy="1943100"/>
          </a:xfrm>
          <a:prstGeom prst="rect">
            <a:avLst/>
          </a:prstGeom>
          <a:blipFill>
            <a:blip r:embed="rId8" cstate="print"/>
            <a:stretch>
              <a:fillRect/>
            </a:stretch>
          </a:blipFill>
        </p:spPr>
        <p:txBody>
          <a:bodyPr wrap="square" lIns="0" tIns="0" rIns="0" bIns="0" rtlCol="0"/>
          <a:lstStyle/>
          <a:p>
            <a:endParaRPr/>
          </a:p>
        </p:txBody>
      </p:sp>
      <p:sp>
        <p:nvSpPr>
          <p:cNvPr id="123" name="object 123"/>
          <p:cNvSpPr/>
          <p:nvPr/>
        </p:nvSpPr>
        <p:spPr>
          <a:xfrm>
            <a:off x="1943100" y="5750054"/>
            <a:ext cx="2933700" cy="1943100"/>
          </a:xfrm>
          <a:custGeom>
            <a:avLst/>
            <a:gdLst/>
            <a:ahLst/>
            <a:cxnLst/>
            <a:rect l="l" t="t" r="r" b="b"/>
            <a:pathLst>
              <a:path w="2933700" h="1943100">
                <a:moveTo>
                  <a:pt x="0" y="323850"/>
                </a:moveTo>
                <a:lnTo>
                  <a:pt x="3512" y="276003"/>
                </a:lnTo>
                <a:lnTo>
                  <a:pt x="13714" y="230332"/>
                </a:lnTo>
                <a:lnTo>
                  <a:pt x="30106" y="187340"/>
                </a:lnTo>
                <a:lnTo>
                  <a:pt x="52184" y="147528"/>
                </a:lnTo>
                <a:lnTo>
                  <a:pt x="79448" y="111397"/>
                </a:lnTo>
                <a:lnTo>
                  <a:pt x="111397" y="79448"/>
                </a:lnTo>
                <a:lnTo>
                  <a:pt x="147528" y="52184"/>
                </a:lnTo>
                <a:lnTo>
                  <a:pt x="187340" y="30106"/>
                </a:lnTo>
                <a:lnTo>
                  <a:pt x="230332" y="13714"/>
                </a:lnTo>
                <a:lnTo>
                  <a:pt x="276003" y="3512"/>
                </a:lnTo>
                <a:lnTo>
                  <a:pt x="323850" y="0"/>
                </a:lnTo>
                <a:lnTo>
                  <a:pt x="2609850" y="0"/>
                </a:lnTo>
                <a:lnTo>
                  <a:pt x="2657696" y="3512"/>
                </a:lnTo>
                <a:lnTo>
                  <a:pt x="2703367" y="13714"/>
                </a:lnTo>
                <a:lnTo>
                  <a:pt x="2746359" y="30106"/>
                </a:lnTo>
                <a:lnTo>
                  <a:pt x="2786171" y="52184"/>
                </a:lnTo>
                <a:lnTo>
                  <a:pt x="2822302" y="79448"/>
                </a:lnTo>
                <a:lnTo>
                  <a:pt x="2854251" y="111397"/>
                </a:lnTo>
                <a:lnTo>
                  <a:pt x="2881515" y="147528"/>
                </a:lnTo>
                <a:lnTo>
                  <a:pt x="2903593" y="187340"/>
                </a:lnTo>
                <a:lnTo>
                  <a:pt x="2919985" y="230332"/>
                </a:lnTo>
                <a:lnTo>
                  <a:pt x="2930187" y="276003"/>
                </a:lnTo>
                <a:lnTo>
                  <a:pt x="2933700" y="323850"/>
                </a:lnTo>
                <a:lnTo>
                  <a:pt x="2933700" y="1619250"/>
                </a:lnTo>
                <a:lnTo>
                  <a:pt x="2930187" y="1667096"/>
                </a:lnTo>
                <a:lnTo>
                  <a:pt x="2919985" y="1712767"/>
                </a:lnTo>
                <a:lnTo>
                  <a:pt x="2903593" y="1755759"/>
                </a:lnTo>
                <a:lnTo>
                  <a:pt x="2881515" y="1795571"/>
                </a:lnTo>
                <a:lnTo>
                  <a:pt x="2854251" y="1831702"/>
                </a:lnTo>
                <a:lnTo>
                  <a:pt x="2822302" y="1863651"/>
                </a:lnTo>
                <a:lnTo>
                  <a:pt x="2786171" y="1890915"/>
                </a:lnTo>
                <a:lnTo>
                  <a:pt x="2746359" y="1912993"/>
                </a:lnTo>
                <a:lnTo>
                  <a:pt x="2703367" y="1929385"/>
                </a:lnTo>
                <a:lnTo>
                  <a:pt x="2657696" y="1939587"/>
                </a:lnTo>
                <a:lnTo>
                  <a:pt x="2609850" y="1943100"/>
                </a:lnTo>
                <a:lnTo>
                  <a:pt x="323850" y="1943100"/>
                </a:lnTo>
                <a:lnTo>
                  <a:pt x="276003" y="1939587"/>
                </a:lnTo>
                <a:lnTo>
                  <a:pt x="230332" y="1929385"/>
                </a:lnTo>
                <a:lnTo>
                  <a:pt x="187340" y="1912993"/>
                </a:lnTo>
                <a:lnTo>
                  <a:pt x="147528" y="1890915"/>
                </a:lnTo>
                <a:lnTo>
                  <a:pt x="111397" y="1863651"/>
                </a:lnTo>
                <a:lnTo>
                  <a:pt x="79448" y="1831702"/>
                </a:lnTo>
                <a:lnTo>
                  <a:pt x="52184" y="1795571"/>
                </a:lnTo>
                <a:lnTo>
                  <a:pt x="30106" y="1755759"/>
                </a:lnTo>
                <a:lnTo>
                  <a:pt x="13714" y="1712767"/>
                </a:lnTo>
                <a:lnTo>
                  <a:pt x="3512" y="1667096"/>
                </a:lnTo>
                <a:lnTo>
                  <a:pt x="0" y="1619250"/>
                </a:lnTo>
                <a:lnTo>
                  <a:pt x="0" y="323850"/>
                </a:lnTo>
                <a:close/>
              </a:path>
            </a:pathLst>
          </a:custGeom>
          <a:ln w="4762">
            <a:solidFill>
              <a:srgbClr val="5C71B1"/>
            </a:solidFill>
          </a:ln>
        </p:spPr>
        <p:txBody>
          <a:bodyPr wrap="square" lIns="0" tIns="0" rIns="0" bIns="0" rtlCol="0"/>
          <a:lstStyle/>
          <a:p>
            <a:endParaRPr/>
          </a:p>
        </p:txBody>
      </p:sp>
      <p:sp>
        <p:nvSpPr>
          <p:cNvPr id="124" name="object 124"/>
          <p:cNvSpPr txBox="1"/>
          <p:nvPr/>
        </p:nvSpPr>
        <p:spPr>
          <a:xfrm>
            <a:off x="2099312" y="5878830"/>
            <a:ext cx="2620645" cy="1615827"/>
          </a:xfrm>
          <a:prstGeom prst="rect">
            <a:avLst/>
          </a:prstGeom>
        </p:spPr>
        <p:txBody>
          <a:bodyPr vert="horz" wrap="square" lIns="0" tIns="0" rIns="0" bIns="0" rtlCol="0">
            <a:spAutoFit/>
          </a:bodyPr>
          <a:lstStyle/>
          <a:p>
            <a:pPr marL="12700" marR="5080" algn="ctr">
              <a:lnSpc>
                <a:spcPct val="150000"/>
              </a:lnSpc>
            </a:pPr>
            <a:r>
              <a:rPr sz="1400" i="1" dirty="0">
                <a:latin typeface="Calibri"/>
                <a:cs typeface="Calibri"/>
              </a:rPr>
              <a:t>Our </a:t>
            </a:r>
            <a:r>
              <a:rPr sz="1400" i="1" spc="-5" dirty="0">
                <a:latin typeface="Calibri"/>
                <a:cs typeface="Calibri"/>
              </a:rPr>
              <a:t>online </a:t>
            </a:r>
            <a:r>
              <a:rPr sz="1400" i="1" dirty="0">
                <a:latin typeface="Calibri"/>
                <a:cs typeface="Calibri"/>
              </a:rPr>
              <a:t>training </a:t>
            </a:r>
            <a:r>
              <a:rPr sz="1400" i="1" spc="-5" dirty="0">
                <a:latin typeface="Calibri"/>
                <a:cs typeface="Calibri"/>
              </a:rPr>
              <a:t>product </a:t>
            </a:r>
            <a:r>
              <a:rPr sz="1400" i="1" dirty="0">
                <a:latin typeface="Calibri"/>
                <a:cs typeface="Calibri"/>
              </a:rPr>
              <a:t>will</a:t>
            </a:r>
            <a:r>
              <a:rPr sz="1400" i="1" spc="-114" dirty="0">
                <a:latin typeface="Calibri"/>
                <a:cs typeface="Calibri"/>
              </a:rPr>
              <a:t> </a:t>
            </a:r>
            <a:r>
              <a:rPr sz="1400" i="1" spc="-5" dirty="0">
                <a:latin typeface="Calibri"/>
                <a:cs typeface="Calibri"/>
              </a:rPr>
              <a:t>help  </a:t>
            </a:r>
            <a:r>
              <a:rPr sz="1400" i="1" dirty="0">
                <a:latin typeface="Calibri"/>
                <a:cs typeface="Calibri"/>
              </a:rPr>
              <a:t>working </a:t>
            </a:r>
            <a:r>
              <a:rPr sz="1400" i="1" spc="-5" dirty="0">
                <a:latin typeface="Calibri"/>
                <a:cs typeface="Calibri"/>
              </a:rPr>
              <a:t>professionals enhance</a:t>
            </a:r>
            <a:r>
              <a:rPr sz="1400" i="1" spc="-75" dirty="0">
                <a:latin typeface="Calibri"/>
                <a:cs typeface="Calibri"/>
              </a:rPr>
              <a:t> </a:t>
            </a:r>
            <a:r>
              <a:rPr sz="1400" i="1" dirty="0">
                <a:latin typeface="Calibri"/>
                <a:cs typeface="Calibri"/>
              </a:rPr>
              <a:t>their  knowledge </a:t>
            </a:r>
            <a:r>
              <a:rPr sz="1400" i="1" spc="-5" dirty="0">
                <a:latin typeface="Calibri"/>
                <a:cs typeface="Calibri"/>
              </a:rPr>
              <a:t>and </a:t>
            </a:r>
            <a:r>
              <a:rPr sz="1400" i="1" dirty="0">
                <a:latin typeface="Calibri"/>
                <a:cs typeface="Calibri"/>
              </a:rPr>
              <a:t>skills in a </a:t>
            </a:r>
            <a:r>
              <a:rPr sz="1400" i="1" spc="-5" dirty="0">
                <a:latin typeface="Calibri"/>
                <a:cs typeface="Calibri"/>
              </a:rPr>
              <a:t>cost-  effective manner </a:t>
            </a:r>
            <a:r>
              <a:rPr sz="1400" i="1" dirty="0">
                <a:latin typeface="Calibri"/>
                <a:cs typeface="Calibri"/>
              </a:rPr>
              <a:t>in the </a:t>
            </a:r>
            <a:r>
              <a:rPr sz="1400" i="1" spc="-5" dirty="0">
                <a:latin typeface="Calibri"/>
                <a:cs typeface="Calibri"/>
              </a:rPr>
              <a:t>comfort of  </a:t>
            </a:r>
            <a:r>
              <a:rPr sz="1400" i="1" dirty="0">
                <a:latin typeface="Calibri"/>
                <a:cs typeface="Calibri"/>
              </a:rPr>
              <a:t>their</a:t>
            </a:r>
            <a:r>
              <a:rPr sz="1400" i="1" spc="-105" dirty="0">
                <a:latin typeface="Calibri"/>
                <a:cs typeface="Calibri"/>
              </a:rPr>
              <a:t> </a:t>
            </a:r>
            <a:r>
              <a:rPr sz="1400" i="1" dirty="0">
                <a:latin typeface="Calibri"/>
                <a:cs typeface="Calibri"/>
              </a:rPr>
              <a:t>home.</a:t>
            </a:r>
            <a:endParaRPr sz="1400">
              <a:latin typeface="Calibri"/>
              <a:cs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20827" y="969899"/>
            <a:ext cx="2618105" cy="1792798"/>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Example: </a:t>
            </a:r>
            <a:r>
              <a:rPr sz="1500" b="1" spc="-10" dirty="0">
                <a:latin typeface="Calibri"/>
                <a:cs typeface="Calibri"/>
              </a:rPr>
              <a:t>Creating  </a:t>
            </a:r>
            <a:r>
              <a:rPr sz="1500" b="1" spc="-5" dirty="0">
                <a:latin typeface="Calibri"/>
                <a:cs typeface="Calibri"/>
              </a:rPr>
              <a:t>Shared</a:t>
            </a:r>
            <a:r>
              <a:rPr sz="1500" b="1" spc="-25" dirty="0">
                <a:latin typeface="Calibri"/>
                <a:cs typeface="Calibri"/>
              </a:rPr>
              <a:t> </a:t>
            </a:r>
            <a:r>
              <a:rPr sz="1500" b="1" spc="-5" dirty="0">
                <a:latin typeface="Calibri"/>
                <a:cs typeface="Calibri"/>
              </a:rPr>
              <a:t>Vision</a:t>
            </a:r>
            <a:endParaRPr sz="1500">
              <a:latin typeface="Calibri"/>
              <a:cs typeface="Calibri"/>
            </a:endParaRPr>
          </a:p>
          <a:p>
            <a:pPr>
              <a:lnSpc>
                <a:spcPct val="100000"/>
              </a:lnSpc>
              <a:spcBef>
                <a:spcPts val="45"/>
              </a:spcBef>
            </a:pPr>
            <a:endParaRPr sz="1500">
              <a:latin typeface="Times New Roman"/>
              <a:cs typeface="Times New Roman"/>
            </a:endParaRPr>
          </a:p>
          <a:p>
            <a:pPr marL="348615" indent="-228600">
              <a:lnSpc>
                <a:spcPct val="100000"/>
              </a:lnSpc>
              <a:buClr>
                <a:srgbClr val="FF6600"/>
              </a:buClr>
              <a:buAutoNum type="arabicPeriod"/>
              <a:tabLst>
                <a:tab pos="349250" algn="l"/>
              </a:tabLst>
            </a:pPr>
            <a:r>
              <a:rPr sz="1200" dirty="0">
                <a:latin typeface="Calibri"/>
                <a:cs typeface="Calibri"/>
              </a:rPr>
              <a:t>Individual</a:t>
            </a:r>
            <a:r>
              <a:rPr sz="1200" spc="-110" dirty="0">
                <a:latin typeface="Calibri"/>
                <a:cs typeface="Calibri"/>
              </a:rPr>
              <a:t> </a:t>
            </a:r>
            <a:r>
              <a:rPr sz="1200" spc="-10" dirty="0">
                <a:latin typeface="Calibri"/>
                <a:cs typeface="Calibri"/>
              </a:rPr>
              <a:t>exercise:</a:t>
            </a:r>
            <a:endParaRPr sz="1200">
              <a:latin typeface="Calibri"/>
              <a:cs typeface="Calibri"/>
            </a:endParaRPr>
          </a:p>
          <a:p>
            <a:pPr marL="492125" lvl="1" indent="-143510">
              <a:lnSpc>
                <a:spcPct val="100000"/>
              </a:lnSpc>
              <a:spcBef>
                <a:spcPts val="570"/>
              </a:spcBef>
              <a:buClr>
                <a:srgbClr val="FF6600"/>
              </a:buClr>
              <a:buFont typeface="Arial"/>
              <a:buChar char="•"/>
              <a:tabLst>
                <a:tab pos="492759" algn="l"/>
              </a:tabLst>
            </a:pPr>
            <a:r>
              <a:rPr sz="1000" spc="-10" dirty="0">
                <a:latin typeface="Calibri"/>
                <a:cs typeface="Calibri"/>
              </a:rPr>
              <a:t>What’s </a:t>
            </a:r>
            <a:r>
              <a:rPr sz="1000" spc="-5" dirty="0">
                <a:latin typeface="Calibri"/>
                <a:cs typeface="Calibri"/>
              </a:rPr>
              <a:t>in it </a:t>
            </a:r>
            <a:r>
              <a:rPr sz="1000" spc="-10" dirty="0">
                <a:latin typeface="Calibri"/>
                <a:cs typeface="Calibri"/>
              </a:rPr>
              <a:t>for</a:t>
            </a:r>
            <a:r>
              <a:rPr sz="1000" spc="-30" dirty="0">
                <a:latin typeface="Calibri"/>
                <a:cs typeface="Calibri"/>
              </a:rPr>
              <a:t> </a:t>
            </a:r>
            <a:r>
              <a:rPr sz="1000" spc="-10" dirty="0">
                <a:latin typeface="Calibri"/>
                <a:cs typeface="Calibri"/>
              </a:rPr>
              <a:t>me?</a:t>
            </a:r>
            <a:endParaRPr sz="1000">
              <a:latin typeface="Calibri"/>
              <a:cs typeface="Calibri"/>
            </a:endParaRPr>
          </a:p>
          <a:p>
            <a:pPr marL="492125" lvl="1" indent="-143510">
              <a:lnSpc>
                <a:spcPct val="100000"/>
              </a:lnSpc>
              <a:spcBef>
                <a:spcPts val="540"/>
              </a:spcBef>
              <a:buClr>
                <a:srgbClr val="FF6600"/>
              </a:buClr>
              <a:buFont typeface="Arial"/>
              <a:buChar char="•"/>
              <a:tabLst>
                <a:tab pos="492759" algn="l"/>
              </a:tabLst>
            </a:pPr>
            <a:r>
              <a:rPr sz="1000" spc="-5" dirty="0">
                <a:latin typeface="Calibri"/>
                <a:cs typeface="Calibri"/>
              </a:rPr>
              <a:t>What is in </a:t>
            </a:r>
            <a:r>
              <a:rPr sz="1000" spc="-10" dirty="0">
                <a:latin typeface="Calibri"/>
                <a:cs typeface="Calibri"/>
              </a:rPr>
              <a:t>for </a:t>
            </a:r>
            <a:r>
              <a:rPr sz="1000" spc="-5" dirty="0">
                <a:latin typeface="Calibri"/>
                <a:cs typeface="Calibri"/>
              </a:rPr>
              <a:t>us </a:t>
            </a:r>
            <a:r>
              <a:rPr sz="1000" dirty="0">
                <a:latin typeface="Calibri"/>
                <a:cs typeface="Calibri"/>
              </a:rPr>
              <a:t>as</a:t>
            </a:r>
            <a:r>
              <a:rPr sz="1000" spc="-45" dirty="0">
                <a:latin typeface="Calibri"/>
                <a:cs typeface="Calibri"/>
              </a:rPr>
              <a:t> </a:t>
            </a:r>
            <a:r>
              <a:rPr sz="1000" spc="-5" dirty="0">
                <a:latin typeface="Calibri"/>
                <a:cs typeface="Calibri"/>
              </a:rPr>
              <a:t>team?</a:t>
            </a:r>
            <a:endParaRPr sz="1000">
              <a:latin typeface="Calibri"/>
              <a:cs typeface="Calibri"/>
            </a:endParaRPr>
          </a:p>
          <a:p>
            <a:pPr marL="492125" lvl="1" indent="-143510">
              <a:lnSpc>
                <a:spcPct val="100000"/>
              </a:lnSpc>
              <a:spcBef>
                <a:spcPts val="540"/>
              </a:spcBef>
              <a:buClr>
                <a:srgbClr val="FF6600"/>
              </a:buClr>
              <a:buFont typeface="Arial"/>
              <a:buChar char="•"/>
              <a:tabLst>
                <a:tab pos="492759" algn="l"/>
              </a:tabLst>
            </a:pPr>
            <a:r>
              <a:rPr sz="1000" spc="-5" dirty="0">
                <a:latin typeface="Calibri"/>
                <a:cs typeface="Calibri"/>
              </a:rPr>
              <a:t>What is in </a:t>
            </a:r>
            <a:r>
              <a:rPr sz="1000" spc="-10" dirty="0">
                <a:latin typeface="Calibri"/>
                <a:cs typeface="Calibri"/>
              </a:rPr>
              <a:t>for </a:t>
            </a:r>
            <a:r>
              <a:rPr sz="1000" spc="-20" dirty="0">
                <a:latin typeface="Calibri"/>
                <a:cs typeface="Calibri"/>
              </a:rPr>
              <a:t>my </a:t>
            </a:r>
            <a:r>
              <a:rPr sz="1000" spc="-10" dirty="0">
                <a:latin typeface="Calibri"/>
                <a:cs typeface="Calibri"/>
              </a:rPr>
              <a:t>company?</a:t>
            </a:r>
            <a:endParaRPr sz="1000">
              <a:latin typeface="Calibri"/>
              <a:cs typeface="Calibri"/>
            </a:endParaRPr>
          </a:p>
          <a:p>
            <a:pPr marL="492125" lvl="1" indent="-143510">
              <a:lnSpc>
                <a:spcPct val="100000"/>
              </a:lnSpc>
              <a:spcBef>
                <a:spcPts val="540"/>
              </a:spcBef>
              <a:buClr>
                <a:srgbClr val="FF6600"/>
              </a:buClr>
              <a:buFont typeface="Arial"/>
              <a:buChar char="•"/>
              <a:tabLst>
                <a:tab pos="492759" algn="l"/>
              </a:tabLst>
            </a:pPr>
            <a:r>
              <a:rPr sz="1000" spc="-5" dirty="0">
                <a:latin typeface="Calibri"/>
                <a:cs typeface="Calibri"/>
              </a:rPr>
              <a:t>What is in </a:t>
            </a:r>
            <a:r>
              <a:rPr sz="1000" spc="-10" dirty="0">
                <a:latin typeface="Calibri"/>
                <a:cs typeface="Calibri"/>
              </a:rPr>
              <a:t>for </a:t>
            </a:r>
            <a:r>
              <a:rPr sz="1000" spc="-5" dirty="0">
                <a:latin typeface="Calibri"/>
                <a:cs typeface="Calibri"/>
              </a:rPr>
              <a:t>the</a:t>
            </a:r>
            <a:r>
              <a:rPr sz="1000" spc="-40" dirty="0">
                <a:latin typeface="Calibri"/>
                <a:cs typeface="Calibri"/>
              </a:rPr>
              <a:t> </a:t>
            </a:r>
            <a:r>
              <a:rPr sz="1000" spc="-5" dirty="0">
                <a:latin typeface="Calibri"/>
                <a:cs typeface="Calibri"/>
              </a:rPr>
              <a:t>world?</a:t>
            </a:r>
            <a:endParaRPr sz="1000">
              <a:latin typeface="Calibri"/>
              <a:cs typeface="Calibri"/>
            </a:endParaRPr>
          </a:p>
          <a:p>
            <a:pPr marL="348615" indent="-228600">
              <a:lnSpc>
                <a:spcPct val="100000"/>
              </a:lnSpc>
              <a:spcBef>
                <a:spcPts val="555"/>
              </a:spcBef>
              <a:buClr>
                <a:srgbClr val="FF6600"/>
              </a:buClr>
              <a:buAutoNum type="arabicPeriod"/>
              <a:tabLst>
                <a:tab pos="349250" algn="l"/>
              </a:tabLst>
            </a:pPr>
            <a:r>
              <a:rPr sz="1200" spc="-5" dirty="0">
                <a:latin typeface="Calibri"/>
                <a:cs typeface="Calibri"/>
              </a:rPr>
              <a:t>Compile </a:t>
            </a:r>
            <a:r>
              <a:rPr sz="1200" dirty="0">
                <a:latin typeface="Calibri"/>
                <a:cs typeface="Calibri"/>
              </a:rPr>
              <a:t>and </a:t>
            </a:r>
            <a:r>
              <a:rPr sz="1200" spc="-10" dirty="0">
                <a:latin typeface="Calibri"/>
                <a:cs typeface="Calibri"/>
              </a:rPr>
              <a:t>make </a:t>
            </a:r>
            <a:r>
              <a:rPr sz="1200" spc="-5" dirty="0">
                <a:latin typeface="Calibri"/>
                <a:cs typeface="Calibri"/>
              </a:rPr>
              <a:t>shared</a:t>
            </a:r>
            <a:r>
              <a:rPr sz="1200" spc="-60" dirty="0">
                <a:latin typeface="Calibri"/>
                <a:cs typeface="Calibri"/>
              </a:rPr>
              <a:t> </a:t>
            </a:r>
            <a:r>
              <a:rPr sz="1200" spc="-5" dirty="0">
                <a:latin typeface="Calibri"/>
                <a:cs typeface="Calibri"/>
              </a:rPr>
              <a:t>vision</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600581" y="6258562"/>
            <a:ext cx="3663950" cy="246221"/>
          </a:xfrm>
          <a:prstGeom prst="rect">
            <a:avLst/>
          </a:prstGeom>
        </p:spPr>
        <p:txBody>
          <a:bodyPr vert="horz" wrap="square" lIns="0" tIns="0" rIns="0" bIns="0" rtlCol="0">
            <a:spAutoFit/>
          </a:bodyPr>
          <a:lstStyle/>
          <a:p>
            <a:pPr marL="12700">
              <a:lnSpc>
                <a:spcPct val="100000"/>
              </a:lnSpc>
            </a:pPr>
            <a:r>
              <a:rPr sz="1600" b="1" spc="-10" dirty="0">
                <a:latin typeface="Calibri"/>
                <a:cs typeface="Calibri"/>
              </a:rPr>
              <a:t>Creating </a:t>
            </a:r>
            <a:r>
              <a:rPr sz="1600" b="1" spc="-40" dirty="0">
                <a:latin typeface="Calibri"/>
                <a:cs typeface="Calibri"/>
              </a:rPr>
              <a:t>Team </a:t>
            </a:r>
            <a:r>
              <a:rPr sz="1600" b="1" spc="-10" dirty="0">
                <a:latin typeface="Calibri"/>
                <a:cs typeface="Calibri"/>
              </a:rPr>
              <a:t>Agreements </a:t>
            </a:r>
            <a:r>
              <a:rPr sz="1600" b="1" spc="-5" dirty="0">
                <a:latin typeface="Calibri"/>
                <a:cs typeface="Calibri"/>
              </a:rPr>
              <a:t>&amp; </a:t>
            </a:r>
            <a:r>
              <a:rPr sz="1600" b="1" spc="-10" dirty="0">
                <a:latin typeface="Calibri"/>
                <a:cs typeface="Calibri"/>
              </a:rPr>
              <a:t>Ground</a:t>
            </a:r>
            <a:r>
              <a:rPr sz="1600" b="1" spc="75" dirty="0">
                <a:latin typeface="Calibri"/>
                <a:cs typeface="Calibri"/>
              </a:rPr>
              <a:t> </a:t>
            </a:r>
            <a:r>
              <a:rPr sz="1600" b="1" spc="-5" dirty="0">
                <a:latin typeface="Calibri"/>
                <a:cs typeface="Calibri"/>
              </a:rPr>
              <a:t>Rules</a:t>
            </a:r>
            <a:endParaRPr sz="1600">
              <a:latin typeface="Calibri"/>
              <a:cs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 name="object 6"/>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 name="object 7"/>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8" name="object 8"/>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9" name="object 9"/>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0" name="object 10"/>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1" name="object 11"/>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2" name="object 12"/>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3" name="object 13"/>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4" name="object 14"/>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5" name="object 15"/>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6" name="object 16"/>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7" name="object 17"/>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8" name="object 18"/>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19" name="object 19"/>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0" name="object 20"/>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1" name="object 21"/>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2" name="object 22"/>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3" name="object 23"/>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4" name="object 24"/>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5" name="object 25"/>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6" name="object 26"/>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7" name="object 27"/>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8" name="object 28"/>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29" name="object 29"/>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0" name="object 30"/>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1" name="object 31"/>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2" name="object 32"/>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3" name="object 33"/>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4" name="object 34"/>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5" name="object 35"/>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6" name="object 36"/>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7" name="object 37"/>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8" name="object 38"/>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39" name="object 39"/>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0" name="object 40"/>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1" name="object 41"/>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2" name="object 42"/>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3" name="object 43"/>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4" name="object 44"/>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5" name="object 45"/>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6" name="object 46"/>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7" name="object 47"/>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8" name="object 48"/>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49" name="object 49"/>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0" name="object 50"/>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1" name="object 51"/>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2" name="object 52"/>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3" name="object 53"/>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4" name="object 54"/>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5" name="object 55"/>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7" name="object 57"/>
          <p:cNvSpPr txBox="1"/>
          <p:nvPr/>
        </p:nvSpPr>
        <p:spPr>
          <a:xfrm>
            <a:off x="1214424" y="969518"/>
            <a:ext cx="3310890" cy="3141886"/>
          </a:xfrm>
          <a:prstGeom prst="rect">
            <a:avLst/>
          </a:prstGeom>
        </p:spPr>
        <p:txBody>
          <a:bodyPr vert="horz" wrap="square" lIns="0" tIns="0" rIns="0" bIns="0" rtlCol="0">
            <a:spAutoFit/>
          </a:bodyPr>
          <a:lstStyle/>
          <a:p>
            <a:pPr marL="12700">
              <a:lnSpc>
                <a:spcPct val="100000"/>
              </a:lnSpc>
            </a:pPr>
            <a:r>
              <a:rPr sz="1500" b="1" spc="-35" dirty="0">
                <a:latin typeface="Calibri"/>
                <a:cs typeface="Calibri"/>
              </a:rPr>
              <a:t>Team</a:t>
            </a:r>
            <a:r>
              <a:rPr sz="1500" b="1" spc="-114" dirty="0">
                <a:latin typeface="Calibri"/>
                <a:cs typeface="Calibri"/>
              </a:rPr>
              <a:t> </a:t>
            </a:r>
            <a:r>
              <a:rPr sz="1500" b="1" spc="-5" dirty="0">
                <a:latin typeface="Calibri"/>
                <a:cs typeface="Calibri"/>
              </a:rPr>
              <a:t>Norms</a:t>
            </a:r>
            <a:endParaRPr sz="1500">
              <a:latin typeface="Calibri"/>
              <a:cs typeface="Calibri"/>
            </a:endParaRPr>
          </a:p>
          <a:p>
            <a:pPr>
              <a:lnSpc>
                <a:spcPct val="100000"/>
              </a:lnSpc>
              <a:spcBef>
                <a:spcPts val="35"/>
              </a:spcBef>
            </a:pPr>
            <a:endParaRPr sz="12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Shared</a:t>
            </a:r>
            <a:r>
              <a:rPr sz="1200" spc="-70" dirty="0">
                <a:latin typeface="Calibri"/>
                <a:cs typeface="Calibri"/>
              </a:rPr>
              <a:t> </a:t>
            </a:r>
            <a:r>
              <a:rPr sz="1200" spc="-15" dirty="0">
                <a:latin typeface="Calibri"/>
                <a:cs typeface="Calibri"/>
              </a:rPr>
              <a:t>Values</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5" dirty="0">
                <a:latin typeface="Calibri"/>
                <a:cs typeface="Calibri"/>
              </a:rPr>
              <a:t>Keep </a:t>
            </a:r>
            <a:r>
              <a:rPr sz="1000" spc="-5" dirty="0">
                <a:latin typeface="Calibri"/>
                <a:cs typeface="Calibri"/>
              </a:rPr>
              <a:t>it</a:t>
            </a:r>
            <a:r>
              <a:rPr sz="1000" spc="-35" dirty="0">
                <a:latin typeface="Calibri"/>
                <a:cs typeface="Calibri"/>
              </a:rPr>
              <a:t> </a:t>
            </a:r>
            <a:r>
              <a:rPr sz="1000" spc="-5" dirty="0">
                <a:latin typeface="Calibri"/>
                <a:cs typeface="Calibri"/>
              </a:rPr>
              <a:t>simple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Don’t struggle </a:t>
            </a:r>
            <a:r>
              <a:rPr sz="1000" spc="-15" dirty="0">
                <a:latin typeface="Calibri"/>
                <a:cs typeface="Calibri"/>
              </a:rPr>
              <a:t>for </a:t>
            </a:r>
            <a:r>
              <a:rPr sz="1000" spc="-10" dirty="0">
                <a:latin typeface="Calibri"/>
                <a:cs typeface="Calibri"/>
              </a:rPr>
              <a:t>more </a:t>
            </a:r>
            <a:r>
              <a:rPr sz="1000" spc="-5" dirty="0">
                <a:latin typeface="Calibri"/>
                <a:cs typeface="Calibri"/>
              </a:rPr>
              <a:t>than 30 minutes – ask </a:t>
            </a:r>
            <a:r>
              <a:rPr sz="1000" spc="-15" dirty="0">
                <a:latin typeface="Calibri"/>
                <a:cs typeface="Calibri"/>
              </a:rPr>
              <a:t>for</a:t>
            </a:r>
            <a:r>
              <a:rPr sz="1000" spc="140" dirty="0">
                <a:latin typeface="Calibri"/>
                <a:cs typeface="Calibri"/>
              </a:rPr>
              <a:t> </a:t>
            </a:r>
            <a:r>
              <a:rPr sz="1000" spc="-5" dirty="0">
                <a:latin typeface="Calibri"/>
                <a:cs typeface="Calibri"/>
              </a:rPr>
              <a:t>help</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dirty="0">
                <a:latin typeface="Calibri"/>
                <a:cs typeface="Calibri"/>
              </a:rPr>
              <a:t>Rules </a:t>
            </a:r>
            <a:r>
              <a:rPr sz="1200" spc="-10" dirty="0">
                <a:latin typeface="Calibri"/>
                <a:cs typeface="Calibri"/>
              </a:rPr>
              <a:t>for </a:t>
            </a:r>
            <a:r>
              <a:rPr sz="1200" spc="-5" dirty="0">
                <a:latin typeface="Calibri"/>
                <a:cs typeface="Calibri"/>
              </a:rPr>
              <a:t>working</a:t>
            </a:r>
            <a:r>
              <a:rPr sz="1200" spc="-95" dirty="0">
                <a:latin typeface="Calibri"/>
                <a:cs typeface="Calibri"/>
              </a:rPr>
              <a:t> </a:t>
            </a:r>
            <a:r>
              <a:rPr sz="1200" spc="-5" dirty="0">
                <a:latin typeface="Calibri"/>
                <a:cs typeface="Calibri"/>
              </a:rPr>
              <a:t>together</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No meals on the desk, snacks </a:t>
            </a:r>
            <a:r>
              <a:rPr sz="1000" spc="-10" dirty="0">
                <a:latin typeface="Calibri"/>
                <a:cs typeface="Calibri"/>
              </a:rPr>
              <a:t>are</a:t>
            </a:r>
            <a:r>
              <a:rPr sz="1000" spc="20" dirty="0">
                <a:latin typeface="Calibri"/>
                <a:cs typeface="Calibri"/>
              </a:rPr>
              <a:t> </a:t>
            </a:r>
            <a:r>
              <a:rPr sz="1000" spc="-5" dirty="0">
                <a:latin typeface="Calibri"/>
                <a:cs typeface="Calibri"/>
              </a:rPr>
              <a:t>fine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No personal chats during </a:t>
            </a:r>
            <a:r>
              <a:rPr sz="1000" spc="-10" dirty="0">
                <a:latin typeface="Calibri"/>
                <a:cs typeface="Calibri"/>
              </a:rPr>
              <a:t>team</a:t>
            </a:r>
            <a:r>
              <a:rPr sz="1000" spc="-5" dirty="0">
                <a:latin typeface="Calibri"/>
                <a:cs typeface="Calibri"/>
              </a:rPr>
              <a:t> meeting</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Logistics</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Core</a:t>
            </a:r>
            <a:r>
              <a:rPr sz="1000" spc="-90" dirty="0">
                <a:latin typeface="Calibri"/>
                <a:cs typeface="Calibri"/>
              </a:rPr>
              <a:t> </a:t>
            </a:r>
            <a:r>
              <a:rPr sz="1000" spc="-5" dirty="0">
                <a:latin typeface="Calibri"/>
                <a:cs typeface="Calibri"/>
              </a:rPr>
              <a:t>hours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Meeting</a:t>
            </a:r>
            <a:r>
              <a:rPr sz="1000" spc="-70" dirty="0">
                <a:latin typeface="Calibri"/>
                <a:cs typeface="Calibri"/>
              </a:rPr>
              <a:t> </a:t>
            </a:r>
            <a:r>
              <a:rPr sz="1000" spc="-5" dirty="0">
                <a:latin typeface="Calibri"/>
                <a:cs typeface="Calibri"/>
              </a:rPr>
              <a:t>times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5" dirty="0">
                <a:latin typeface="Calibri"/>
                <a:cs typeface="Calibri"/>
              </a:rPr>
              <a:t>Leaves</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dirty="0">
                <a:latin typeface="Calibri"/>
                <a:cs typeface="Calibri"/>
              </a:rPr>
              <a:t>Being </a:t>
            </a:r>
            <a:r>
              <a:rPr sz="1200" spc="-5" dirty="0">
                <a:latin typeface="Calibri"/>
                <a:cs typeface="Calibri"/>
              </a:rPr>
              <a:t>together </a:t>
            </a:r>
            <a:r>
              <a:rPr sz="1200" dirty="0">
                <a:latin typeface="Calibri"/>
                <a:cs typeface="Calibri"/>
              </a:rPr>
              <a:t>in</a:t>
            </a:r>
            <a:r>
              <a:rPr sz="1200" spc="-114" dirty="0">
                <a:latin typeface="Calibri"/>
                <a:cs typeface="Calibri"/>
              </a:rPr>
              <a:t> </a:t>
            </a:r>
            <a:r>
              <a:rPr sz="1200" spc="-5" dirty="0">
                <a:latin typeface="Calibri"/>
                <a:cs typeface="Calibri"/>
              </a:rPr>
              <a:t>conflicts</a:t>
            </a:r>
            <a:endParaRPr sz="1200">
              <a:latin typeface="Calibri"/>
              <a:cs typeface="Calibri"/>
            </a:endParaRPr>
          </a:p>
          <a:p>
            <a:pPr>
              <a:lnSpc>
                <a:spcPct val="100000"/>
              </a:lnSpc>
            </a:pPr>
            <a:endParaRPr sz="1200">
              <a:latin typeface="Times New Roman"/>
              <a:cs typeface="Times New Roman"/>
            </a:endParaRPr>
          </a:p>
        </p:txBody>
      </p:sp>
      <p:sp>
        <p:nvSpPr>
          <p:cNvPr id="59" name="object 59"/>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5" name="object 65"/>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6" name="object 66"/>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7" name="object 67"/>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8" name="object 68"/>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9" name="object 69"/>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0" name="object 70"/>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1" name="object 71"/>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2" name="object 72"/>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3" name="object 73"/>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4" name="object 74"/>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5" name="object 75"/>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6" name="object 76"/>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7" name="object 77"/>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8" name="object 78"/>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9" name="object 79"/>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0" name="object 80"/>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1" name="object 81"/>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2" name="object 82"/>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3" name="object 83"/>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4" name="object 84"/>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5" name="object 85"/>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6" name="object 86"/>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7" name="object 87"/>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8" name="object 88"/>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9" name="object 89"/>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0" name="object 90"/>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1" name="object 91"/>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2" name="object 92"/>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3" name="object 93"/>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4" name="object 94"/>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5" name="object 95"/>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6" name="object 96"/>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7" name="object 97"/>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8" name="object 98"/>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9" name="object 99"/>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0" name="object 100"/>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1" name="object 101"/>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2" name="object 102"/>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3" name="object 103"/>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4" name="object 104"/>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5" name="object 105"/>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6" name="object 106"/>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7" name="object 107"/>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8" name="object 108"/>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9" name="object 109"/>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0" name="object 110"/>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1" name="object 111"/>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2" name="object 112"/>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3" name="object 113"/>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4" name="object 114"/>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6" name="object 116"/>
          <p:cNvSpPr txBox="1"/>
          <p:nvPr/>
        </p:nvSpPr>
        <p:spPr>
          <a:xfrm>
            <a:off x="2019680" y="6258562"/>
            <a:ext cx="2813685" cy="246221"/>
          </a:xfrm>
          <a:prstGeom prst="rect">
            <a:avLst/>
          </a:prstGeom>
        </p:spPr>
        <p:txBody>
          <a:bodyPr vert="horz" wrap="square" lIns="0" tIns="0" rIns="0" bIns="0" rtlCol="0">
            <a:spAutoFit/>
          </a:bodyPr>
          <a:lstStyle/>
          <a:p>
            <a:pPr marL="12700">
              <a:lnSpc>
                <a:spcPct val="100000"/>
              </a:lnSpc>
            </a:pPr>
            <a:r>
              <a:rPr sz="1600" b="1" spc="-10" dirty="0">
                <a:latin typeface="Calibri"/>
                <a:cs typeface="Calibri"/>
              </a:rPr>
              <a:t>Setting </a:t>
            </a:r>
            <a:r>
              <a:rPr sz="1600" b="1" spc="-5" dirty="0">
                <a:latin typeface="Calibri"/>
                <a:cs typeface="Calibri"/>
              </a:rPr>
              <a:t>up </a:t>
            </a:r>
            <a:r>
              <a:rPr sz="1600" b="1" spc="-10" dirty="0">
                <a:latin typeface="Calibri"/>
                <a:cs typeface="Calibri"/>
              </a:rPr>
              <a:t>the work</a:t>
            </a:r>
            <a:r>
              <a:rPr sz="1600" b="1" spc="40" dirty="0">
                <a:latin typeface="Calibri"/>
                <a:cs typeface="Calibri"/>
              </a:rPr>
              <a:t> </a:t>
            </a:r>
            <a:r>
              <a:rPr sz="1600" b="1" spc="-15" dirty="0">
                <a:latin typeface="Calibri"/>
                <a:cs typeface="Calibri"/>
              </a:rPr>
              <a:t>environment</a:t>
            </a:r>
            <a:endParaRPr sz="1600">
              <a:latin typeface="Calibri"/>
              <a:cs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3289935" cy="1120820"/>
          </a:xfrm>
          <a:prstGeom prst="rect">
            <a:avLst/>
          </a:prstGeom>
        </p:spPr>
        <p:txBody>
          <a:bodyPr vert="horz" wrap="square" lIns="0" tIns="0" rIns="0" bIns="0" rtlCol="0">
            <a:spAutoFit/>
          </a:bodyPr>
          <a:lstStyle/>
          <a:p>
            <a:pPr marL="12700">
              <a:lnSpc>
                <a:spcPct val="100000"/>
              </a:lnSpc>
            </a:pPr>
            <a:r>
              <a:rPr sz="1500" b="1" dirty="0">
                <a:latin typeface="Calibri"/>
                <a:cs typeface="Calibri"/>
              </a:rPr>
              <a:t>Sit</a:t>
            </a:r>
            <a:r>
              <a:rPr sz="1500" b="1" spc="-85" dirty="0">
                <a:latin typeface="Calibri"/>
                <a:cs typeface="Calibri"/>
              </a:rPr>
              <a:t> </a:t>
            </a:r>
            <a:r>
              <a:rPr sz="1500" b="1" spc="-25" dirty="0">
                <a:latin typeface="Calibri"/>
                <a:cs typeface="Calibri"/>
              </a:rPr>
              <a:t>Together</a:t>
            </a:r>
            <a:endParaRPr sz="1500">
              <a:latin typeface="Calibri"/>
              <a:cs typeface="Calibri"/>
            </a:endParaRPr>
          </a:p>
          <a:p>
            <a:pPr>
              <a:lnSpc>
                <a:spcPct val="100000"/>
              </a:lnSpc>
              <a:spcBef>
                <a:spcPts val="55"/>
              </a:spcBef>
            </a:pPr>
            <a:endParaRPr sz="1200">
              <a:latin typeface="Times New Roman"/>
              <a:cs typeface="Times New Roman"/>
            </a:endParaRPr>
          </a:p>
          <a:p>
            <a:pPr marL="299085" indent="-172720">
              <a:lnSpc>
                <a:spcPct val="100000"/>
              </a:lnSpc>
              <a:buClr>
                <a:srgbClr val="FF6600"/>
              </a:buClr>
              <a:buFont typeface="Wingdings"/>
              <a:buChar char=""/>
              <a:tabLst>
                <a:tab pos="299720" algn="l"/>
              </a:tabLst>
            </a:pPr>
            <a:r>
              <a:rPr sz="1000" spc="-5" dirty="0">
                <a:latin typeface="Calibri"/>
                <a:cs typeface="Calibri"/>
              </a:rPr>
              <a:t>Quick access </a:t>
            </a:r>
            <a:r>
              <a:rPr sz="1000" spc="-10" dirty="0">
                <a:latin typeface="Calibri"/>
                <a:cs typeface="Calibri"/>
              </a:rPr>
              <a:t>to </a:t>
            </a:r>
            <a:r>
              <a:rPr sz="1000" spc="-5" dirty="0">
                <a:latin typeface="Calibri"/>
                <a:cs typeface="Calibri"/>
              </a:rPr>
              <a:t>other</a:t>
            </a:r>
            <a:r>
              <a:rPr sz="1000" spc="20" dirty="0">
                <a:latin typeface="Calibri"/>
                <a:cs typeface="Calibri"/>
              </a:rPr>
              <a:t> </a:t>
            </a:r>
            <a:r>
              <a:rPr sz="1000" spc="-10" dirty="0">
                <a:latin typeface="Calibri"/>
                <a:cs typeface="Calibri"/>
              </a:rPr>
              <a:t>members</a:t>
            </a:r>
            <a:endParaRPr sz="1000">
              <a:latin typeface="Calibri"/>
              <a:cs typeface="Calibri"/>
            </a:endParaRPr>
          </a:p>
          <a:p>
            <a:pPr marL="299085" indent="-172720">
              <a:lnSpc>
                <a:spcPct val="100000"/>
              </a:lnSpc>
              <a:spcBef>
                <a:spcPts val="900"/>
              </a:spcBef>
              <a:buClr>
                <a:srgbClr val="FF6600"/>
              </a:buClr>
              <a:buFont typeface="Wingdings"/>
              <a:buChar char=""/>
              <a:tabLst>
                <a:tab pos="299720" algn="l"/>
              </a:tabLst>
            </a:pPr>
            <a:r>
              <a:rPr sz="1000" spc="-10" dirty="0">
                <a:latin typeface="Calibri"/>
                <a:cs typeface="Calibri"/>
              </a:rPr>
              <a:t>Face to face interaction </a:t>
            </a:r>
            <a:r>
              <a:rPr sz="1000" spc="-5" dirty="0">
                <a:latin typeface="Calibri"/>
                <a:cs typeface="Calibri"/>
              </a:rPr>
              <a:t>enhances</a:t>
            </a:r>
            <a:r>
              <a:rPr sz="1000" spc="145" dirty="0">
                <a:latin typeface="Calibri"/>
                <a:cs typeface="Calibri"/>
              </a:rPr>
              <a:t> </a:t>
            </a:r>
            <a:r>
              <a:rPr sz="1000" spc="-10" dirty="0">
                <a:latin typeface="Calibri"/>
                <a:cs typeface="Calibri"/>
              </a:rPr>
              <a:t>communication</a:t>
            </a:r>
            <a:endParaRPr sz="1000">
              <a:latin typeface="Calibri"/>
              <a:cs typeface="Calibri"/>
            </a:endParaRPr>
          </a:p>
          <a:p>
            <a:pPr marL="299085" indent="-172720">
              <a:lnSpc>
                <a:spcPct val="100000"/>
              </a:lnSpc>
              <a:spcBef>
                <a:spcPts val="900"/>
              </a:spcBef>
              <a:buClr>
                <a:srgbClr val="FF6600"/>
              </a:buClr>
              <a:buFont typeface="Wingdings"/>
              <a:buChar char=""/>
              <a:tabLst>
                <a:tab pos="299720" algn="l"/>
              </a:tabLst>
            </a:pPr>
            <a:r>
              <a:rPr sz="1000" spc="-5" dirty="0">
                <a:latin typeface="Calibri"/>
                <a:cs typeface="Calibri"/>
              </a:rPr>
              <a:t>Decision making, problem solving, and knowledge</a:t>
            </a:r>
            <a:r>
              <a:rPr sz="1000" spc="70" dirty="0">
                <a:latin typeface="Calibri"/>
                <a:cs typeface="Calibri"/>
              </a:rPr>
              <a:t> </a:t>
            </a:r>
            <a:r>
              <a:rPr sz="1000" spc="-5" dirty="0">
                <a:latin typeface="Calibri"/>
                <a:cs typeface="Calibri"/>
              </a:rPr>
              <a:t>sharing</a:t>
            </a:r>
            <a:endParaRPr sz="1000">
              <a:latin typeface="Calibri"/>
              <a:cs typeface="Calibri"/>
            </a:endParaRPr>
          </a:p>
        </p:txBody>
      </p:sp>
      <p:sp>
        <p:nvSpPr>
          <p:cNvPr id="59" name="object 59"/>
          <p:cNvSpPr/>
          <p:nvPr/>
        </p:nvSpPr>
        <p:spPr>
          <a:xfrm>
            <a:off x="2199641" y="2737612"/>
            <a:ext cx="2207895" cy="671830"/>
          </a:xfrm>
          <a:custGeom>
            <a:avLst/>
            <a:gdLst/>
            <a:ahLst/>
            <a:cxnLst/>
            <a:rect l="l" t="t" r="r" b="b"/>
            <a:pathLst>
              <a:path w="2207895" h="671829">
                <a:moveTo>
                  <a:pt x="1103757" y="0"/>
                </a:moveTo>
                <a:lnTo>
                  <a:pt x="1033952" y="660"/>
                </a:lnTo>
                <a:lnTo>
                  <a:pt x="965301" y="2616"/>
                </a:lnTo>
                <a:lnTo>
                  <a:pt x="897934" y="5828"/>
                </a:lnTo>
                <a:lnTo>
                  <a:pt x="831979" y="10256"/>
                </a:lnTo>
                <a:lnTo>
                  <a:pt x="767566" y="15861"/>
                </a:lnTo>
                <a:lnTo>
                  <a:pt x="704823" y="22604"/>
                </a:lnTo>
                <a:lnTo>
                  <a:pt x="643882" y="30445"/>
                </a:lnTo>
                <a:lnTo>
                  <a:pt x="584870" y="39345"/>
                </a:lnTo>
                <a:lnTo>
                  <a:pt x="527916" y="49264"/>
                </a:lnTo>
                <a:lnTo>
                  <a:pt x="473151" y="60163"/>
                </a:lnTo>
                <a:lnTo>
                  <a:pt x="420704" y="72002"/>
                </a:lnTo>
                <a:lnTo>
                  <a:pt x="370703" y="84743"/>
                </a:lnTo>
                <a:lnTo>
                  <a:pt x="323278" y="98345"/>
                </a:lnTo>
                <a:lnTo>
                  <a:pt x="278559" y="112770"/>
                </a:lnTo>
                <a:lnTo>
                  <a:pt x="236674" y="127977"/>
                </a:lnTo>
                <a:lnTo>
                  <a:pt x="197753" y="143928"/>
                </a:lnTo>
                <a:lnTo>
                  <a:pt x="161925" y="160583"/>
                </a:lnTo>
                <a:lnTo>
                  <a:pt x="100066" y="195848"/>
                </a:lnTo>
                <a:lnTo>
                  <a:pt x="52131" y="233457"/>
                </a:lnTo>
                <a:lnTo>
                  <a:pt x="19155" y="273093"/>
                </a:lnTo>
                <a:lnTo>
                  <a:pt x="2171" y="314442"/>
                </a:lnTo>
                <a:lnTo>
                  <a:pt x="0" y="335661"/>
                </a:lnTo>
                <a:lnTo>
                  <a:pt x="2171" y="356893"/>
                </a:lnTo>
                <a:lnTo>
                  <a:pt x="19155" y="398267"/>
                </a:lnTo>
                <a:lnTo>
                  <a:pt x="52131" y="437925"/>
                </a:lnTo>
                <a:lnTo>
                  <a:pt x="100066" y="475550"/>
                </a:lnTo>
                <a:lnTo>
                  <a:pt x="161925" y="510829"/>
                </a:lnTo>
                <a:lnTo>
                  <a:pt x="197753" y="527490"/>
                </a:lnTo>
                <a:lnTo>
                  <a:pt x="236674" y="543446"/>
                </a:lnTo>
                <a:lnTo>
                  <a:pt x="278559" y="558658"/>
                </a:lnTo>
                <a:lnTo>
                  <a:pt x="323278" y="573087"/>
                </a:lnTo>
                <a:lnTo>
                  <a:pt x="370703" y="586693"/>
                </a:lnTo>
                <a:lnTo>
                  <a:pt x="420704" y="599436"/>
                </a:lnTo>
                <a:lnTo>
                  <a:pt x="473151" y="611278"/>
                </a:lnTo>
                <a:lnTo>
                  <a:pt x="527916" y="622179"/>
                </a:lnTo>
                <a:lnTo>
                  <a:pt x="584870" y="632100"/>
                </a:lnTo>
                <a:lnTo>
                  <a:pt x="643882" y="641001"/>
                </a:lnTo>
                <a:lnTo>
                  <a:pt x="704823" y="648842"/>
                </a:lnTo>
                <a:lnTo>
                  <a:pt x="767566" y="655586"/>
                </a:lnTo>
                <a:lnTo>
                  <a:pt x="831979" y="661191"/>
                </a:lnTo>
                <a:lnTo>
                  <a:pt x="897934" y="665620"/>
                </a:lnTo>
                <a:lnTo>
                  <a:pt x="965301" y="668832"/>
                </a:lnTo>
                <a:lnTo>
                  <a:pt x="1033952" y="670788"/>
                </a:lnTo>
                <a:lnTo>
                  <a:pt x="1103757" y="671449"/>
                </a:lnTo>
                <a:lnTo>
                  <a:pt x="1173547" y="670788"/>
                </a:lnTo>
                <a:lnTo>
                  <a:pt x="1242185" y="668832"/>
                </a:lnTo>
                <a:lnTo>
                  <a:pt x="1309540" y="665620"/>
                </a:lnTo>
                <a:lnTo>
                  <a:pt x="1375484" y="661191"/>
                </a:lnTo>
                <a:lnTo>
                  <a:pt x="1439887" y="655586"/>
                </a:lnTo>
                <a:lnTo>
                  <a:pt x="1502620" y="648842"/>
                </a:lnTo>
                <a:lnTo>
                  <a:pt x="1563554" y="641001"/>
                </a:lnTo>
                <a:lnTo>
                  <a:pt x="1622559" y="632100"/>
                </a:lnTo>
                <a:lnTo>
                  <a:pt x="1679505" y="622179"/>
                </a:lnTo>
                <a:lnTo>
                  <a:pt x="1734264" y="611278"/>
                </a:lnTo>
                <a:lnTo>
                  <a:pt x="1786707" y="599436"/>
                </a:lnTo>
                <a:lnTo>
                  <a:pt x="1836703" y="586693"/>
                </a:lnTo>
                <a:lnTo>
                  <a:pt x="1884124" y="573087"/>
                </a:lnTo>
                <a:lnTo>
                  <a:pt x="1928840" y="558658"/>
                </a:lnTo>
                <a:lnTo>
                  <a:pt x="1970722" y="543446"/>
                </a:lnTo>
                <a:lnTo>
                  <a:pt x="2009641" y="527490"/>
                </a:lnTo>
                <a:lnTo>
                  <a:pt x="2045466" y="510829"/>
                </a:lnTo>
                <a:lnTo>
                  <a:pt x="2107322" y="475550"/>
                </a:lnTo>
                <a:lnTo>
                  <a:pt x="2155256" y="437925"/>
                </a:lnTo>
                <a:lnTo>
                  <a:pt x="2188231" y="398267"/>
                </a:lnTo>
                <a:lnTo>
                  <a:pt x="2205215" y="356893"/>
                </a:lnTo>
                <a:lnTo>
                  <a:pt x="2207387" y="335661"/>
                </a:lnTo>
                <a:lnTo>
                  <a:pt x="2205215" y="314442"/>
                </a:lnTo>
                <a:lnTo>
                  <a:pt x="2188231" y="273093"/>
                </a:lnTo>
                <a:lnTo>
                  <a:pt x="2155256" y="233457"/>
                </a:lnTo>
                <a:lnTo>
                  <a:pt x="2107322" y="195848"/>
                </a:lnTo>
                <a:lnTo>
                  <a:pt x="2045466" y="160583"/>
                </a:lnTo>
                <a:lnTo>
                  <a:pt x="2009641" y="143928"/>
                </a:lnTo>
                <a:lnTo>
                  <a:pt x="1970722" y="127977"/>
                </a:lnTo>
                <a:lnTo>
                  <a:pt x="1928840" y="112770"/>
                </a:lnTo>
                <a:lnTo>
                  <a:pt x="1884124" y="98345"/>
                </a:lnTo>
                <a:lnTo>
                  <a:pt x="1836703" y="84743"/>
                </a:lnTo>
                <a:lnTo>
                  <a:pt x="1786707" y="72002"/>
                </a:lnTo>
                <a:lnTo>
                  <a:pt x="1734264" y="60163"/>
                </a:lnTo>
                <a:lnTo>
                  <a:pt x="1679505" y="49264"/>
                </a:lnTo>
                <a:lnTo>
                  <a:pt x="1622559" y="39345"/>
                </a:lnTo>
                <a:lnTo>
                  <a:pt x="1563554" y="30445"/>
                </a:lnTo>
                <a:lnTo>
                  <a:pt x="1502620" y="22604"/>
                </a:lnTo>
                <a:lnTo>
                  <a:pt x="1439887" y="15861"/>
                </a:lnTo>
                <a:lnTo>
                  <a:pt x="1375484" y="10256"/>
                </a:lnTo>
                <a:lnTo>
                  <a:pt x="1309540" y="5828"/>
                </a:lnTo>
                <a:lnTo>
                  <a:pt x="1242185" y="2616"/>
                </a:lnTo>
                <a:lnTo>
                  <a:pt x="1173547" y="660"/>
                </a:lnTo>
                <a:lnTo>
                  <a:pt x="1103757" y="0"/>
                </a:lnTo>
                <a:close/>
              </a:path>
            </a:pathLst>
          </a:custGeom>
          <a:solidFill>
            <a:srgbClr val="5F76B4"/>
          </a:solidFill>
        </p:spPr>
        <p:txBody>
          <a:bodyPr wrap="square" lIns="0" tIns="0" rIns="0" bIns="0" rtlCol="0"/>
          <a:lstStyle/>
          <a:p>
            <a:endParaRPr/>
          </a:p>
        </p:txBody>
      </p:sp>
      <p:sp>
        <p:nvSpPr>
          <p:cNvPr id="60" name="object 60"/>
          <p:cNvSpPr/>
          <p:nvPr/>
        </p:nvSpPr>
        <p:spPr>
          <a:xfrm>
            <a:off x="4166372" y="2629319"/>
            <a:ext cx="325755" cy="227329"/>
          </a:xfrm>
          <a:custGeom>
            <a:avLst/>
            <a:gdLst/>
            <a:ahLst/>
            <a:cxnLst/>
            <a:rect l="l" t="t" r="r" b="b"/>
            <a:pathLst>
              <a:path w="325754" h="227330">
                <a:moveTo>
                  <a:pt x="96912" y="0"/>
                </a:moveTo>
                <a:lnTo>
                  <a:pt x="54679" y="8925"/>
                </a:lnTo>
                <a:lnTo>
                  <a:pt x="22315" y="27848"/>
                </a:lnTo>
                <a:lnTo>
                  <a:pt x="3039" y="56098"/>
                </a:lnTo>
                <a:lnTo>
                  <a:pt x="0" y="90190"/>
                </a:lnTo>
                <a:lnTo>
                  <a:pt x="12980" y="125379"/>
                </a:lnTo>
                <a:lnTo>
                  <a:pt x="39926" y="159105"/>
                </a:lnTo>
                <a:lnTo>
                  <a:pt x="78784" y="188808"/>
                </a:lnTo>
                <a:lnTo>
                  <a:pt x="127499" y="211927"/>
                </a:lnTo>
                <a:lnTo>
                  <a:pt x="179816" y="225057"/>
                </a:lnTo>
                <a:lnTo>
                  <a:pt x="228707" y="226805"/>
                </a:lnTo>
                <a:lnTo>
                  <a:pt x="270960" y="217861"/>
                </a:lnTo>
                <a:lnTo>
                  <a:pt x="303361" y="198914"/>
                </a:lnTo>
                <a:lnTo>
                  <a:pt x="322698" y="170652"/>
                </a:lnTo>
                <a:lnTo>
                  <a:pt x="325688" y="136609"/>
                </a:lnTo>
                <a:lnTo>
                  <a:pt x="312695" y="101426"/>
                </a:lnTo>
                <a:lnTo>
                  <a:pt x="285747" y="67681"/>
                </a:lnTo>
                <a:lnTo>
                  <a:pt x="246876" y="37954"/>
                </a:lnTo>
                <a:lnTo>
                  <a:pt x="198111" y="14823"/>
                </a:lnTo>
                <a:lnTo>
                  <a:pt x="145796" y="1742"/>
                </a:lnTo>
                <a:lnTo>
                  <a:pt x="96912" y="0"/>
                </a:lnTo>
                <a:close/>
              </a:path>
            </a:pathLst>
          </a:custGeom>
          <a:solidFill>
            <a:srgbClr val="5F76B4"/>
          </a:solidFill>
        </p:spPr>
        <p:txBody>
          <a:bodyPr wrap="square" lIns="0" tIns="0" rIns="0" bIns="0" rtlCol="0"/>
          <a:lstStyle/>
          <a:p>
            <a:endParaRPr/>
          </a:p>
        </p:txBody>
      </p:sp>
      <p:sp>
        <p:nvSpPr>
          <p:cNvPr id="61" name="object 61"/>
          <p:cNvSpPr/>
          <p:nvPr/>
        </p:nvSpPr>
        <p:spPr>
          <a:xfrm>
            <a:off x="4166372" y="2629319"/>
            <a:ext cx="325755" cy="227329"/>
          </a:xfrm>
          <a:custGeom>
            <a:avLst/>
            <a:gdLst/>
            <a:ahLst/>
            <a:cxnLst/>
            <a:rect l="l" t="t" r="r" b="b"/>
            <a:pathLst>
              <a:path w="325754" h="227330">
                <a:moveTo>
                  <a:pt x="198111" y="14823"/>
                </a:moveTo>
                <a:lnTo>
                  <a:pt x="246876" y="37954"/>
                </a:lnTo>
                <a:lnTo>
                  <a:pt x="285747" y="67681"/>
                </a:lnTo>
                <a:lnTo>
                  <a:pt x="312695" y="101426"/>
                </a:lnTo>
                <a:lnTo>
                  <a:pt x="325688" y="136609"/>
                </a:lnTo>
                <a:lnTo>
                  <a:pt x="322698" y="170652"/>
                </a:lnTo>
                <a:lnTo>
                  <a:pt x="303361" y="198914"/>
                </a:lnTo>
                <a:lnTo>
                  <a:pt x="270960" y="217861"/>
                </a:lnTo>
                <a:lnTo>
                  <a:pt x="228707" y="226805"/>
                </a:lnTo>
                <a:lnTo>
                  <a:pt x="179816" y="225057"/>
                </a:lnTo>
                <a:lnTo>
                  <a:pt x="127499" y="211927"/>
                </a:lnTo>
                <a:lnTo>
                  <a:pt x="78784" y="188808"/>
                </a:lnTo>
                <a:lnTo>
                  <a:pt x="39926" y="159105"/>
                </a:lnTo>
                <a:lnTo>
                  <a:pt x="12980" y="125379"/>
                </a:lnTo>
                <a:lnTo>
                  <a:pt x="0" y="90190"/>
                </a:lnTo>
                <a:lnTo>
                  <a:pt x="3039" y="56098"/>
                </a:lnTo>
                <a:lnTo>
                  <a:pt x="22315" y="27848"/>
                </a:lnTo>
                <a:lnTo>
                  <a:pt x="54679" y="8925"/>
                </a:lnTo>
                <a:lnTo>
                  <a:pt x="96912" y="0"/>
                </a:lnTo>
                <a:lnTo>
                  <a:pt x="145796" y="1742"/>
                </a:lnTo>
                <a:lnTo>
                  <a:pt x="198111" y="14823"/>
                </a:lnTo>
                <a:close/>
              </a:path>
            </a:pathLst>
          </a:custGeom>
          <a:ln w="12700">
            <a:solidFill>
              <a:srgbClr val="FFFFFF"/>
            </a:solidFill>
          </a:ln>
        </p:spPr>
        <p:txBody>
          <a:bodyPr wrap="square" lIns="0" tIns="0" rIns="0" bIns="0" rtlCol="0"/>
          <a:lstStyle/>
          <a:p>
            <a:endParaRPr/>
          </a:p>
        </p:txBody>
      </p:sp>
      <p:sp>
        <p:nvSpPr>
          <p:cNvPr id="62" name="object 62"/>
          <p:cNvSpPr/>
          <p:nvPr/>
        </p:nvSpPr>
        <p:spPr>
          <a:xfrm>
            <a:off x="3395347" y="2493264"/>
            <a:ext cx="339725" cy="209550"/>
          </a:xfrm>
          <a:custGeom>
            <a:avLst/>
            <a:gdLst/>
            <a:ahLst/>
            <a:cxnLst/>
            <a:rect l="l" t="t" r="r" b="b"/>
            <a:pathLst>
              <a:path w="339725" h="209550">
                <a:moveTo>
                  <a:pt x="169799" y="0"/>
                </a:moveTo>
                <a:lnTo>
                  <a:pt x="116100" y="5337"/>
                </a:lnTo>
                <a:lnTo>
                  <a:pt x="69485" y="20202"/>
                </a:lnTo>
                <a:lnTo>
                  <a:pt x="32739" y="42876"/>
                </a:lnTo>
                <a:lnTo>
                  <a:pt x="0" y="104775"/>
                </a:lnTo>
                <a:lnTo>
                  <a:pt x="8649" y="137847"/>
                </a:lnTo>
                <a:lnTo>
                  <a:pt x="32739" y="166574"/>
                </a:lnTo>
                <a:lnTo>
                  <a:pt x="69485" y="189228"/>
                </a:lnTo>
                <a:lnTo>
                  <a:pt x="116100" y="204086"/>
                </a:lnTo>
                <a:lnTo>
                  <a:pt x="169799" y="209423"/>
                </a:lnTo>
                <a:lnTo>
                  <a:pt x="223448" y="204086"/>
                </a:lnTo>
                <a:lnTo>
                  <a:pt x="270057" y="189228"/>
                </a:lnTo>
                <a:lnTo>
                  <a:pt x="306821" y="166574"/>
                </a:lnTo>
                <a:lnTo>
                  <a:pt x="330936" y="137847"/>
                </a:lnTo>
                <a:lnTo>
                  <a:pt x="339597" y="104775"/>
                </a:lnTo>
                <a:lnTo>
                  <a:pt x="330936" y="71640"/>
                </a:lnTo>
                <a:lnTo>
                  <a:pt x="306821" y="42876"/>
                </a:lnTo>
                <a:lnTo>
                  <a:pt x="270057" y="20202"/>
                </a:lnTo>
                <a:lnTo>
                  <a:pt x="223448" y="5337"/>
                </a:lnTo>
                <a:lnTo>
                  <a:pt x="169799" y="0"/>
                </a:lnTo>
                <a:close/>
              </a:path>
            </a:pathLst>
          </a:custGeom>
          <a:solidFill>
            <a:srgbClr val="5F76B4"/>
          </a:solidFill>
        </p:spPr>
        <p:txBody>
          <a:bodyPr wrap="square" lIns="0" tIns="0" rIns="0" bIns="0" rtlCol="0"/>
          <a:lstStyle/>
          <a:p>
            <a:endParaRPr/>
          </a:p>
        </p:txBody>
      </p:sp>
      <p:sp>
        <p:nvSpPr>
          <p:cNvPr id="63" name="object 63"/>
          <p:cNvSpPr/>
          <p:nvPr/>
        </p:nvSpPr>
        <p:spPr>
          <a:xfrm>
            <a:off x="2652524" y="2493264"/>
            <a:ext cx="339725" cy="209550"/>
          </a:xfrm>
          <a:custGeom>
            <a:avLst/>
            <a:gdLst/>
            <a:ahLst/>
            <a:cxnLst/>
            <a:rect l="l" t="t" r="r" b="b"/>
            <a:pathLst>
              <a:path w="339725" h="209550">
                <a:moveTo>
                  <a:pt x="169798" y="0"/>
                </a:moveTo>
                <a:lnTo>
                  <a:pt x="116100" y="5337"/>
                </a:lnTo>
                <a:lnTo>
                  <a:pt x="69485" y="20202"/>
                </a:lnTo>
                <a:lnTo>
                  <a:pt x="32739" y="42876"/>
                </a:lnTo>
                <a:lnTo>
                  <a:pt x="0" y="104775"/>
                </a:lnTo>
                <a:lnTo>
                  <a:pt x="8649" y="137847"/>
                </a:lnTo>
                <a:lnTo>
                  <a:pt x="32739" y="166574"/>
                </a:lnTo>
                <a:lnTo>
                  <a:pt x="69485" y="189228"/>
                </a:lnTo>
                <a:lnTo>
                  <a:pt x="116100" y="204086"/>
                </a:lnTo>
                <a:lnTo>
                  <a:pt x="169798" y="209423"/>
                </a:lnTo>
                <a:lnTo>
                  <a:pt x="223448" y="204086"/>
                </a:lnTo>
                <a:lnTo>
                  <a:pt x="270057" y="189228"/>
                </a:lnTo>
                <a:lnTo>
                  <a:pt x="306821" y="166574"/>
                </a:lnTo>
                <a:lnTo>
                  <a:pt x="330936" y="137847"/>
                </a:lnTo>
                <a:lnTo>
                  <a:pt x="339597" y="104775"/>
                </a:lnTo>
                <a:lnTo>
                  <a:pt x="330936" y="71640"/>
                </a:lnTo>
                <a:lnTo>
                  <a:pt x="306821" y="42876"/>
                </a:lnTo>
                <a:lnTo>
                  <a:pt x="270057" y="20202"/>
                </a:lnTo>
                <a:lnTo>
                  <a:pt x="223448" y="5337"/>
                </a:lnTo>
                <a:lnTo>
                  <a:pt x="169798" y="0"/>
                </a:lnTo>
                <a:close/>
              </a:path>
            </a:pathLst>
          </a:custGeom>
          <a:solidFill>
            <a:srgbClr val="5F76B4"/>
          </a:solidFill>
        </p:spPr>
        <p:txBody>
          <a:bodyPr wrap="square" lIns="0" tIns="0" rIns="0" bIns="0" rtlCol="0"/>
          <a:lstStyle/>
          <a:p>
            <a:endParaRPr/>
          </a:p>
        </p:txBody>
      </p:sp>
      <p:sp>
        <p:nvSpPr>
          <p:cNvPr id="64" name="object 64"/>
          <p:cNvSpPr/>
          <p:nvPr/>
        </p:nvSpPr>
        <p:spPr>
          <a:xfrm>
            <a:off x="2740916" y="3426841"/>
            <a:ext cx="339725" cy="209550"/>
          </a:xfrm>
          <a:custGeom>
            <a:avLst/>
            <a:gdLst/>
            <a:ahLst/>
            <a:cxnLst/>
            <a:rect l="l" t="t" r="r" b="b"/>
            <a:pathLst>
              <a:path w="339725" h="209550">
                <a:moveTo>
                  <a:pt x="169799" y="0"/>
                </a:moveTo>
                <a:lnTo>
                  <a:pt x="116149" y="5336"/>
                </a:lnTo>
                <a:lnTo>
                  <a:pt x="69540" y="20194"/>
                </a:lnTo>
                <a:lnTo>
                  <a:pt x="32776" y="42848"/>
                </a:lnTo>
                <a:lnTo>
                  <a:pt x="0" y="104648"/>
                </a:lnTo>
                <a:lnTo>
                  <a:pt x="8661" y="137782"/>
                </a:lnTo>
                <a:lnTo>
                  <a:pt x="32776" y="166546"/>
                </a:lnTo>
                <a:lnTo>
                  <a:pt x="69540" y="189220"/>
                </a:lnTo>
                <a:lnTo>
                  <a:pt x="116149" y="204085"/>
                </a:lnTo>
                <a:lnTo>
                  <a:pt x="169799" y="209423"/>
                </a:lnTo>
                <a:lnTo>
                  <a:pt x="223448" y="204085"/>
                </a:lnTo>
                <a:lnTo>
                  <a:pt x="270057" y="189220"/>
                </a:lnTo>
                <a:lnTo>
                  <a:pt x="306821" y="166546"/>
                </a:lnTo>
                <a:lnTo>
                  <a:pt x="330936" y="137782"/>
                </a:lnTo>
                <a:lnTo>
                  <a:pt x="339598" y="104648"/>
                </a:lnTo>
                <a:lnTo>
                  <a:pt x="330936" y="71575"/>
                </a:lnTo>
                <a:lnTo>
                  <a:pt x="306821" y="42848"/>
                </a:lnTo>
                <a:lnTo>
                  <a:pt x="270057" y="20194"/>
                </a:lnTo>
                <a:lnTo>
                  <a:pt x="223448" y="5336"/>
                </a:lnTo>
                <a:lnTo>
                  <a:pt x="169799" y="0"/>
                </a:lnTo>
                <a:close/>
              </a:path>
            </a:pathLst>
          </a:custGeom>
          <a:solidFill>
            <a:srgbClr val="5F76B4"/>
          </a:solidFill>
        </p:spPr>
        <p:txBody>
          <a:bodyPr wrap="square" lIns="0" tIns="0" rIns="0" bIns="0" rtlCol="0"/>
          <a:lstStyle/>
          <a:p>
            <a:endParaRPr/>
          </a:p>
        </p:txBody>
      </p:sp>
      <p:sp>
        <p:nvSpPr>
          <p:cNvPr id="65" name="object 65"/>
          <p:cNvSpPr/>
          <p:nvPr/>
        </p:nvSpPr>
        <p:spPr>
          <a:xfrm>
            <a:off x="3412999" y="3426841"/>
            <a:ext cx="339725" cy="209550"/>
          </a:xfrm>
          <a:custGeom>
            <a:avLst/>
            <a:gdLst/>
            <a:ahLst/>
            <a:cxnLst/>
            <a:rect l="l" t="t" r="r" b="b"/>
            <a:pathLst>
              <a:path w="339725" h="209550">
                <a:moveTo>
                  <a:pt x="169799" y="0"/>
                </a:moveTo>
                <a:lnTo>
                  <a:pt x="116149" y="5336"/>
                </a:lnTo>
                <a:lnTo>
                  <a:pt x="69540" y="20194"/>
                </a:lnTo>
                <a:lnTo>
                  <a:pt x="32776" y="42848"/>
                </a:lnTo>
                <a:lnTo>
                  <a:pt x="0" y="104648"/>
                </a:lnTo>
                <a:lnTo>
                  <a:pt x="8661" y="137782"/>
                </a:lnTo>
                <a:lnTo>
                  <a:pt x="32776" y="166546"/>
                </a:lnTo>
                <a:lnTo>
                  <a:pt x="69540" y="189220"/>
                </a:lnTo>
                <a:lnTo>
                  <a:pt x="116149" y="204085"/>
                </a:lnTo>
                <a:lnTo>
                  <a:pt x="169799" y="209423"/>
                </a:lnTo>
                <a:lnTo>
                  <a:pt x="223497" y="204085"/>
                </a:lnTo>
                <a:lnTo>
                  <a:pt x="270112" y="189220"/>
                </a:lnTo>
                <a:lnTo>
                  <a:pt x="306858" y="166546"/>
                </a:lnTo>
                <a:lnTo>
                  <a:pt x="330948" y="137782"/>
                </a:lnTo>
                <a:lnTo>
                  <a:pt x="339598" y="104648"/>
                </a:lnTo>
                <a:lnTo>
                  <a:pt x="330948" y="71575"/>
                </a:lnTo>
                <a:lnTo>
                  <a:pt x="306858" y="42848"/>
                </a:lnTo>
                <a:lnTo>
                  <a:pt x="270112" y="20194"/>
                </a:lnTo>
                <a:lnTo>
                  <a:pt x="223497" y="5336"/>
                </a:lnTo>
                <a:lnTo>
                  <a:pt x="169799" y="0"/>
                </a:lnTo>
                <a:close/>
              </a:path>
            </a:pathLst>
          </a:custGeom>
          <a:solidFill>
            <a:srgbClr val="5F76B4"/>
          </a:solidFill>
        </p:spPr>
        <p:txBody>
          <a:bodyPr wrap="square" lIns="0" tIns="0" rIns="0" bIns="0" rtlCol="0"/>
          <a:lstStyle/>
          <a:p>
            <a:endParaRPr/>
          </a:p>
        </p:txBody>
      </p:sp>
      <p:sp>
        <p:nvSpPr>
          <p:cNvPr id="66" name="object 66"/>
          <p:cNvSpPr/>
          <p:nvPr/>
        </p:nvSpPr>
        <p:spPr>
          <a:xfrm>
            <a:off x="4173252" y="3286536"/>
            <a:ext cx="328930" cy="220345"/>
          </a:xfrm>
          <a:custGeom>
            <a:avLst/>
            <a:gdLst/>
            <a:ahLst/>
            <a:cxnLst/>
            <a:rect l="l" t="t" r="r" b="b"/>
            <a:pathLst>
              <a:path w="328929" h="220345">
                <a:moveTo>
                  <a:pt x="190212" y="0"/>
                </a:moveTo>
                <a:lnTo>
                  <a:pt x="137001" y="8735"/>
                </a:lnTo>
                <a:lnTo>
                  <a:pt x="86566" y="27844"/>
                </a:lnTo>
                <a:lnTo>
                  <a:pt x="45421" y="54317"/>
                </a:lnTo>
                <a:lnTo>
                  <a:pt x="15816" y="85764"/>
                </a:lnTo>
                <a:lnTo>
                  <a:pt x="0" y="119796"/>
                </a:lnTo>
                <a:lnTo>
                  <a:pt x="222" y="154023"/>
                </a:lnTo>
                <a:lnTo>
                  <a:pt x="17162" y="183752"/>
                </a:lnTo>
                <a:lnTo>
                  <a:pt x="47897" y="205258"/>
                </a:lnTo>
                <a:lnTo>
                  <a:pt x="89275" y="217601"/>
                </a:lnTo>
                <a:lnTo>
                  <a:pt x="138146" y="219844"/>
                </a:lnTo>
                <a:lnTo>
                  <a:pt x="191357" y="211046"/>
                </a:lnTo>
                <a:lnTo>
                  <a:pt x="241792" y="191999"/>
                </a:lnTo>
                <a:lnTo>
                  <a:pt x="282937" y="165564"/>
                </a:lnTo>
                <a:lnTo>
                  <a:pt x="312542" y="134136"/>
                </a:lnTo>
                <a:lnTo>
                  <a:pt x="328359" y="100111"/>
                </a:lnTo>
                <a:lnTo>
                  <a:pt x="328136" y="65885"/>
                </a:lnTo>
                <a:lnTo>
                  <a:pt x="311196" y="36155"/>
                </a:lnTo>
                <a:lnTo>
                  <a:pt x="280461" y="14642"/>
                </a:lnTo>
                <a:lnTo>
                  <a:pt x="239083" y="2279"/>
                </a:lnTo>
                <a:lnTo>
                  <a:pt x="190212" y="0"/>
                </a:lnTo>
                <a:close/>
              </a:path>
            </a:pathLst>
          </a:custGeom>
          <a:solidFill>
            <a:srgbClr val="5F76B4"/>
          </a:solidFill>
        </p:spPr>
        <p:txBody>
          <a:bodyPr wrap="square" lIns="0" tIns="0" rIns="0" bIns="0" rtlCol="0"/>
          <a:lstStyle/>
          <a:p>
            <a:endParaRPr/>
          </a:p>
        </p:txBody>
      </p:sp>
      <p:sp>
        <p:nvSpPr>
          <p:cNvPr id="67" name="object 67"/>
          <p:cNvSpPr/>
          <p:nvPr/>
        </p:nvSpPr>
        <p:spPr>
          <a:xfrm>
            <a:off x="4173252" y="3286536"/>
            <a:ext cx="328930" cy="220345"/>
          </a:xfrm>
          <a:custGeom>
            <a:avLst/>
            <a:gdLst/>
            <a:ahLst/>
            <a:cxnLst/>
            <a:rect l="l" t="t" r="r" b="b"/>
            <a:pathLst>
              <a:path w="328929" h="220345">
                <a:moveTo>
                  <a:pt x="137001" y="8735"/>
                </a:moveTo>
                <a:lnTo>
                  <a:pt x="190212" y="0"/>
                </a:lnTo>
                <a:lnTo>
                  <a:pt x="239083" y="2279"/>
                </a:lnTo>
                <a:lnTo>
                  <a:pt x="280461" y="14642"/>
                </a:lnTo>
                <a:lnTo>
                  <a:pt x="311196" y="36155"/>
                </a:lnTo>
                <a:lnTo>
                  <a:pt x="328136" y="65885"/>
                </a:lnTo>
                <a:lnTo>
                  <a:pt x="328359" y="100111"/>
                </a:lnTo>
                <a:lnTo>
                  <a:pt x="312542" y="134136"/>
                </a:lnTo>
                <a:lnTo>
                  <a:pt x="282937" y="165564"/>
                </a:lnTo>
                <a:lnTo>
                  <a:pt x="241792" y="191999"/>
                </a:lnTo>
                <a:lnTo>
                  <a:pt x="191357" y="211046"/>
                </a:lnTo>
                <a:lnTo>
                  <a:pt x="138146" y="219844"/>
                </a:lnTo>
                <a:lnTo>
                  <a:pt x="89275" y="217601"/>
                </a:lnTo>
                <a:lnTo>
                  <a:pt x="47897" y="205258"/>
                </a:lnTo>
                <a:lnTo>
                  <a:pt x="17162" y="183752"/>
                </a:lnTo>
                <a:lnTo>
                  <a:pt x="222" y="154023"/>
                </a:lnTo>
                <a:lnTo>
                  <a:pt x="0" y="119796"/>
                </a:lnTo>
                <a:lnTo>
                  <a:pt x="15816" y="85764"/>
                </a:lnTo>
                <a:lnTo>
                  <a:pt x="45421" y="54317"/>
                </a:lnTo>
                <a:lnTo>
                  <a:pt x="86566" y="27844"/>
                </a:lnTo>
                <a:lnTo>
                  <a:pt x="137001" y="8735"/>
                </a:lnTo>
                <a:close/>
              </a:path>
            </a:pathLst>
          </a:custGeom>
          <a:ln w="12700">
            <a:solidFill>
              <a:srgbClr val="FFFFFF"/>
            </a:solidFill>
          </a:ln>
        </p:spPr>
        <p:txBody>
          <a:bodyPr wrap="square" lIns="0" tIns="0" rIns="0" bIns="0" rtlCol="0"/>
          <a:lstStyle/>
          <a:p>
            <a:endParaRPr/>
          </a:p>
        </p:txBody>
      </p:sp>
      <p:sp>
        <p:nvSpPr>
          <p:cNvPr id="68" name="object 68"/>
          <p:cNvSpPr/>
          <p:nvPr/>
        </p:nvSpPr>
        <p:spPr>
          <a:xfrm>
            <a:off x="2028853" y="2671329"/>
            <a:ext cx="320675" cy="237490"/>
          </a:xfrm>
          <a:custGeom>
            <a:avLst/>
            <a:gdLst/>
            <a:ahLst/>
            <a:cxnLst/>
            <a:rect l="l" t="t" r="r" b="b"/>
            <a:pathLst>
              <a:path w="320675" h="237489">
                <a:moveTo>
                  <a:pt x="216208" y="0"/>
                </a:moveTo>
                <a:lnTo>
                  <a:pt x="167618" y="5887"/>
                </a:lnTo>
                <a:lnTo>
                  <a:pt x="116559" y="23357"/>
                </a:lnTo>
                <a:lnTo>
                  <a:pt x="70015" y="50593"/>
                </a:lnTo>
                <a:lnTo>
                  <a:pt x="33859" y="83541"/>
                </a:lnTo>
                <a:lnTo>
                  <a:pt x="9913" y="119470"/>
                </a:lnTo>
                <a:lnTo>
                  <a:pt x="0" y="155649"/>
                </a:lnTo>
                <a:lnTo>
                  <a:pt x="5942" y="189346"/>
                </a:lnTo>
                <a:lnTo>
                  <a:pt x="27557" y="215828"/>
                </a:lnTo>
                <a:lnTo>
                  <a:pt x="61426" y="231917"/>
                </a:lnTo>
                <a:lnTo>
                  <a:pt x="104286" y="237215"/>
                </a:lnTo>
                <a:lnTo>
                  <a:pt x="152876" y="231327"/>
                </a:lnTo>
                <a:lnTo>
                  <a:pt x="203935" y="213857"/>
                </a:lnTo>
                <a:lnTo>
                  <a:pt x="250479" y="186621"/>
                </a:lnTo>
                <a:lnTo>
                  <a:pt x="286635" y="153674"/>
                </a:lnTo>
                <a:lnTo>
                  <a:pt x="310582" y="117745"/>
                </a:lnTo>
                <a:lnTo>
                  <a:pt x="320495" y="81566"/>
                </a:lnTo>
                <a:lnTo>
                  <a:pt x="314552" y="47868"/>
                </a:lnTo>
                <a:lnTo>
                  <a:pt x="292937" y="21386"/>
                </a:lnTo>
                <a:lnTo>
                  <a:pt x="259068" y="5298"/>
                </a:lnTo>
                <a:lnTo>
                  <a:pt x="216208" y="0"/>
                </a:lnTo>
                <a:close/>
              </a:path>
            </a:pathLst>
          </a:custGeom>
          <a:solidFill>
            <a:srgbClr val="5F76B4"/>
          </a:solidFill>
        </p:spPr>
        <p:txBody>
          <a:bodyPr wrap="square" lIns="0" tIns="0" rIns="0" bIns="0" rtlCol="0"/>
          <a:lstStyle/>
          <a:p>
            <a:endParaRPr/>
          </a:p>
        </p:txBody>
      </p:sp>
      <p:sp>
        <p:nvSpPr>
          <p:cNvPr id="69" name="object 69"/>
          <p:cNvSpPr/>
          <p:nvPr/>
        </p:nvSpPr>
        <p:spPr>
          <a:xfrm>
            <a:off x="2028853" y="2671329"/>
            <a:ext cx="320675" cy="237490"/>
          </a:xfrm>
          <a:custGeom>
            <a:avLst/>
            <a:gdLst/>
            <a:ahLst/>
            <a:cxnLst/>
            <a:rect l="l" t="t" r="r" b="b"/>
            <a:pathLst>
              <a:path w="320675" h="237489">
                <a:moveTo>
                  <a:pt x="116559" y="23357"/>
                </a:moveTo>
                <a:lnTo>
                  <a:pt x="167618" y="5887"/>
                </a:lnTo>
                <a:lnTo>
                  <a:pt x="216208" y="0"/>
                </a:lnTo>
                <a:lnTo>
                  <a:pt x="259068" y="5298"/>
                </a:lnTo>
                <a:lnTo>
                  <a:pt x="292937" y="21386"/>
                </a:lnTo>
                <a:lnTo>
                  <a:pt x="314552" y="47868"/>
                </a:lnTo>
                <a:lnTo>
                  <a:pt x="320495" y="81566"/>
                </a:lnTo>
                <a:lnTo>
                  <a:pt x="310582" y="117745"/>
                </a:lnTo>
                <a:lnTo>
                  <a:pt x="286635" y="153674"/>
                </a:lnTo>
                <a:lnTo>
                  <a:pt x="250479" y="186621"/>
                </a:lnTo>
                <a:lnTo>
                  <a:pt x="203935" y="213857"/>
                </a:lnTo>
                <a:lnTo>
                  <a:pt x="152876" y="231327"/>
                </a:lnTo>
                <a:lnTo>
                  <a:pt x="104286" y="237215"/>
                </a:lnTo>
                <a:lnTo>
                  <a:pt x="61426" y="231917"/>
                </a:lnTo>
                <a:lnTo>
                  <a:pt x="27557" y="215828"/>
                </a:lnTo>
                <a:lnTo>
                  <a:pt x="5942" y="189346"/>
                </a:lnTo>
                <a:lnTo>
                  <a:pt x="0" y="155649"/>
                </a:lnTo>
                <a:lnTo>
                  <a:pt x="9913" y="119470"/>
                </a:lnTo>
                <a:lnTo>
                  <a:pt x="33859" y="83541"/>
                </a:lnTo>
                <a:lnTo>
                  <a:pt x="70015" y="50593"/>
                </a:lnTo>
                <a:lnTo>
                  <a:pt x="116559" y="23357"/>
                </a:lnTo>
                <a:close/>
              </a:path>
            </a:pathLst>
          </a:custGeom>
          <a:ln w="12700">
            <a:solidFill>
              <a:srgbClr val="FFFFFF"/>
            </a:solidFill>
          </a:ln>
        </p:spPr>
        <p:txBody>
          <a:bodyPr wrap="square" lIns="0" tIns="0" rIns="0" bIns="0" rtlCol="0"/>
          <a:lstStyle/>
          <a:p>
            <a:endParaRPr/>
          </a:p>
        </p:txBody>
      </p:sp>
      <p:sp>
        <p:nvSpPr>
          <p:cNvPr id="70" name="object 70"/>
          <p:cNvSpPr/>
          <p:nvPr/>
        </p:nvSpPr>
        <p:spPr>
          <a:xfrm>
            <a:off x="2057378" y="3279316"/>
            <a:ext cx="327660" cy="222884"/>
          </a:xfrm>
          <a:custGeom>
            <a:avLst/>
            <a:gdLst/>
            <a:ahLst/>
            <a:cxnLst/>
            <a:rect l="l" t="t" r="r" b="b"/>
            <a:pathLst>
              <a:path w="327660" h="222885">
                <a:moveTo>
                  <a:pt x="94061" y="0"/>
                </a:moveTo>
                <a:lnTo>
                  <a:pt x="52112" y="10293"/>
                </a:lnTo>
                <a:lnTo>
                  <a:pt x="20338" y="30260"/>
                </a:lnTo>
                <a:lnTo>
                  <a:pt x="1926" y="59134"/>
                </a:lnTo>
                <a:lnTo>
                  <a:pt x="0" y="93266"/>
                </a:lnTo>
                <a:lnTo>
                  <a:pt x="14130" y="128008"/>
                </a:lnTo>
                <a:lnTo>
                  <a:pt x="42178" y="160861"/>
                </a:lnTo>
                <a:lnTo>
                  <a:pt x="82003" y="189324"/>
                </a:lnTo>
                <a:lnTo>
                  <a:pt x="131466" y="210899"/>
                </a:lnTo>
                <a:lnTo>
                  <a:pt x="184136" y="222259"/>
                </a:lnTo>
                <a:lnTo>
                  <a:pt x="233033" y="222408"/>
                </a:lnTo>
                <a:lnTo>
                  <a:pt x="274963" y="212115"/>
                </a:lnTo>
                <a:lnTo>
                  <a:pt x="306730" y="192147"/>
                </a:lnTo>
                <a:lnTo>
                  <a:pt x="325141" y="163274"/>
                </a:lnTo>
                <a:lnTo>
                  <a:pt x="327068" y="129141"/>
                </a:lnTo>
                <a:lnTo>
                  <a:pt x="312945" y="94399"/>
                </a:lnTo>
                <a:lnTo>
                  <a:pt x="284916" y="61547"/>
                </a:lnTo>
                <a:lnTo>
                  <a:pt x="245129" y="33084"/>
                </a:lnTo>
                <a:lnTo>
                  <a:pt x="195728" y="11509"/>
                </a:lnTo>
                <a:lnTo>
                  <a:pt x="142995" y="149"/>
                </a:lnTo>
                <a:lnTo>
                  <a:pt x="94061" y="0"/>
                </a:lnTo>
                <a:close/>
              </a:path>
            </a:pathLst>
          </a:custGeom>
          <a:solidFill>
            <a:srgbClr val="5F76B4"/>
          </a:solidFill>
        </p:spPr>
        <p:txBody>
          <a:bodyPr wrap="square" lIns="0" tIns="0" rIns="0" bIns="0" rtlCol="0"/>
          <a:lstStyle/>
          <a:p>
            <a:endParaRPr/>
          </a:p>
        </p:txBody>
      </p:sp>
      <p:sp>
        <p:nvSpPr>
          <p:cNvPr id="71" name="object 71"/>
          <p:cNvSpPr/>
          <p:nvPr/>
        </p:nvSpPr>
        <p:spPr>
          <a:xfrm>
            <a:off x="2057378" y="3279316"/>
            <a:ext cx="327660" cy="222884"/>
          </a:xfrm>
          <a:custGeom>
            <a:avLst/>
            <a:gdLst/>
            <a:ahLst/>
            <a:cxnLst/>
            <a:rect l="l" t="t" r="r" b="b"/>
            <a:pathLst>
              <a:path w="327660" h="222885">
                <a:moveTo>
                  <a:pt x="195728" y="11509"/>
                </a:moveTo>
                <a:lnTo>
                  <a:pt x="245129" y="33084"/>
                </a:lnTo>
                <a:lnTo>
                  <a:pt x="284916" y="61547"/>
                </a:lnTo>
                <a:lnTo>
                  <a:pt x="312945" y="94399"/>
                </a:lnTo>
                <a:lnTo>
                  <a:pt x="327068" y="129141"/>
                </a:lnTo>
                <a:lnTo>
                  <a:pt x="325141" y="163274"/>
                </a:lnTo>
                <a:lnTo>
                  <a:pt x="306730" y="192147"/>
                </a:lnTo>
                <a:lnTo>
                  <a:pt x="274963" y="212115"/>
                </a:lnTo>
                <a:lnTo>
                  <a:pt x="233033" y="222408"/>
                </a:lnTo>
                <a:lnTo>
                  <a:pt x="184136" y="222259"/>
                </a:lnTo>
                <a:lnTo>
                  <a:pt x="131466" y="210899"/>
                </a:lnTo>
                <a:lnTo>
                  <a:pt x="82003" y="189324"/>
                </a:lnTo>
                <a:lnTo>
                  <a:pt x="42178" y="160861"/>
                </a:lnTo>
                <a:lnTo>
                  <a:pt x="14130" y="128008"/>
                </a:lnTo>
                <a:lnTo>
                  <a:pt x="0" y="93266"/>
                </a:lnTo>
                <a:lnTo>
                  <a:pt x="1926" y="59134"/>
                </a:lnTo>
                <a:lnTo>
                  <a:pt x="20338" y="30260"/>
                </a:lnTo>
                <a:lnTo>
                  <a:pt x="52112" y="10293"/>
                </a:lnTo>
                <a:lnTo>
                  <a:pt x="94061" y="0"/>
                </a:lnTo>
                <a:lnTo>
                  <a:pt x="142995" y="149"/>
                </a:lnTo>
                <a:lnTo>
                  <a:pt x="195728" y="11509"/>
                </a:lnTo>
                <a:close/>
              </a:path>
            </a:pathLst>
          </a:custGeom>
          <a:ln w="12699">
            <a:solidFill>
              <a:srgbClr val="FFFFFF"/>
            </a:solidFill>
          </a:ln>
        </p:spPr>
        <p:txBody>
          <a:bodyPr wrap="square" lIns="0" tIns="0" rIns="0" bIns="0" rtlCol="0"/>
          <a:lstStyle/>
          <a:p>
            <a:endParaRPr/>
          </a:p>
        </p:txBody>
      </p:sp>
      <p:sp>
        <p:nvSpPr>
          <p:cNvPr id="73" name="object 7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75" name="object 7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6" name="object 7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7" name="object 7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8" name="object 7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9" name="object 7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80" name="object 8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81" name="object 8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82" name="object 8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83" name="object 8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84" name="object 8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85" name="object 8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86" name="object 8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7" name="object 8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8" name="object 8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9" name="object 8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90" name="object 9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91" name="object 9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92" name="object 9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93" name="object 9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94" name="object 9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95" name="object 9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96" name="object 9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7" name="object 9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8" name="object 9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9" name="object 9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100" name="object 10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101" name="object 10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102" name="object 10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03" name="object 10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04" name="object 10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05" name="object 10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06" name="object 10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7" name="object 10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8" name="object 10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9" name="object 10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10" name="object 11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11" name="object 11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12" name="object 11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13" name="object 11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14" name="object 11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15" name="object 11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16" name="object 11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7" name="object 11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8" name="object 11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9" name="object 11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20" name="object 12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21" name="object 12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22" name="object 12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23" name="object 12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24" name="object 12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25" name="object 12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7" name="object 127"/>
          <p:cNvSpPr txBox="1"/>
          <p:nvPr/>
        </p:nvSpPr>
        <p:spPr>
          <a:xfrm>
            <a:off x="1214426" y="4988942"/>
            <a:ext cx="1599565" cy="230832"/>
          </a:xfrm>
          <a:prstGeom prst="rect">
            <a:avLst/>
          </a:prstGeom>
        </p:spPr>
        <p:txBody>
          <a:bodyPr vert="horz" wrap="square" lIns="0" tIns="0" rIns="0" bIns="0" rtlCol="0">
            <a:spAutoFit/>
          </a:bodyPr>
          <a:lstStyle/>
          <a:p>
            <a:pPr marL="12700">
              <a:lnSpc>
                <a:spcPct val="100000"/>
              </a:lnSpc>
            </a:pPr>
            <a:r>
              <a:rPr sz="1500" b="1" dirty="0">
                <a:latin typeface="Calibri"/>
                <a:cs typeface="Calibri"/>
              </a:rPr>
              <a:t>Sample</a:t>
            </a:r>
            <a:r>
              <a:rPr sz="1500" b="1" spc="-105" dirty="0">
                <a:latin typeface="Calibri"/>
                <a:cs typeface="Calibri"/>
              </a:rPr>
              <a:t> </a:t>
            </a:r>
            <a:r>
              <a:rPr sz="1500" b="1" spc="-10" dirty="0">
                <a:latin typeface="Calibri"/>
                <a:cs typeface="Calibri"/>
              </a:rPr>
              <a:t>Workspaces</a:t>
            </a:r>
            <a:endParaRPr sz="1500">
              <a:latin typeface="Calibri"/>
              <a:cs typeface="Calibri"/>
            </a:endParaRPr>
          </a:p>
        </p:txBody>
      </p:sp>
      <p:sp>
        <p:nvSpPr>
          <p:cNvPr id="128" name="object 128"/>
          <p:cNvSpPr/>
          <p:nvPr/>
        </p:nvSpPr>
        <p:spPr>
          <a:xfrm>
            <a:off x="2204975" y="5454777"/>
            <a:ext cx="2328799" cy="1133475"/>
          </a:xfrm>
          <a:prstGeom prst="rect">
            <a:avLst/>
          </a:prstGeom>
          <a:blipFill>
            <a:blip r:embed="rId3" cstate="print"/>
            <a:stretch>
              <a:fillRect/>
            </a:stretch>
          </a:blipFill>
        </p:spPr>
        <p:txBody>
          <a:bodyPr wrap="square" lIns="0" tIns="0" rIns="0" bIns="0" rtlCol="0"/>
          <a:lstStyle/>
          <a:p>
            <a:endParaRPr/>
          </a:p>
        </p:txBody>
      </p:sp>
      <p:sp>
        <p:nvSpPr>
          <p:cNvPr id="129" name="object 129"/>
          <p:cNvSpPr/>
          <p:nvPr/>
        </p:nvSpPr>
        <p:spPr>
          <a:xfrm>
            <a:off x="2421765" y="6854955"/>
            <a:ext cx="2188337" cy="115256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436114" y="2189735"/>
            <a:ext cx="1993264" cy="246221"/>
          </a:xfrm>
          <a:prstGeom prst="rect">
            <a:avLst/>
          </a:prstGeom>
        </p:spPr>
        <p:txBody>
          <a:bodyPr vert="horz" wrap="square" lIns="0" tIns="0" rIns="0" bIns="0" rtlCol="0">
            <a:spAutoFit/>
          </a:bodyPr>
          <a:lstStyle/>
          <a:p>
            <a:pPr marL="12700">
              <a:lnSpc>
                <a:spcPct val="100000"/>
              </a:lnSpc>
            </a:pPr>
            <a:r>
              <a:rPr sz="1600" b="1" spc="-15" dirty="0">
                <a:latin typeface="Calibri"/>
                <a:cs typeface="Calibri"/>
              </a:rPr>
              <a:t>Different </a:t>
            </a:r>
            <a:r>
              <a:rPr sz="1600" b="1" spc="-40" dirty="0">
                <a:latin typeface="Calibri"/>
                <a:cs typeface="Calibri"/>
              </a:rPr>
              <a:t>Team</a:t>
            </a:r>
            <a:r>
              <a:rPr sz="1600" b="1" spc="-10" dirty="0">
                <a:latin typeface="Calibri"/>
                <a:cs typeface="Calibri"/>
              </a:rPr>
              <a:t> Settings</a:t>
            </a:r>
            <a:endParaRPr sz="160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4" y="4988944"/>
            <a:ext cx="1813560"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The Ideal </a:t>
            </a:r>
            <a:r>
              <a:rPr sz="1500" b="1" spc="-35" dirty="0">
                <a:latin typeface="Calibri"/>
                <a:cs typeface="Calibri"/>
              </a:rPr>
              <a:t>Team</a:t>
            </a:r>
            <a:r>
              <a:rPr sz="1500" b="1" spc="-45" dirty="0">
                <a:latin typeface="Calibri"/>
                <a:cs typeface="Calibri"/>
              </a:rPr>
              <a:t> </a:t>
            </a:r>
            <a:r>
              <a:rPr sz="1500" b="1" spc="-10" dirty="0">
                <a:latin typeface="Calibri"/>
                <a:cs typeface="Calibri"/>
              </a:rPr>
              <a:t>Setting</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Co-located</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Ongoing/</a:t>
            </a:r>
            <a:r>
              <a:rPr sz="1200" spc="-70" dirty="0">
                <a:latin typeface="Calibri"/>
                <a:cs typeface="Calibri"/>
              </a:rPr>
              <a:t> </a:t>
            </a:r>
            <a:r>
              <a:rPr sz="1200" spc="-5" dirty="0">
                <a:latin typeface="Calibri"/>
                <a:cs typeface="Calibri"/>
              </a:rPr>
              <a:t>Long-term</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Single</a:t>
            </a:r>
            <a:r>
              <a:rPr sz="1200" spc="-35" dirty="0">
                <a:latin typeface="Calibri"/>
                <a:cs typeface="Calibri"/>
              </a:rPr>
              <a:t> </a:t>
            </a:r>
            <a:r>
              <a:rPr sz="1200" spc="-10" dirty="0">
                <a:latin typeface="Calibri"/>
                <a:cs typeface="Calibri"/>
              </a:rPr>
              <a:t>Organization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Same</a:t>
            </a:r>
            <a:r>
              <a:rPr sz="1200" spc="-85" dirty="0">
                <a:latin typeface="Calibri"/>
                <a:cs typeface="Calibri"/>
              </a:rPr>
              <a:t> </a:t>
            </a:r>
            <a:r>
              <a:rPr sz="1200" spc="-5" dirty="0">
                <a:latin typeface="Calibri"/>
                <a:cs typeface="Calibri"/>
              </a:rPr>
              <a:t>Culture</a:t>
            </a:r>
            <a:endParaRPr sz="1200">
              <a:latin typeface="Calibri"/>
              <a:cs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8434" name="Picture 2" descr="6-1">
            <a:extLst>
              <a:ext uri="{FF2B5EF4-FFF2-40B4-BE49-F238E27FC236}">
                <a16:creationId xmlns:a16="http://schemas.microsoft.com/office/drawing/2014/main" id="{BD0A24DE-6B83-47C9-89BD-49E728452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92" y="1145916"/>
            <a:ext cx="5791200" cy="64644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024C11-58AD-41F7-9228-19DE2D32BC23}"/>
              </a:ext>
            </a:extLst>
          </p:cNvPr>
          <p:cNvSpPr/>
          <p:nvPr/>
        </p:nvSpPr>
        <p:spPr>
          <a:xfrm>
            <a:off x="554292" y="752473"/>
            <a:ext cx="4928785" cy="338554"/>
          </a:xfrm>
          <a:prstGeom prst="rect">
            <a:avLst/>
          </a:prstGeom>
        </p:spPr>
        <p:txBody>
          <a:bodyPr wrap="none">
            <a:spAutoFit/>
          </a:bodyPr>
          <a:lstStyle/>
          <a:p>
            <a:r>
              <a:rPr lang="en-US" sz="1600" b="1" dirty="0"/>
              <a:t>Solution: Activity 6.1 Discuss Challenging Team Settings </a:t>
            </a:r>
            <a:endParaRPr lang="en-US" sz="1600" dirty="0"/>
          </a:p>
        </p:txBody>
      </p:sp>
    </p:spTree>
    <p:extLst>
      <p:ext uri="{BB962C8B-B14F-4D97-AF65-F5344CB8AC3E}">
        <p14:creationId xmlns:p14="http://schemas.microsoft.com/office/powerpoint/2010/main" val="37019862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143000" y="893066"/>
            <a:ext cx="4572000" cy="1744067"/>
          </a:xfrm>
          <a:prstGeom prst="rect">
            <a:avLst/>
          </a:prstGeom>
        </p:spPr>
        <p:txBody>
          <a:bodyPr vert="horz" wrap="square" lIns="0" tIns="109220" rIns="0" bIns="0" rtlCol="0">
            <a:spAutoFit/>
          </a:bodyPr>
          <a:lstStyle/>
          <a:p>
            <a:pPr marL="228600">
              <a:lnSpc>
                <a:spcPct val="100000"/>
              </a:lnSpc>
              <a:spcBef>
                <a:spcPts val="860"/>
              </a:spcBef>
            </a:pPr>
            <a:r>
              <a:rPr sz="1300" spc="-5" dirty="0">
                <a:solidFill>
                  <a:srgbClr val="FFFFFF"/>
                </a:solidFill>
                <a:latin typeface="Arial"/>
                <a:cs typeface="Arial"/>
              </a:rPr>
              <a:t>Activity 6.1 : Discuss Challenging </a:t>
            </a:r>
            <a:r>
              <a:rPr sz="1300" spc="-40" dirty="0">
                <a:solidFill>
                  <a:srgbClr val="FFFFFF"/>
                </a:solidFill>
                <a:latin typeface="Arial"/>
                <a:cs typeface="Arial"/>
              </a:rPr>
              <a:t>Team</a:t>
            </a:r>
            <a:r>
              <a:rPr sz="1300" spc="85" dirty="0">
                <a:solidFill>
                  <a:srgbClr val="FFFFFF"/>
                </a:solidFill>
                <a:latin typeface="Arial"/>
                <a:cs typeface="Arial"/>
              </a:rPr>
              <a:t> </a:t>
            </a:r>
            <a:r>
              <a:rPr sz="1300" spc="-5" dirty="0">
                <a:solidFill>
                  <a:srgbClr val="FFFFFF"/>
                </a:solidFill>
                <a:latin typeface="Arial"/>
                <a:cs typeface="Arial"/>
              </a:rPr>
              <a:t>Settings</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10"/>
              </a:spcBef>
            </a:pPr>
            <a:endParaRPr sz="1250">
              <a:latin typeface="Times New Roman"/>
              <a:cs typeface="Times New Roman"/>
            </a:endParaRPr>
          </a:p>
          <a:p>
            <a:pPr marL="410209">
              <a:lnSpc>
                <a:spcPct val="100000"/>
              </a:lnSpc>
            </a:pPr>
            <a:r>
              <a:rPr sz="1000" spc="-5" dirty="0">
                <a:latin typeface="Calibri"/>
                <a:cs typeface="Calibri"/>
              </a:rPr>
              <a:t>This is a group</a:t>
            </a:r>
            <a:r>
              <a:rPr sz="1000" spc="-30" dirty="0">
                <a:latin typeface="Calibri"/>
                <a:cs typeface="Calibri"/>
              </a:rPr>
              <a:t> </a:t>
            </a:r>
            <a:r>
              <a:rPr sz="1000" spc="-15" dirty="0">
                <a:latin typeface="Calibri"/>
                <a:cs typeface="Calibri"/>
              </a:rPr>
              <a:t>exercise.</a:t>
            </a:r>
            <a:endParaRPr sz="1000">
              <a:latin typeface="Calibri"/>
              <a:cs typeface="Calibri"/>
            </a:endParaRPr>
          </a:p>
          <a:p>
            <a:pPr marL="638810" marR="675005" indent="-228600">
              <a:lnSpc>
                <a:spcPct val="120000"/>
              </a:lnSpc>
              <a:spcBef>
                <a:spcPts val="600"/>
              </a:spcBef>
              <a:tabLst>
                <a:tab pos="638810" algn="l"/>
              </a:tabLst>
            </a:pPr>
            <a:r>
              <a:rPr sz="1000" spc="-5" dirty="0">
                <a:latin typeface="Calibri"/>
                <a:cs typeface="Calibri"/>
              </a:rPr>
              <a:t>1.	</a:t>
            </a:r>
            <a:r>
              <a:rPr sz="1000" spc="-10" dirty="0">
                <a:latin typeface="Calibri"/>
                <a:cs typeface="Calibri"/>
              </a:rPr>
              <a:t>Discuss </a:t>
            </a:r>
            <a:r>
              <a:rPr sz="1000" spc="-5" dirty="0">
                <a:latin typeface="Calibri"/>
                <a:cs typeface="Calibri"/>
              </a:rPr>
              <a:t>and identify the </a:t>
            </a:r>
            <a:r>
              <a:rPr sz="1000" spc="-25" dirty="0">
                <a:latin typeface="Calibri"/>
                <a:cs typeface="Calibri"/>
              </a:rPr>
              <a:t>key </a:t>
            </a:r>
            <a:r>
              <a:rPr sz="1000" spc="-5" dirty="0">
                <a:latin typeface="Calibri"/>
                <a:cs typeface="Calibri"/>
              </a:rPr>
              <a:t>challenges specific </a:t>
            </a:r>
            <a:r>
              <a:rPr sz="1000" spc="-10" dirty="0">
                <a:latin typeface="Calibri"/>
                <a:cs typeface="Calibri"/>
              </a:rPr>
              <a:t>to</a:t>
            </a:r>
            <a:r>
              <a:rPr sz="1000" spc="180" dirty="0">
                <a:latin typeface="Calibri"/>
                <a:cs typeface="Calibri"/>
              </a:rPr>
              <a:t> </a:t>
            </a:r>
            <a:r>
              <a:rPr sz="1000" spc="-5" dirty="0">
                <a:latin typeface="Calibri"/>
                <a:cs typeface="Calibri"/>
              </a:rPr>
              <a:t>the following  types of </a:t>
            </a:r>
            <a:r>
              <a:rPr sz="1000" spc="-10" dirty="0">
                <a:latin typeface="Calibri"/>
                <a:cs typeface="Calibri"/>
              </a:rPr>
              <a:t>team</a:t>
            </a:r>
            <a:r>
              <a:rPr sz="1000" spc="-40" dirty="0">
                <a:latin typeface="Calibri"/>
                <a:cs typeface="Calibri"/>
              </a:rPr>
              <a:t> </a:t>
            </a:r>
            <a:r>
              <a:rPr sz="1000" spc="-5" dirty="0">
                <a:latin typeface="Calibri"/>
                <a:cs typeface="Calibri"/>
              </a:rPr>
              <a:t>settings:</a:t>
            </a:r>
            <a:endParaRPr sz="1000">
              <a:latin typeface="Calibri"/>
              <a:cs typeface="Calibri"/>
            </a:endParaRPr>
          </a:p>
          <a:p>
            <a:pPr marL="638810">
              <a:lnSpc>
                <a:spcPct val="100000"/>
              </a:lnSpc>
              <a:spcBef>
                <a:spcPts val="830"/>
              </a:spcBef>
            </a:pPr>
            <a:r>
              <a:rPr sz="900" spc="-5" dirty="0">
                <a:latin typeface="Arial"/>
                <a:cs typeface="Arial"/>
              </a:rPr>
              <a:t>–  </a:t>
            </a:r>
            <a:r>
              <a:rPr sz="900" spc="-5" dirty="0">
                <a:latin typeface="Calibri"/>
                <a:cs typeface="Calibri"/>
              </a:rPr>
              <a:t>Virtual </a:t>
            </a:r>
            <a:r>
              <a:rPr sz="900" dirty="0">
                <a:latin typeface="Calibri"/>
                <a:cs typeface="Calibri"/>
              </a:rPr>
              <a:t>or </a:t>
            </a:r>
            <a:r>
              <a:rPr sz="900" spc="-10" dirty="0">
                <a:latin typeface="Calibri"/>
                <a:cs typeface="Calibri"/>
              </a:rPr>
              <a:t>Distributed</a:t>
            </a:r>
            <a:r>
              <a:rPr sz="900" spc="150" dirty="0">
                <a:latin typeface="Calibri"/>
                <a:cs typeface="Calibri"/>
              </a:rPr>
              <a:t> </a:t>
            </a:r>
            <a:r>
              <a:rPr sz="900" spc="-5" dirty="0">
                <a:latin typeface="Calibri"/>
                <a:cs typeface="Calibri"/>
              </a:rPr>
              <a:t>teams</a:t>
            </a:r>
            <a:endParaRPr sz="900">
              <a:latin typeface="Calibri"/>
              <a:cs typeface="Calibri"/>
            </a:endParaRPr>
          </a:p>
        </p:txBody>
      </p:sp>
      <p:sp>
        <p:nvSpPr>
          <p:cNvPr id="18" name="object 18"/>
          <p:cNvSpPr txBox="1"/>
          <p:nvPr/>
        </p:nvSpPr>
        <p:spPr>
          <a:xfrm>
            <a:off x="1540893" y="2667637"/>
            <a:ext cx="3344545" cy="951543"/>
          </a:xfrm>
          <a:prstGeom prst="rect">
            <a:avLst/>
          </a:prstGeom>
        </p:spPr>
        <p:txBody>
          <a:bodyPr vert="horz" wrap="square" lIns="0" tIns="0" rIns="0" bIns="0" rtlCol="0">
            <a:spAutoFit/>
          </a:bodyPr>
          <a:lstStyle/>
          <a:p>
            <a:pPr marL="384175" indent="-142875">
              <a:lnSpc>
                <a:spcPct val="100000"/>
              </a:lnSpc>
              <a:buFont typeface="Arial"/>
              <a:buChar char="–"/>
              <a:tabLst>
                <a:tab pos="384810" algn="l"/>
              </a:tabLst>
            </a:pPr>
            <a:r>
              <a:rPr sz="900" spc="-15" dirty="0">
                <a:latin typeface="Calibri"/>
                <a:cs typeface="Calibri"/>
              </a:rPr>
              <a:t>Temporary</a:t>
            </a:r>
            <a:r>
              <a:rPr sz="900" spc="-65" dirty="0">
                <a:latin typeface="Calibri"/>
                <a:cs typeface="Calibri"/>
              </a:rPr>
              <a:t> </a:t>
            </a:r>
            <a:r>
              <a:rPr sz="900" spc="-5" dirty="0">
                <a:latin typeface="Calibri"/>
                <a:cs typeface="Calibri"/>
              </a:rPr>
              <a:t>teams</a:t>
            </a:r>
            <a:endParaRPr sz="900">
              <a:latin typeface="Calibri"/>
              <a:cs typeface="Calibri"/>
            </a:endParaRPr>
          </a:p>
          <a:p>
            <a:pPr marL="384175" indent="-142875">
              <a:lnSpc>
                <a:spcPct val="100000"/>
              </a:lnSpc>
              <a:spcBef>
                <a:spcPts val="515"/>
              </a:spcBef>
              <a:buFont typeface="Arial"/>
              <a:buChar char="–"/>
              <a:tabLst>
                <a:tab pos="384810" algn="l"/>
              </a:tabLst>
            </a:pPr>
            <a:r>
              <a:rPr sz="900" spc="-10" dirty="0">
                <a:latin typeface="Calibri"/>
                <a:cs typeface="Calibri"/>
              </a:rPr>
              <a:t>Cross-Organization</a:t>
            </a:r>
            <a:r>
              <a:rPr sz="900" spc="-25" dirty="0">
                <a:latin typeface="Calibri"/>
                <a:cs typeface="Calibri"/>
              </a:rPr>
              <a:t> </a:t>
            </a:r>
            <a:r>
              <a:rPr sz="900" spc="-5" dirty="0">
                <a:latin typeface="Calibri"/>
                <a:cs typeface="Calibri"/>
              </a:rPr>
              <a:t>teams</a:t>
            </a:r>
            <a:endParaRPr sz="900">
              <a:latin typeface="Calibri"/>
              <a:cs typeface="Calibri"/>
            </a:endParaRPr>
          </a:p>
          <a:p>
            <a:pPr marL="384175" indent="-142875">
              <a:lnSpc>
                <a:spcPct val="100000"/>
              </a:lnSpc>
              <a:spcBef>
                <a:spcPts val="515"/>
              </a:spcBef>
              <a:buFont typeface="Arial"/>
              <a:buChar char="–"/>
              <a:tabLst>
                <a:tab pos="384810" algn="l"/>
              </a:tabLst>
            </a:pPr>
            <a:r>
              <a:rPr sz="900" spc="-10" dirty="0">
                <a:latin typeface="Calibri"/>
                <a:cs typeface="Calibri"/>
              </a:rPr>
              <a:t>Culturally Diverse</a:t>
            </a:r>
            <a:r>
              <a:rPr sz="900" spc="10" dirty="0">
                <a:latin typeface="Calibri"/>
                <a:cs typeface="Calibri"/>
              </a:rPr>
              <a:t> </a:t>
            </a:r>
            <a:r>
              <a:rPr sz="900" spc="-5" dirty="0">
                <a:latin typeface="Calibri"/>
                <a:cs typeface="Calibri"/>
              </a:rPr>
              <a:t>teams</a:t>
            </a:r>
            <a:endParaRPr sz="900">
              <a:latin typeface="Calibri"/>
              <a:cs typeface="Calibri"/>
            </a:endParaRPr>
          </a:p>
          <a:p>
            <a:pPr marL="241300" marR="5080" indent="-228600">
              <a:lnSpc>
                <a:spcPct val="120000"/>
              </a:lnSpc>
              <a:spcBef>
                <a:spcPts val="284"/>
              </a:spcBef>
              <a:tabLst>
                <a:tab pos="240665" algn="l"/>
              </a:tabLst>
            </a:pPr>
            <a:r>
              <a:rPr sz="1000" spc="-5" dirty="0">
                <a:latin typeface="Calibri"/>
                <a:cs typeface="Calibri"/>
              </a:rPr>
              <a:t>2.	</a:t>
            </a:r>
            <a:r>
              <a:rPr sz="1000" spc="-10" dirty="0">
                <a:latin typeface="Calibri"/>
                <a:cs typeface="Calibri"/>
              </a:rPr>
              <a:t>Discuss </a:t>
            </a:r>
            <a:r>
              <a:rPr sz="1000" spc="-5" dirty="0">
                <a:latin typeface="Calibri"/>
                <a:cs typeface="Calibri"/>
              </a:rPr>
              <a:t>three </a:t>
            </a:r>
            <a:r>
              <a:rPr sz="1000" spc="-10" dirty="0">
                <a:latin typeface="Calibri"/>
                <a:cs typeface="Calibri"/>
              </a:rPr>
              <a:t>to five </a:t>
            </a:r>
            <a:r>
              <a:rPr sz="1000" spc="-25" dirty="0">
                <a:latin typeface="Calibri"/>
                <a:cs typeface="Calibri"/>
              </a:rPr>
              <a:t>key </a:t>
            </a:r>
            <a:r>
              <a:rPr sz="1000" spc="-10" dirty="0">
                <a:latin typeface="Calibri"/>
                <a:cs typeface="Calibri"/>
              </a:rPr>
              <a:t>practices </a:t>
            </a:r>
            <a:r>
              <a:rPr sz="1000" spc="-5" dirty="0">
                <a:latin typeface="Calibri"/>
                <a:cs typeface="Calibri"/>
              </a:rPr>
              <a:t>that </a:t>
            </a:r>
            <a:r>
              <a:rPr sz="1000" spc="-10" dirty="0">
                <a:latin typeface="Calibri"/>
                <a:cs typeface="Calibri"/>
              </a:rPr>
              <a:t>can </a:t>
            </a:r>
            <a:r>
              <a:rPr sz="1000" spc="-5" dirty="0">
                <a:latin typeface="Calibri"/>
                <a:cs typeface="Calibri"/>
              </a:rPr>
              <a:t>help </a:t>
            </a:r>
            <a:r>
              <a:rPr sz="1000" spc="20" dirty="0">
                <a:latin typeface="Calibri"/>
                <a:cs typeface="Calibri"/>
              </a:rPr>
              <a:t> </a:t>
            </a:r>
            <a:r>
              <a:rPr sz="1000" spc="-10" dirty="0">
                <a:latin typeface="Calibri"/>
                <a:cs typeface="Calibri"/>
              </a:rPr>
              <a:t>mitigate</a:t>
            </a:r>
            <a:r>
              <a:rPr sz="1000" spc="25" dirty="0">
                <a:latin typeface="Calibri"/>
                <a:cs typeface="Calibri"/>
              </a:rPr>
              <a:t> </a:t>
            </a:r>
            <a:r>
              <a:rPr sz="1000" spc="-5" dirty="0">
                <a:latin typeface="Calibri"/>
                <a:cs typeface="Calibri"/>
              </a:rPr>
              <a:t>the  challenges/risks </a:t>
            </a:r>
            <a:r>
              <a:rPr sz="1000" spc="-10" dirty="0">
                <a:latin typeface="Calibri"/>
                <a:cs typeface="Calibri"/>
              </a:rPr>
              <a:t>associated </a:t>
            </a:r>
            <a:r>
              <a:rPr sz="1000" spc="-5" dirty="0">
                <a:latin typeface="Calibri"/>
                <a:cs typeface="Calibri"/>
              </a:rPr>
              <a:t>with these </a:t>
            </a:r>
            <a:r>
              <a:rPr sz="1000" spc="-10" dirty="0">
                <a:latin typeface="Calibri"/>
                <a:cs typeface="Calibri"/>
              </a:rPr>
              <a:t>team</a:t>
            </a:r>
            <a:r>
              <a:rPr sz="1000" spc="130" dirty="0">
                <a:latin typeface="Calibri"/>
                <a:cs typeface="Calibri"/>
              </a:rPr>
              <a:t> </a:t>
            </a:r>
            <a:r>
              <a:rPr sz="1000" spc="-5" dirty="0">
                <a:latin typeface="Calibri"/>
                <a:cs typeface="Calibri"/>
              </a:rPr>
              <a:t>settings.</a:t>
            </a:r>
            <a:endParaRPr sz="1000">
              <a:latin typeface="Calibri"/>
              <a:cs typeface="Calibri"/>
            </a:endParaRPr>
          </a:p>
        </p:txBody>
      </p:sp>
      <p:sp>
        <p:nvSpPr>
          <p:cNvPr id="19" name="object 19"/>
          <p:cNvSpPr/>
          <p:nvPr/>
        </p:nvSpPr>
        <p:spPr>
          <a:xfrm>
            <a:off x="4821937" y="3387853"/>
            <a:ext cx="566927" cy="56692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841496" y="3407664"/>
            <a:ext cx="500380" cy="500380"/>
          </a:xfrm>
          <a:custGeom>
            <a:avLst/>
            <a:gdLst/>
            <a:ahLst/>
            <a:cxnLst/>
            <a:rect l="l" t="t" r="r" b="b"/>
            <a:pathLst>
              <a:path w="500379" h="500379">
                <a:moveTo>
                  <a:pt x="250062" y="0"/>
                </a:moveTo>
                <a:lnTo>
                  <a:pt x="205128" y="4026"/>
                </a:lnTo>
                <a:lnTo>
                  <a:pt x="162830" y="15635"/>
                </a:lnTo>
                <a:lnTo>
                  <a:pt x="123876" y="34120"/>
                </a:lnTo>
                <a:lnTo>
                  <a:pt x="88974" y="58777"/>
                </a:lnTo>
                <a:lnTo>
                  <a:pt x="58830" y="88900"/>
                </a:lnTo>
                <a:lnTo>
                  <a:pt x="34153" y="123782"/>
                </a:lnTo>
                <a:lnTo>
                  <a:pt x="15651" y="162719"/>
                </a:lnTo>
                <a:lnTo>
                  <a:pt x="4030" y="205006"/>
                </a:lnTo>
                <a:lnTo>
                  <a:pt x="0" y="249936"/>
                </a:lnTo>
                <a:lnTo>
                  <a:pt x="4030" y="294903"/>
                </a:lnTo>
                <a:lnTo>
                  <a:pt x="15651" y="337219"/>
                </a:lnTo>
                <a:lnTo>
                  <a:pt x="34153" y="376178"/>
                </a:lnTo>
                <a:lnTo>
                  <a:pt x="58830" y="411077"/>
                </a:lnTo>
                <a:lnTo>
                  <a:pt x="88974" y="441210"/>
                </a:lnTo>
                <a:lnTo>
                  <a:pt x="123876" y="465873"/>
                </a:lnTo>
                <a:lnTo>
                  <a:pt x="162830" y="484362"/>
                </a:lnTo>
                <a:lnTo>
                  <a:pt x="205128" y="495972"/>
                </a:lnTo>
                <a:lnTo>
                  <a:pt x="250062" y="499999"/>
                </a:lnTo>
                <a:lnTo>
                  <a:pt x="294992" y="495972"/>
                </a:lnTo>
                <a:lnTo>
                  <a:pt x="337279" y="484362"/>
                </a:lnTo>
                <a:lnTo>
                  <a:pt x="376216" y="465873"/>
                </a:lnTo>
                <a:lnTo>
                  <a:pt x="411098" y="441210"/>
                </a:lnTo>
                <a:lnTo>
                  <a:pt x="441221" y="411077"/>
                </a:lnTo>
                <a:lnTo>
                  <a:pt x="465878" y="376178"/>
                </a:lnTo>
                <a:lnTo>
                  <a:pt x="484363" y="337219"/>
                </a:lnTo>
                <a:lnTo>
                  <a:pt x="495972" y="294903"/>
                </a:lnTo>
                <a:lnTo>
                  <a:pt x="499998" y="249936"/>
                </a:lnTo>
                <a:lnTo>
                  <a:pt x="495972" y="205006"/>
                </a:lnTo>
                <a:lnTo>
                  <a:pt x="484363" y="162719"/>
                </a:lnTo>
                <a:lnTo>
                  <a:pt x="465878" y="123782"/>
                </a:lnTo>
                <a:lnTo>
                  <a:pt x="441221" y="88900"/>
                </a:lnTo>
                <a:lnTo>
                  <a:pt x="411098" y="58777"/>
                </a:lnTo>
                <a:lnTo>
                  <a:pt x="376216" y="34120"/>
                </a:lnTo>
                <a:lnTo>
                  <a:pt x="337279" y="15635"/>
                </a:lnTo>
                <a:lnTo>
                  <a:pt x="294992" y="4026"/>
                </a:lnTo>
                <a:lnTo>
                  <a:pt x="250062" y="0"/>
                </a:lnTo>
                <a:close/>
              </a:path>
            </a:pathLst>
          </a:custGeom>
          <a:solidFill>
            <a:srgbClr val="465063"/>
          </a:solidFill>
        </p:spPr>
        <p:txBody>
          <a:bodyPr wrap="square" lIns="0" tIns="0" rIns="0" bIns="0" rtlCol="0"/>
          <a:lstStyle/>
          <a:p>
            <a:endParaRPr/>
          </a:p>
        </p:txBody>
      </p:sp>
      <p:sp>
        <p:nvSpPr>
          <p:cNvPr id="21" name="object 21"/>
          <p:cNvSpPr/>
          <p:nvPr/>
        </p:nvSpPr>
        <p:spPr>
          <a:xfrm>
            <a:off x="4841496" y="3407664"/>
            <a:ext cx="500380" cy="500380"/>
          </a:xfrm>
          <a:custGeom>
            <a:avLst/>
            <a:gdLst/>
            <a:ahLst/>
            <a:cxnLst/>
            <a:rect l="l" t="t" r="r" b="b"/>
            <a:pathLst>
              <a:path w="500379" h="500379">
                <a:moveTo>
                  <a:pt x="0" y="249936"/>
                </a:moveTo>
                <a:lnTo>
                  <a:pt x="4030" y="205006"/>
                </a:lnTo>
                <a:lnTo>
                  <a:pt x="15651" y="162719"/>
                </a:lnTo>
                <a:lnTo>
                  <a:pt x="34153" y="123782"/>
                </a:lnTo>
                <a:lnTo>
                  <a:pt x="58830" y="88900"/>
                </a:lnTo>
                <a:lnTo>
                  <a:pt x="88974" y="58777"/>
                </a:lnTo>
                <a:lnTo>
                  <a:pt x="123876" y="34120"/>
                </a:lnTo>
                <a:lnTo>
                  <a:pt x="162830" y="15635"/>
                </a:lnTo>
                <a:lnTo>
                  <a:pt x="205128" y="4026"/>
                </a:lnTo>
                <a:lnTo>
                  <a:pt x="250062" y="0"/>
                </a:lnTo>
                <a:lnTo>
                  <a:pt x="294992" y="4026"/>
                </a:lnTo>
                <a:lnTo>
                  <a:pt x="337279" y="15635"/>
                </a:lnTo>
                <a:lnTo>
                  <a:pt x="376216" y="34120"/>
                </a:lnTo>
                <a:lnTo>
                  <a:pt x="411098" y="58777"/>
                </a:lnTo>
                <a:lnTo>
                  <a:pt x="441221" y="88900"/>
                </a:lnTo>
                <a:lnTo>
                  <a:pt x="465878" y="123782"/>
                </a:lnTo>
                <a:lnTo>
                  <a:pt x="484363" y="162719"/>
                </a:lnTo>
                <a:lnTo>
                  <a:pt x="495972" y="205006"/>
                </a:lnTo>
                <a:lnTo>
                  <a:pt x="499998" y="249936"/>
                </a:lnTo>
                <a:lnTo>
                  <a:pt x="495972" y="294903"/>
                </a:lnTo>
                <a:lnTo>
                  <a:pt x="484363" y="337219"/>
                </a:lnTo>
                <a:lnTo>
                  <a:pt x="465878" y="376178"/>
                </a:lnTo>
                <a:lnTo>
                  <a:pt x="441221" y="411077"/>
                </a:lnTo>
                <a:lnTo>
                  <a:pt x="411098" y="441210"/>
                </a:lnTo>
                <a:lnTo>
                  <a:pt x="376216" y="465873"/>
                </a:lnTo>
                <a:lnTo>
                  <a:pt x="337279" y="484362"/>
                </a:lnTo>
                <a:lnTo>
                  <a:pt x="294992" y="495972"/>
                </a:lnTo>
                <a:lnTo>
                  <a:pt x="250062" y="499999"/>
                </a:lnTo>
                <a:lnTo>
                  <a:pt x="205128" y="495972"/>
                </a:lnTo>
                <a:lnTo>
                  <a:pt x="162830" y="484362"/>
                </a:lnTo>
                <a:lnTo>
                  <a:pt x="123876" y="465873"/>
                </a:lnTo>
                <a:lnTo>
                  <a:pt x="88974" y="441210"/>
                </a:lnTo>
                <a:lnTo>
                  <a:pt x="58830" y="411077"/>
                </a:lnTo>
                <a:lnTo>
                  <a:pt x="34153" y="376178"/>
                </a:lnTo>
                <a:lnTo>
                  <a:pt x="15651" y="337219"/>
                </a:lnTo>
                <a:lnTo>
                  <a:pt x="4030" y="294903"/>
                </a:lnTo>
                <a:lnTo>
                  <a:pt x="0" y="249936"/>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892675" y="3458718"/>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2" y="397891"/>
                </a:lnTo>
                <a:lnTo>
                  <a:pt x="244488" y="392632"/>
                </a:lnTo>
                <a:lnTo>
                  <a:pt x="286352" y="377653"/>
                </a:lnTo>
                <a:lnTo>
                  <a:pt x="323279" y="354153"/>
                </a:lnTo>
                <a:lnTo>
                  <a:pt x="354076" y="323329"/>
                </a:lnTo>
                <a:lnTo>
                  <a:pt x="377552" y="286377"/>
                </a:lnTo>
                <a:lnTo>
                  <a:pt x="392512" y="244495"/>
                </a:lnTo>
                <a:lnTo>
                  <a:pt x="397763" y="198882"/>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23" name="object 23"/>
          <p:cNvSpPr/>
          <p:nvPr/>
        </p:nvSpPr>
        <p:spPr>
          <a:xfrm>
            <a:off x="5088763" y="3457956"/>
            <a:ext cx="7620" cy="396240"/>
          </a:xfrm>
          <a:custGeom>
            <a:avLst/>
            <a:gdLst/>
            <a:ahLst/>
            <a:cxnLst/>
            <a:rect l="l" t="t" r="r" b="b"/>
            <a:pathLst>
              <a:path w="7620" h="396239">
                <a:moveTo>
                  <a:pt x="0" y="0"/>
                </a:moveTo>
                <a:lnTo>
                  <a:pt x="7365"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894326" y="3651504"/>
            <a:ext cx="396240" cy="7620"/>
          </a:xfrm>
          <a:custGeom>
            <a:avLst/>
            <a:gdLst/>
            <a:ahLst/>
            <a:cxnLst/>
            <a:rect l="l" t="t" r="r" b="b"/>
            <a:pathLst>
              <a:path w="396239" h="7620">
                <a:moveTo>
                  <a:pt x="0" y="7365"/>
                </a:moveTo>
                <a:lnTo>
                  <a:pt x="396239" y="0"/>
                </a:lnTo>
              </a:path>
            </a:pathLst>
          </a:custGeom>
          <a:ln w="6349">
            <a:solidFill>
              <a:srgbClr val="A6A6A6"/>
            </a:solidFill>
          </a:ln>
        </p:spPr>
        <p:txBody>
          <a:bodyPr wrap="square" lIns="0" tIns="0" rIns="0" bIns="0" rtlCol="0"/>
          <a:lstStyle/>
          <a:p>
            <a:endParaRPr/>
          </a:p>
        </p:txBody>
      </p:sp>
      <p:sp>
        <p:nvSpPr>
          <p:cNvPr id="25" name="object 25"/>
          <p:cNvSpPr/>
          <p:nvPr/>
        </p:nvSpPr>
        <p:spPr>
          <a:xfrm>
            <a:off x="4948935" y="3520186"/>
            <a:ext cx="285750" cy="274955"/>
          </a:xfrm>
          <a:custGeom>
            <a:avLst/>
            <a:gdLst/>
            <a:ahLst/>
            <a:cxnLst/>
            <a:rect l="l" t="t" r="r" b="b"/>
            <a:pathLst>
              <a:path w="285750" h="274954">
                <a:moveTo>
                  <a:pt x="0" y="0"/>
                </a:moveTo>
                <a:lnTo>
                  <a:pt x="285241" y="274954"/>
                </a:lnTo>
              </a:path>
            </a:pathLst>
          </a:custGeom>
          <a:ln w="6350">
            <a:solidFill>
              <a:srgbClr val="A6A6A6"/>
            </a:solidFill>
          </a:ln>
        </p:spPr>
        <p:txBody>
          <a:bodyPr wrap="square" lIns="0" tIns="0" rIns="0" bIns="0" rtlCol="0"/>
          <a:lstStyle/>
          <a:p>
            <a:endParaRPr/>
          </a:p>
        </p:txBody>
      </p:sp>
      <p:sp>
        <p:nvSpPr>
          <p:cNvPr id="26" name="object 26"/>
          <p:cNvSpPr/>
          <p:nvPr/>
        </p:nvSpPr>
        <p:spPr>
          <a:xfrm>
            <a:off x="4953510" y="3514472"/>
            <a:ext cx="274955" cy="285750"/>
          </a:xfrm>
          <a:custGeom>
            <a:avLst/>
            <a:gdLst/>
            <a:ahLst/>
            <a:cxnLst/>
            <a:rect l="l" t="t" r="r" b="b"/>
            <a:pathLst>
              <a:path w="274954" h="285750">
                <a:moveTo>
                  <a:pt x="0" y="285242"/>
                </a:moveTo>
                <a:lnTo>
                  <a:pt x="274954" y="0"/>
                </a:lnTo>
              </a:path>
            </a:pathLst>
          </a:custGeom>
          <a:ln w="6350">
            <a:solidFill>
              <a:srgbClr val="A6A6A6"/>
            </a:solidFill>
          </a:ln>
        </p:spPr>
        <p:txBody>
          <a:bodyPr wrap="square" lIns="0" tIns="0" rIns="0" bIns="0" rtlCol="0"/>
          <a:lstStyle/>
          <a:p>
            <a:endParaRPr/>
          </a:p>
        </p:txBody>
      </p:sp>
      <p:sp>
        <p:nvSpPr>
          <p:cNvPr id="27" name="object 27"/>
          <p:cNvSpPr/>
          <p:nvPr/>
        </p:nvSpPr>
        <p:spPr>
          <a:xfrm>
            <a:off x="4927092" y="3493261"/>
            <a:ext cx="328930" cy="328930"/>
          </a:xfrm>
          <a:custGeom>
            <a:avLst/>
            <a:gdLst/>
            <a:ahLst/>
            <a:cxnLst/>
            <a:rect l="l" t="t" r="r" b="b"/>
            <a:pathLst>
              <a:path w="328929" h="328929">
                <a:moveTo>
                  <a:pt x="164465" y="0"/>
                </a:moveTo>
                <a:lnTo>
                  <a:pt x="120752" y="5876"/>
                </a:lnTo>
                <a:lnTo>
                  <a:pt x="81468" y="22455"/>
                </a:lnTo>
                <a:lnTo>
                  <a:pt x="48180" y="48164"/>
                </a:lnTo>
                <a:lnTo>
                  <a:pt x="22460" y="81430"/>
                </a:lnTo>
                <a:lnTo>
                  <a:pt x="5876" y="120679"/>
                </a:lnTo>
                <a:lnTo>
                  <a:pt x="0" y="164337"/>
                </a:lnTo>
                <a:lnTo>
                  <a:pt x="5876" y="208050"/>
                </a:lnTo>
                <a:lnTo>
                  <a:pt x="22460" y="247334"/>
                </a:lnTo>
                <a:lnTo>
                  <a:pt x="48180" y="280622"/>
                </a:lnTo>
                <a:lnTo>
                  <a:pt x="81468" y="306342"/>
                </a:lnTo>
                <a:lnTo>
                  <a:pt x="120752" y="322926"/>
                </a:lnTo>
                <a:lnTo>
                  <a:pt x="164465" y="328802"/>
                </a:lnTo>
                <a:lnTo>
                  <a:pt x="208167" y="322926"/>
                </a:lnTo>
                <a:lnTo>
                  <a:pt x="247428" y="306342"/>
                </a:lnTo>
                <a:lnTo>
                  <a:pt x="280685" y="280622"/>
                </a:lnTo>
                <a:lnTo>
                  <a:pt x="306375" y="247334"/>
                </a:lnTo>
                <a:lnTo>
                  <a:pt x="322935" y="208050"/>
                </a:lnTo>
                <a:lnTo>
                  <a:pt x="328803" y="164337"/>
                </a:lnTo>
                <a:lnTo>
                  <a:pt x="322935" y="120679"/>
                </a:lnTo>
                <a:lnTo>
                  <a:pt x="306375" y="81430"/>
                </a:lnTo>
                <a:lnTo>
                  <a:pt x="280685" y="48164"/>
                </a:lnTo>
                <a:lnTo>
                  <a:pt x="247428" y="22455"/>
                </a:lnTo>
                <a:lnTo>
                  <a:pt x="208167" y="5876"/>
                </a:lnTo>
                <a:lnTo>
                  <a:pt x="164465" y="0"/>
                </a:lnTo>
                <a:close/>
              </a:path>
            </a:pathLst>
          </a:custGeom>
          <a:solidFill>
            <a:srgbClr val="D9D9D9"/>
          </a:solidFill>
        </p:spPr>
        <p:txBody>
          <a:bodyPr wrap="square" lIns="0" tIns="0" rIns="0" bIns="0" rtlCol="0"/>
          <a:lstStyle/>
          <a:p>
            <a:endParaRPr/>
          </a:p>
        </p:txBody>
      </p:sp>
      <p:sp>
        <p:nvSpPr>
          <p:cNvPr id="28" name="object 28"/>
          <p:cNvSpPr/>
          <p:nvPr/>
        </p:nvSpPr>
        <p:spPr>
          <a:xfrm>
            <a:off x="4947412" y="3513584"/>
            <a:ext cx="288290" cy="288289"/>
          </a:xfrm>
          <a:custGeom>
            <a:avLst/>
            <a:gdLst/>
            <a:ahLst/>
            <a:cxnLst/>
            <a:rect l="l" t="t" r="r" b="b"/>
            <a:pathLst>
              <a:path w="288289" h="288289">
                <a:moveTo>
                  <a:pt x="144145" y="0"/>
                </a:moveTo>
                <a:lnTo>
                  <a:pt x="98576" y="7345"/>
                </a:lnTo>
                <a:lnTo>
                  <a:pt x="59006" y="27797"/>
                </a:lnTo>
                <a:lnTo>
                  <a:pt x="27805" y="58978"/>
                </a:lnTo>
                <a:lnTo>
                  <a:pt x="7346" y="98511"/>
                </a:lnTo>
                <a:lnTo>
                  <a:pt x="0" y="144018"/>
                </a:lnTo>
                <a:lnTo>
                  <a:pt x="7346" y="189586"/>
                </a:lnTo>
                <a:lnTo>
                  <a:pt x="27805" y="229156"/>
                </a:lnTo>
                <a:lnTo>
                  <a:pt x="59006" y="260357"/>
                </a:lnTo>
                <a:lnTo>
                  <a:pt x="98576" y="280816"/>
                </a:lnTo>
                <a:lnTo>
                  <a:pt x="144145" y="288163"/>
                </a:lnTo>
                <a:lnTo>
                  <a:pt x="189651" y="280816"/>
                </a:lnTo>
                <a:lnTo>
                  <a:pt x="229184" y="260357"/>
                </a:lnTo>
                <a:lnTo>
                  <a:pt x="260365" y="229156"/>
                </a:lnTo>
                <a:lnTo>
                  <a:pt x="280817" y="189586"/>
                </a:lnTo>
                <a:lnTo>
                  <a:pt x="288163" y="144018"/>
                </a:lnTo>
                <a:lnTo>
                  <a:pt x="280817" y="98511"/>
                </a:lnTo>
                <a:lnTo>
                  <a:pt x="260365" y="58978"/>
                </a:lnTo>
                <a:lnTo>
                  <a:pt x="229184" y="27797"/>
                </a:lnTo>
                <a:lnTo>
                  <a:pt x="189651" y="7345"/>
                </a:lnTo>
                <a:lnTo>
                  <a:pt x="144145" y="0"/>
                </a:lnTo>
                <a:close/>
              </a:path>
            </a:pathLst>
          </a:custGeom>
          <a:solidFill>
            <a:srgbClr val="E68421"/>
          </a:solidFill>
        </p:spPr>
        <p:txBody>
          <a:bodyPr wrap="square" lIns="0" tIns="0" rIns="0" bIns="0" rtlCol="0"/>
          <a:lstStyle/>
          <a:p>
            <a:endParaRPr/>
          </a:p>
        </p:txBody>
      </p:sp>
      <p:sp>
        <p:nvSpPr>
          <p:cNvPr id="29" name="object 29"/>
          <p:cNvSpPr txBox="1"/>
          <p:nvPr/>
        </p:nvSpPr>
        <p:spPr>
          <a:xfrm>
            <a:off x="4995166" y="3530601"/>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4" name="object 3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5" name="object 3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6" name="object 3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7" name="object 3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38" name="object 3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39" name="object 3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0" name="object 4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1" name="object 4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2" name="object 4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3" name="object 4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4" name="object 4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5" name="object 4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6" name="object 4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7" name="object 4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48" name="object 4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49" name="object 4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0" name="object 5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1" name="object 5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2" name="object 5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3" name="object 5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4" name="object 5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5" name="object 5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6" name="object 5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7" name="object 5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58" name="object 5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59" name="object 5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0" name="object 6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1" name="object 6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2" name="object 6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3" name="object 6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4" name="object 6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5" name="object 6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6" name="object 6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7" name="object 6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68" name="object 6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69" name="object 6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0" name="object 7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1" name="object 7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2" name="object 7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3" name="object 7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4" name="object 7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5" name="object 7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6" name="object 7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7" name="object 7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78" name="object 7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79" name="object 7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0" name="object 8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1" name="object 8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2" name="object 8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3" name="object 8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5" name="object 85"/>
          <p:cNvSpPr txBox="1"/>
          <p:nvPr/>
        </p:nvSpPr>
        <p:spPr>
          <a:xfrm>
            <a:off x="1214424" y="4988943"/>
            <a:ext cx="4000500" cy="170559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Accommodating </a:t>
            </a:r>
            <a:r>
              <a:rPr sz="1500" b="1" spc="-40" dirty="0">
                <a:latin typeface="Calibri"/>
                <a:cs typeface="Calibri"/>
              </a:rPr>
              <a:t>Team’s </a:t>
            </a:r>
            <a:r>
              <a:rPr sz="1500" b="1" spc="-10" dirty="0">
                <a:latin typeface="Calibri"/>
                <a:cs typeface="Calibri"/>
              </a:rPr>
              <a:t>Geographical</a:t>
            </a:r>
            <a:r>
              <a:rPr sz="1500" b="1" spc="40" dirty="0">
                <a:latin typeface="Calibri"/>
                <a:cs typeface="Calibri"/>
              </a:rPr>
              <a:t> </a:t>
            </a:r>
            <a:r>
              <a:rPr sz="1500" b="1" spc="-5" dirty="0">
                <a:latin typeface="Calibri"/>
                <a:cs typeface="Calibri"/>
              </a:rPr>
              <a:t>Relationship</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spc="-10" dirty="0">
                <a:latin typeface="Calibri"/>
                <a:cs typeface="Calibri"/>
              </a:rPr>
              <a:t>Why have </a:t>
            </a:r>
            <a:r>
              <a:rPr sz="1200" spc="-5" dirty="0">
                <a:latin typeface="Calibri"/>
                <a:cs typeface="Calibri"/>
              </a:rPr>
              <a:t>Distributed </a:t>
            </a:r>
            <a:r>
              <a:rPr sz="1200" spc="-25" dirty="0">
                <a:latin typeface="Calibri"/>
                <a:cs typeface="Calibri"/>
              </a:rPr>
              <a:t>Teams </a:t>
            </a:r>
            <a:r>
              <a:rPr sz="1200" spc="-10" dirty="0">
                <a:latin typeface="Calibri"/>
                <a:cs typeface="Calibri"/>
              </a:rPr>
              <a:t>at</a:t>
            </a:r>
            <a:r>
              <a:rPr sz="1200" spc="-20" dirty="0">
                <a:latin typeface="Calibri"/>
                <a:cs typeface="Calibri"/>
              </a:rPr>
              <a:t> </a:t>
            </a:r>
            <a:r>
              <a:rPr sz="1200" dirty="0">
                <a:latin typeface="Calibri"/>
                <a:cs typeface="Calibri"/>
              </a:rPr>
              <a:t>all?</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Availability </a:t>
            </a:r>
            <a:r>
              <a:rPr sz="1200" dirty="0">
                <a:latin typeface="Calibri"/>
                <a:cs typeface="Calibri"/>
              </a:rPr>
              <a:t>of</a:t>
            </a:r>
            <a:r>
              <a:rPr sz="1200" spc="-90" dirty="0">
                <a:latin typeface="Calibri"/>
                <a:cs typeface="Calibri"/>
              </a:rPr>
              <a:t> </a:t>
            </a:r>
            <a:r>
              <a:rPr sz="1200" spc="-5" dirty="0">
                <a:latin typeface="Calibri"/>
                <a:cs typeface="Calibri"/>
              </a:rPr>
              <a:t>resources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Availability </a:t>
            </a:r>
            <a:r>
              <a:rPr sz="1200" dirty="0">
                <a:latin typeface="Calibri"/>
                <a:cs typeface="Calibri"/>
              </a:rPr>
              <a:t>of </a:t>
            </a:r>
            <a:r>
              <a:rPr sz="1200" spc="-5" dirty="0">
                <a:latin typeface="Calibri"/>
                <a:cs typeface="Calibri"/>
              </a:rPr>
              <a:t>specialized</a:t>
            </a:r>
            <a:r>
              <a:rPr sz="1200" spc="-75" dirty="0">
                <a:latin typeface="Calibri"/>
                <a:cs typeface="Calibri"/>
              </a:rPr>
              <a:t> </a:t>
            </a:r>
            <a:r>
              <a:rPr sz="1200" spc="-5" dirty="0">
                <a:latin typeface="Calibri"/>
                <a:cs typeface="Calibri"/>
              </a:rPr>
              <a:t>skills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Cost-effectiveness</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dirty="0">
                <a:latin typeface="Calibri"/>
                <a:cs typeface="Calibri"/>
              </a:rPr>
              <a:t>Support </a:t>
            </a:r>
            <a:r>
              <a:rPr sz="1200" spc="-10" dirty="0">
                <a:latin typeface="Calibri"/>
                <a:cs typeface="Calibri"/>
              </a:rPr>
              <a:t>for different </a:t>
            </a:r>
            <a:r>
              <a:rPr sz="1200" spc="-5" dirty="0">
                <a:latin typeface="Calibri"/>
                <a:cs typeface="Calibri"/>
              </a:rPr>
              <a:t>time-zones </a:t>
            </a:r>
            <a:r>
              <a:rPr sz="1200" dirty="0">
                <a:latin typeface="Calibri"/>
                <a:cs typeface="Calibri"/>
              </a:rPr>
              <a:t>or</a:t>
            </a:r>
            <a:r>
              <a:rPr sz="1200" spc="-85" dirty="0">
                <a:latin typeface="Calibri"/>
                <a:cs typeface="Calibri"/>
              </a:rPr>
              <a:t> </a:t>
            </a:r>
            <a:r>
              <a:rPr sz="1200" spc="-10" dirty="0">
                <a:latin typeface="Calibri"/>
                <a:cs typeface="Calibri"/>
              </a:rPr>
              <a:t>markets</a:t>
            </a:r>
            <a:endParaRPr sz="1200">
              <a:latin typeface="Calibri"/>
              <a:cs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0"/>
            <a:ext cx="3475990" cy="2808461"/>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Challenges with </a:t>
            </a:r>
            <a:r>
              <a:rPr sz="1500" b="1" spc="-10" dirty="0">
                <a:latin typeface="Calibri"/>
                <a:cs typeface="Calibri"/>
              </a:rPr>
              <a:t>Distributed </a:t>
            </a:r>
            <a:r>
              <a:rPr sz="1500" b="1" dirty="0">
                <a:latin typeface="Calibri"/>
                <a:cs typeface="Calibri"/>
              </a:rPr>
              <a:t>Agile</a:t>
            </a:r>
            <a:r>
              <a:rPr sz="1500" b="1" spc="-50" dirty="0">
                <a:latin typeface="Calibri"/>
                <a:cs typeface="Calibri"/>
              </a:rPr>
              <a:t> </a:t>
            </a:r>
            <a:r>
              <a:rPr sz="1500" b="1" spc="-30" dirty="0">
                <a:latin typeface="Calibri"/>
                <a:cs typeface="Calibri"/>
              </a:rPr>
              <a:t>Teams</a:t>
            </a:r>
            <a:endParaRPr sz="1500">
              <a:latin typeface="Calibri"/>
              <a:cs typeface="Calibri"/>
            </a:endParaRPr>
          </a:p>
          <a:p>
            <a:pPr>
              <a:lnSpc>
                <a:spcPct val="100000"/>
              </a:lnSpc>
              <a:spcBef>
                <a:spcPts val="35"/>
              </a:spcBef>
            </a:pPr>
            <a:endParaRPr sz="12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Communication</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Limited </a:t>
            </a:r>
            <a:r>
              <a:rPr sz="1000" spc="-5" dirty="0">
                <a:latin typeface="Calibri"/>
                <a:cs typeface="Calibri"/>
              </a:rPr>
              <a:t>or no </a:t>
            </a:r>
            <a:r>
              <a:rPr sz="1000" spc="-10" dirty="0">
                <a:latin typeface="Calibri"/>
                <a:cs typeface="Calibri"/>
              </a:rPr>
              <a:t>F2F</a:t>
            </a:r>
            <a:r>
              <a:rPr sz="1000" spc="35" dirty="0">
                <a:latin typeface="Calibri"/>
                <a:cs typeface="Calibri"/>
              </a:rPr>
              <a:t> </a:t>
            </a:r>
            <a:r>
              <a:rPr sz="1000" spc="-10" dirty="0">
                <a:latin typeface="Calibri"/>
                <a:cs typeface="Calibri"/>
              </a:rPr>
              <a:t>communication</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Collaboration</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Difficult to have </a:t>
            </a:r>
            <a:r>
              <a:rPr sz="1000" spc="-5" dirty="0">
                <a:latin typeface="Calibri"/>
                <a:cs typeface="Calibri"/>
              </a:rPr>
              <a:t>the entire </a:t>
            </a:r>
            <a:r>
              <a:rPr sz="1000" spc="-10" dirty="0">
                <a:latin typeface="Calibri"/>
                <a:cs typeface="Calibri"/>
              </a:rPr>
              <a:t>team</a:t>
            </a:r>
            <a:r>
              <a:rPr sz="1000" spc="110" dirty="0">
                <a:latin typeface="Calibri"/>
                <a:cs typeface="Calibri"/>
              </a:rPr>
              <a:t> </a:t>
            </a:r>
            <a:r>
              <a:rPr sz="1000" spc="-10" dirty="0">
                <a:latin typeface="Calibri"/>
                <a:cs typeface="Calibri"/>
              </a:rPr>
              <a:t>together</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10" dirty="0">
                <a:latin typeface="Calibri"/>
                <a:cs typeface="Calibri"/>
              </a:rPr>
              <a:t>Transparency</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5" dirty="0">
                <a:latin typeface="Calibri"/>
                <a:cs typeface="Calibri"/>
              </a:rPr>
              <a:t>Work </a:t>
            </a:r>
            <a:r>
              <a:rPr sz="1000" spc="-5" dirty="0">
                <a:latin typeface="Calibri"/>
                <a:cs typeface="Calibri"/>
              </a:rPr>
              <a:t>assignment and </a:t>
            </a:r>
            <a:r>
              <a:rPr sz="1000" spc="-10" dirty="0">
                <a:latin typeface="Calibri"/>
                <a:cs typeface="Calibri"/>
              </a:rPr>
              <a:t>status </a:t>
            </a:r>
            <a:r>
              <a:rPr sz="1000" spc="-5" dirty="0">
                <a:latin typeface="Calibri"/>
                <a:cs typeface="Calibri"/>
              </a:rPr>
              <a:t>is not visible across</a:t>
            </a:r>
            <a:r>
              <a:rPr sz="1000" spc="90" dirty="0">
                <a:latin typeface="Calibri"/>
                <a:cs typeface="Calibri"/>
              </a:rPr>
              <a:t> </a:t>
            </a:r>
            <a:r>
              <a:rPr sz="1000" spc="-5" dirty="0">
                <a:latin typeface="Calibri"/>
                <a:cs typeface="Calibri"/>
              </a:rPr>
              <a:t>locations</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Shared</a:t>
            </a:r>
            <a:r>
              <a:rPr sz="1200" spc="-60" dirty="0">
                <a:latin typeface="Calibri"/>
                <a:cs typeface="Calibri"/>
              </a:rPr>
              <a:t> </a:t>
            </a:r>
            <a:r>
              <a:rPr sz="1200" spc="-5" dirty="0">
                <a:latin typeface="Calibri"/>
                <a:cs typeface="Calibri"/>
              </a:rPr>
              <a:t>Learning</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Difficult to share </a:t>
            </a:r>
            <a:r>
              <a:rPr sz="1000" spc="-5" dirty="0">
                <a:latin typeface="Calibri"/>
                <a:cs typeface="Calibri"/>
              </a:rPr>
              <a:t>knowledge across</a:t>
            </a:r>
            <a:r>
              <a:rPr sz="1000" spc="65" dirty="0">
                <a:latin typeface="Calibri"/>
                <a:cs typeface="Calibri"/>
              </a:rPr>
              <a:t> </a:t>
            </a:r>
            <a:r>
              <a:rPr sz="1000" spc="-5" dirty="0">
                <a:latin typeface="Calibri"/>
                <a:cs typeface="Calibri"/>
              </a:rPr>
              <a:t>locations</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One </a:t>
            </a:r>
            <a:r>
              <a:rPr sz="1200" spc="-30" dirty="0">
                <a:latin typeface="Calibri"/>
                <a:cs typeface="Calibri"/>
              </a:rPr>
              <a:t>Team</a:t>
            </a:r>
            <a:r>
              <a:rPr sz="1200" spc="-65" dirty="0">
                <a:latin typeface="Calibri"/>
                <a:cs typeface="Calibri"/>
              </a:rPr>
              <a:t> </a:t>
            </a:r>
            <a:r>
              <a:rPr sz="1200" spc="-5" dirty="0">
                <a:latin typeface="Calibri"/>
                <a:cs typeface="Calibri"/>
              </a:rPr>
              <a:t>Feeling</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Common to have development </a:t>
            </a:r>
            <a:r>
              <a:rPr sz="1000" spc="-5" dirty="0">
                <a:latin typeface="Calibri"/>
                <a:cs typeface="Calibri"/>
              </a:rPr>
              <a:t>of silos – </a:t>
            </a:r>
            <a:r>
              <a:rPr sz="1000" spc="-25" dirty="0">
                <a:latin typeface="Calibri"/>
                <a:cs typeface="Calibri"/>
              </a:rPr>
              <a:t>We </a:t>
            </a:r>
            <a:r>
              <a:rPr sz="1000" spc="-10" dirty="0">
                <a:latin typeface="Calibri"/>
                <a:cs typeface="Calibri"/>
              </a:rPr>
              <a:t>vs.</a:t>
            </a:r>
            <a:r>
              <a:rPr sz="1000" spc="165" dirty="0">
                <a:latin typeface="Calibri"/>
                <a:cs typeface="Calibri"/>
              </a:rPr>
              <a:t> </a:t>
            </a:r>
            <a:r>
              <a:rPr sz="1000" spc="-10" dirty="0">
                <a:latin typeface="Calibri"/>
                <a:cs typeface="Calibri"/>
              </a:rPr>
              <a:t>Them</a:t>
            </a:r>
            <a:endParaRPr sz="10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5" y="4988944"/>
            <a:ext cx="2821940" cy="92076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Distribution</a:t>
            </a:r>
            <a:r>
              <a:rPr sz="1500" b="1" spc="-85" dirty="0">
                <a:latin typeface="Calibri"/>
                <a:cs typeface="Calibri"/>
              </a:rPr>
              <a:t> </a:t>
            </a:r>
            <a:r>
              <a:rPr sz="1500" b="1" spc="-15" dirty="0">
                <a:latin typeface="Calibri"/>
                <a:cs typeface="Calibri"/>
              </a:rPr>
              <a:t>Strategy</a:t>
            </a:r>
            <a:endParaRPr sz="1500">
              <a:latin typeface="Calibri"/>
              <a:cs typeface="Calibri"/>
            </a:endParaRPr>
          </a:p>
          <a:p>
            <a:pPr>
              <a:lnSpc>
                <a:spcPct val="100000"/>
              </a:lnSpc>
              <a:spcBef>
                <a:spcPts val="50"/>
              </a:spcBef>
            </a:pPr>
            <a:endParaRPr sz="1500">
              <a:latin typeface="Times New Roman"/>
              <a:cs typeface="Times New Roman"/>
            </a:endParaRPr>
          </a:p>
          <a:p>
            <a:pPr marL="354965" indent="-228600">
              <a:lnSpc>
                <a:spcPct val="100000"/>
              </a:lnSpc>
              <a:buClr>
                <a:srgbClr val="FF6600"/>
              </a:buClr>
              <a:buAutoNum type="arabicPeriod"/>
              <a:tabLst>
                <a:tab pos="355600" algn="l"/>
              </a:tabLst>
            </a:pPr>
            <a:r>
              <a:rPr sz="1200" spc="-5" dirty="0">
                <a:latin typeface="Calibri"/>
                <a:cs typeface="Calibri"/>
              </a:rPr>
              <a:t>Collaborating </a:t>
            </a:r>
            <a:r>
              <a:rPr sz="1200" spc="-10" dirty="0">
                <a:latin typeface="Calibri"/>
                <a:cs typeface="Calibri"/>
              </a:rPr>
              <a:t>collocated</a:t>
            </a:r>
            <a:r>
              <a:rPr sz="1200" spc="-90" dirty="0">
                <a:latin typeface="Calibri"/>
                <a:cs typeface="Calibri"/>
              </a:rPr>
              <a:t> </a:t>
            </a:r>
            <a:r>
              <a:rPr sz="1200" spc="-5" dirty="0">
                <a:latin typeface="Calibri"/>
                <a:cs typeface="Calibri"/>
              </a:rPr>
              <a:t>teams</a:t>
            </a:r>
            <a:endParaRPr sz="1200">
              <a:latin typeface="Calibri"/>
              <a:cs typeface="Calibri"/>
            </a:endParaRPr>
          </a:p>
          <a:p>
            <a:pPr marL="354965" indent="-228600">
              <a:lnSpc>
                <a:spcPct val="100000"/>
              </a:lnSpc>
              <a:spcBef>
                <a:spcPts val="585"/>
              </a:spcBef>
              <a:buClr>
                <a:srgbClr val="FF6600"/>
              </a:buClr>
              <a:buAutoNum type="arabicPeriod"/>
              <a:tabLst>
                <a:tab pos="355600" algn="l"/>
              </a:tabLst>
            </a:pPr>
            <a:r>
              <a:rPr sz="1200" dirty="0">
                <a:latin typeface="Calibri"/>
                <a:cs typeface="Calibri"/>
              </a:rPr>
              <a:t>Multiple </a:t>
            </a:r>
            <a:r>
              <a:rPr sz="1200" spc="-5" dirty="0">
                <a:latin typeface="Calibri"/>
                <a:cs typeface="Calibri"/>
              </a:rPr>
              <a:t>Deliberately Distributed</a:t>
            </a:r>
            <a:r>
              <a:rPr sz="1200" spc="-114" dirty="0">
                <a:latin typeface="Calibri"/>
                <a:cs typeface="Calibri"/>
              </a:rPr>
              <a:t> </a:t>
            </a:r>
            <a:r>
              <a:rPr sz="1200" spc="-25" dirty="0">
                <a:latin typeface="Calibri"/>
                <a:cs typeface="Calibri"/>
              </a:rPr>
              <a:t>Teams</a:t>
            </a:r>
            <a:endParaRPr sz="1200">
              <a:latin typeface="Calibri"/>
              <a:cs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p:nvPr/>
        </p:nvSpPr>
        <p:spPr>
          <a:xfrm>
            <a:off x="3682110" y="2836166"/>
            <a:ext cx="1333500" cy="876299"/>
          </a:xfrm>
          <a:custGeom>
            <a:avLst/>
            <a:gdLst/>
            <a:ahLst/>
            <a:cxnLst/>
            <a:rect l="l" t="t" r="r" b="b"/>
            <a:pathLst>
              <a:path w="1333500" h="876300">
                <a:moveTo>
                  <a:pt x="0" y="438150"/>
                </a:moveTo>
                <a:lnTo>
                  <a:pt x="9654" y="363444"/>
                </a:lnTo>
                <a:lnTo>
                  <a:pt x="37550" y="292832"/>
                </a:lnTo>
                <a:lnTo>
                  <a:pt x="57838" y="259389"/>
                </a:lnTo>
                <a:lnTo>
                  <a:pt x="82088" y="227365"/>
                </a:lnTo>
                <a:lnTo>
                  <a:pt x="110097" y="196891"/>
                </a:lnTo>
                <a:lnTo>
                  <a:pt x="141668" y="168098"/>
                </a:lnTo>
                <a:lnTo>
                  <a:pt x="176599" y="141118"/>
                </a:lnTo>
                <a:lnTo>
                  <a:pt x="214690" y="116083"/>
                </a:lnTo>
                <a:lnTo>
                  <a:pt x="255743" y="93124"/>
                </a:lnTo>
                <a:lnTo>
                  <a:pt x="299556" y="72373"/>
                </a:lnTo>
                <a:lnTo>
                  <a:pt x="345930" y="53962"/>
                </a:lnTo>
                <a:lnTo>
                  <a:pt x="394664" y="38022"/>
                </a:lnTo>
                <a:lnTo>
                  <a:pt x="445560" y="24685"/>
                </a:lnTo>
                <a:lnTo>
                  <a:pt x="498416" y="14082"/>
                </a:lnTo>
                <a:lnTo>
                  <a:pt x="553033" y="6346"/>
                </a:lnTo>
                <a:lnTo>
                  <a:pt x="609211" y="1608"/>
                </a:lnTo>
                <a:lnTo>
                  <a:pt x="666750" y="0"/>
                </a:lnTo>
                <a:lnTo>
                  <a:pt x="724270" y="1608"/>
                </a:lnTo>
                <a:lnTo>
                  <a:pt x="780434" y="6346"/>
                </a:lnTo>
                <a:lnTo>
                  <a:pt x="835041" y="14082"/>
                </a:lnTo>
                <a:lnTo>
                  <a:pt x="887889" y="24685"/>
                </a:lnTo>
                <a:lnTo>
                  <a:pt x="938780" y="38022"/>
                </a:lnTo>
                <a:lnTo>
                  <a:pt x="987513" y="53962"/>
                </a:lnTo>
                <a:lnTo>
                  <a:pt x="1033887" y="72373"/>
                </a:lnTo>
                <a:lnTo>
                  <a:pt x="1077702" y="93124"/>
                </a:lnTo>
                <a:lnTo>
                  <a:pt x="1118759" y="116083"/>
                </a:lnTo>
                <a:lnTo>
                  <a:pt x="1156855" y="141118"/>
                </a:lnTo>
                <a:lnTo>
                  <a:pt x="1191792" y="168098"/>
                </a:lnTo>
                <a:lnTo>
                  <a:pt x="1223369" y="196891"/>
                </a:lnTo>
                <a:lnTo>
                  <a:pt x="1251385" y="227365"/>
                </a:lnTo>
                <a:lnTo>
                  <a:pt x="1275641" y="259389"/>
                </a:lnTo>
                <a:lnTo>
                  <a:pt x="1295936" y="292832"/>
                </a:lnTo>
                <a:lnTo>
                  <a:pt x="1312070" y="327561"/>
                </a:lnTo>
                <a:lnTo>
                  <a:pt x="1331052" y="400351"/>
                </a:lnTo>
                <a:lnTo>
                  <a:pt x="1333500" y="438150"/>
                </a:lnTo>
                <a:lnTo>
                  <a:pt x="1331052" y="475948"/>
                </a:lnTo>
                <a:lnTo>
                  <a:pt x="1312070" y="548738"/>
                </a:lnTo>
                <a:lnTo>
                  <a:pt x="1295936" y="583467"/>
                </a:lnTo>
                <a:lnTo>
                  <a:pt x="1275641" y="616910"/>
                </a:lnTo>
                <a:lnTo>
                  <a:pt x="1251385" y="648934"/>
                </a:lnTo>
                <a:lnTo>
                  <a:pt x="1223369" y="679408"/>
                </a:lnTo>
                <a:lnTo>
                  <a:pt x="1191792" y="708201"/>
                </a:lnTo>
                <a:lnTo>
                  <a:pt x="1156855" y="735181"/>
                </a:lnTo>
                <a:lnTo>
                  <a:pt x="1118759" y="760216"/>
                </a:lnTo>
                <a:lnTo>
                  <a:pt x="1077702" y="783175"/>
                </a:lnTo>
                <a:lnTo>
                  <a:pt x="1033887" y="803926"/>
                </a:lnTo>
                <a:lnTo>
                  <a:pt x="987513" y="822337"/>
                </a:lnTo>
                <a:lnTo>
                  <a:pt x="938780" y="838277"/>
                </a:lnTo>
                <a:lnTo>
                  <a:pt x="887889" y="851614"/>
                </a:lnTo>
                <a:lnTo>
                  <a:pt x="835041" y="862217"/>
                </a:lnTo>
                <a:lnTo>
                  <a:pt x="780434" y="869953"/>
                </a:lnTo>
                <a:lnTo>
                  <a:pt x="724270" y="874691"/>
                </a:lnTo>
                <a:lnTo>
                  <a:pt x="666750" y="876300"/>
                </a:lnTo>
                <a:lnTo>
                  <a:pt x="609211" y="874691"/>
                </a:lnTo>
                <a:lnTo>
                  <a:pt x="553033" y="869953"/>
                </a:lnTo>
                <a:lnTo>
                  <a:pt x="498416" y="862217"/>
                </a:lnTo>
                <a:lnTo>
                  <a:pt x="445560" y="851614"/>
                </a:lnTo>
                <a:lnTo>
                  <a:pt x="394664" y="838277"/>
                </a:lnTo>
                <a:lnTo>
                  <a:pt x="345930" y="822337"/>
                </a:lnTo>
                <a:lnTo>
                  <a:pt x="299556" y="803926"/>
                </a:lnTo>
                <a:lnTo>
                  <a:pt x="255743" y="783175"/>
                </a:lnTo>
                <a:lnTo>
                  <a:pt x="214690" y="760216"/>
                </a:lnTo>
                <a:lnTo>
                  <a:pt x="176599" y="735181"/>
                </a:lnTo>
                <a:lnTo>
                  <a:pt x="141668" y="708201"/>
                </a:lnTo>
                <a:lnTo>
                  <a:pt x="110097" y="679408"/>
                </a:lnTo>
                <a:lnTo>
                  <a:pt x="82088" y="648934"/>
                </a:lnTo>
                <a:lnTo>
                  <a:pt x="57838" y="616910"/>
                </a:lnTo>
                <a:lnTo>
                  <a:pt x="37550" y="583467"/>
                </a:lnTo>
                <a:lnTo>
                  <a:pt x="21421" y="548738"/>
                </a:lnTo>
                <a:lnTo>
                  <a:pt x="2446" y="475948"/>
                </a:lnTo>
                <a:lnTo>
                  <a:pt x="0" y="438150"/>
                </a:lnTo>
                <a:close/>
              </a:path>
            </a:pathLst>
          </a:custGeom>
          <a:ln w="12700">
            <a:solidFill>
              <a:srgbClr val="5F76B4"/>
            </a:solidFill>
          </a:ln>
        </p:spPr>
        <p:txBody>
          <a:bodyPr wrap="square" lIns="0" tIns="0" rIns="0" bIns="0" rtlCol="0"/>
          <a:lstStyle/>
          <a:p>
            <a:endParaRPr/>
          </a:p>
        </p:txBody>
      </p:sp>
      <p:sp>
        <p:nvSpPr>
          <p:cNvPr id="59" name="object 59"/>
          <p:cNvSpPr/>
          <p:nvPr/>
        </p:nvSpPr>
        <p:spPr>
          <a:xfrm>
            <a:off x="1752600" y="2836166"/>
            <a:ext cx="1333500" cy="876299"/>
          </a:xfrm>
          <a:custGeom>
            <a:avLst/>
            <a:gdLst/>
            <a:ahLst/>
            <a:cxnLst/>
            <a:rect l="l" t="t" r="r" b="b"/>
            <a:pathLst>
              <a:path w="1333500" h="876300">
                <a:moveTo>
                  <a:pt x="0" y="438150"/>
                </a:moveTo>
                <a:lnTo>
                  <a:pt x="9657" y="363444"/>
                </a:lnTo>
                <a:lnTo>
                  <a:pt x="37563" y="292832"/>
                </a:lnTo>
                <a:lnTo>
                  <a:pt x="57858" y="259389"/>
                </a:lnTo>
                <a:lnTo>
                  <a:pt x="82114" y="227365"/>
                </a:lnTo>
                <a:lnTo>
                  <a:pt x="110130" y="196891"/>
                </a:lnTo>
                <a:lnTo>
                  <a:pt x="141707" y="168098"/>
                </a:lnTo>
                <a:lnTo>
                  <a:pt x="176644" y="141118"/>
                </a:lnTo>
                <a:lnTo>
                  <a:pt x="214740" y="116083"/>
                </a:lnTo>
                <a:lnTo>
                  <a:pt x="255797" y="93124"/>
                </a:lnTo>
                <a:lnTo>
                  <a:pt x="299612" y="72373"/>
                </a:lnTo>
                <a:lnTo>
                  <a:pt x="345986" y="53962"/>
                </a:lnTo>
                <a:lnTo>
                  <a:pt x="394719" y="38022"/>
                </a:lnTo>
                <a:lnTo>
                  <a:pt x="445610" y="24685"/>
                </a:lnTo>
                <a:lnTo>
                  <a:pt x="498458" y="14082"/>
                </a:lnTo>
                <a:lnTo>
                  <a:pt x="553065" y="6346"/>
                </a:lnTo>
                <a:lnTo>
                  <a:pt x="609229" y="1608"/>
                </a:lnTo>
                <a:lnTo>
                  <a:pt x="666750" y="0"/>
                </a:lnTo>
                <a:lnTo>
                  <a:pt x="724270" y="1608"/>
                </a:lnTo>
                <a:lnTo>
                  <a:pt x="780434" y="6346"/>
                </a:lnTo>
                <a:lnTo>
                  <a:pt x="835041" y="14082"/>
                </a:lnTo>
                <a:lnTo>
                  <a:pt x="887889" y="24685"/>
                </a:lnTo>
                <a:lnTo>
                  <a:pt x="938780" y="38022"/>
                </a:lnTo>
                <a:lnTo>
                  <a:pt x="987513" y="53962"/>
                </a:lnTo>
                <a:lnTo>
                  <a:pt x="1033887" y="72373"/>
                </a:lnTo>
                <a:lnTo>
                  <a:pt x="1077702" y="93124"/>
                </a:lnTo>
                <a:lnTo>
                  <a:pt x="1118759" y="116083"/>
                </a:lnTo>
                <a:lnTo>
                  <a:pt x="1156855" y="141118"/>
                </a:lnTo>
                <a:lnTo>
                  <a:pt x="1191792" y="168098"/>
                </a:lnTo>
                <a:lnTo>
                  <a:pt x="1223369" y="196891"/>
                </a:lnTo>
                <a:lnTo>
                  <a:pt x="1251385" y="227365"/>
                </a:lnTo>
                <a:lnTo>
                  <a:pt x="1275641" y="259389"/>
                </a:lnTo>
                <a:lnTo>
                  <a:pt x="1295936" y="292832"/>
                </a:lnTo>
                <a:lnTo>
                  <a:pt x="1312070" y="327561"/>
                </a:lnTo>
                <a:lnTo>
                  <a:pt x="1331052" y="400351"/>
                </a:lnTo>
                <a:lnTo>
                  <a:pt x="1333500" y="438150"/>
                </a:lnTo>
                <a:lnTo>
                  <a:pt x="1331052" y="475948"/>
                </a:lnTo>
                <a:lnTo>
                  <a:pt x="1312070" y="548738"/>
                </a:lnTo>
                <a:lnTo>
                  <a:pt x="1295936" y="583467"/>
                </a:lnTo>
                <a:lnTo>
                  <a:pt x="1275641" y="616910"/>
                </a:lnTo>
                <a:lnTo>
                  <a:pt x="1251385" y="648934"/>
                </a:lnTo>
                <a:lnTo>
                  <a:pt x="1223369" y="679408"/>
                </a:lnTo>
                <a:lnTo>
                  <a:pt x="1191792" y="708201"/>
                </a:lnTo>
                <a:lnTo>
                  <a:pt x="1156855" y="735181"/>
                </a:lnTo>
                <a:lnTo>
                  <a:pt x="1118759" y="760216"/>
                </a:lnTo>
                <a:lnTo>
                  <a:pt x="1077702" y="783175"/>
                </a:lnTo>
                <a:lnTo>
                  <a:pt x="1033887" y="803926"/>
                </a:lnTo>
                <a:lnTo>
                  <a:pt x="987513" y="822337"/>
                </a:lnTo>
                <a:lnTo>
                  <a:pt x="938780" y="838277"/>
                </a:lnTo>
                <a:lnTo>
                  <a:pt x="887889" y="851614"/>
                </a:lnTo>
                <a:lnTo>
                  <a:pt x="835041" y="862217"/>
                </a:lnTo>
                <a:lnTo>
                  <a:pt x="780434" y="869953"/>
                </a:lnTo>
                <a:lnTo>
                  <a:pt x="724270" y="874691"/>
                </a:lnTo>
                <a:lnTo>
                  <a:pt x="666750" y="876300"/>
                </a:lnTo>
                <a:lnTo>
                  <a:pt x="609229" y="874691"/>
                </a:lnTo>
                <a:lnTo>
                  <a:pt x="553065" y="869953"/>
                </a:lnTo>
                <a:lnTo>
                  <a:pt x="498458" y="862217"/>
                </a:lnTo>
                <a:lnTo>
                  <a:pt x="445610" y="851614"/>
                </a:lnTo>
                <a:lnTo>
                  <a:pt x="394719" y="838277"/>
                </a:lnTo>
                <a:lnTo>
                  <a:pt x="345986" y="822337"/>
                </a:lnTo>
                <a:lnTo>
                  <a:pt x="299612" y="803926"/>
                </a:lnTo>
                <a:lnTo>
                  <a:pt x="255797" y="783175"/>
                </a:lnTo>
                <a:lnTo>
                  <a:pt x="214740" y="760216"/>
                </a:lnTo>
                <a:lnTo>
                  <a:pt x="176644" y="735181"/>
                </a:lnTo>
                <a:lnTo>
                  <a:pt x="141707" y="708201"/>
                </a:lnTo>
                <a:lnTo>
                  <a:pt x="110130" y="679408"/>
                </a:lnTo>
                <a:lnTo>
                  <a:pt x="82114" y="648934"/>
                </a:lnTo>
                <a:lnTo>
                  <a:pt x="57858" y="616910"/>
                </a:lnTo>
                <a:lnTo>
                  <a:pt x="37563" y="583467"/>
                </a:lnTo>
                <a:lnTo>
                  <a:pt x="21429" y="548738"/>
                </a:lnTo>
                <a:lnTo>
                  <a:pt x="2447" y="475948"/>
                </a:lnTo>
                <a:lnTo>
                  <a:pt x="0" y="438150"/>
                </a:lnTo>
                <a:close/>
              </a:path>
            </a:pathLst>
          </a:custGeom>
          <a:ln w="12700">
            <a:solidFill>
              <a:srgbClr val="5F76B4"/>
            </a:solidFill>
          </a:ln>
        </p:spPr>
        <p:txBody>
          <a:bodyPr wrap="square" lIns="0" tIns="0" rIns="0" bIns="0" rtlCol="0"/>
          <a:lstStyle/>
          <a:p>
            <a:endParaRPr/>
          </a:p>
        </p:txBody>
      </p:sp>
      <p:sp>
        <p:nvSpPr>
          <p:cNvPr id="60" name="object 60"/>
          <p:cNvSpPr/>
          <p:nvPr/>
        </p:nvSpPr>
        <p:spPr>
          <a:xfrm>
            <a:off x="2147318" y="3279650"/>
            <a:ext cx="118871" cy="118872"/>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2171826" y="3293364"/>
            <a:ext cx="68580" cy="68579"/>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2171826" y="3293365"/>
            <a:ext cx="68580" cy="68580"/>
          </a:xfrm>
          <a:custGeom>
            <a:avLst/>
            <a:gdLst/>
            <a:ahLst/>
            <a:cxnLst/>
            <a:rect l="l" t="t" r="r" b="b"/>
            <a:pathLst>
              <a:path w="68580" h="68579">
                <a:moveTo>
                  <a:pt x="0" y="34289"/>
                </a:moveTo>
                <a:lnTo>
                  <a:pt x="2696" y="20949"/>
                </a:lnTo>
                <a:lnTo>
                  <a:pt x="10048" y="10048"/>
                </a:lnTo>
                <a:lnTo>
                  <a:pt x="20949" y="2696"/>
                </a:lnTo>
                <a:lnTo>
                  <a:pt x="34290" y="0"/>
                </a:lnTo>
                <a:lnTo>
                  <a:pt x="47684" y="2696"/>
                </a:lnTo>
                <a:lnTo>
                  <a:pt x="58578" y="10048"/>
                </a:lnTo>
                <a:lnTo>
                  <a:pt x="65901" y="20949"/>
                </a:lnTo>
                <a:lnTo>
                  <a:pt x="68580" y="34289"/>
                </a:lnTo>
                <a:lnTo>
                  <a:pt x="65901" y="47630"/>
                </a:lnTo>
                <a:lnTo>
                  <a:pt x="58578" y="58531"/>
                </a:lnTo>
                <a:lnTo>
                  <a:pt x="47684" y="65883"/>
                </a:lnTo>
                <a:lnTo>
                  <a:pt x="34290"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63" name="object 63"/>
          <p:cNvSpPr/>
          <p:nvPr/>
        </p:nvSpPr>
        <p:spPr>
          <a:xfrm>
            <a:off x="2261618" y="3279650"/>
            <a:ext cx="118871" cy="118872"/>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2286126" y="3293364"/>
            <a:ext cx="68580" cy="68579"/>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2286126" y="3293365"/>
            <a:ext cx="68580" cy="68580"/>
          </a:xfrm>
          <a:custGeom>
            <a:avLst/>
            <a:gdLst/>
            <a:ahLst/>
            <a:cxnLst/>
            <a:rect l="l" t="t" r="r" b="b"/>
            <a:pathLst>
              <a:path w="68580" h="68579">
                <a:moveTo>
                  <a:pt x="0" y="34289"/>
                </a:moveTo>
                <a:lnTo>
                  <a:pt x="2696" y="20949"/>
                </a:lnTo>
                <a:lnTo>
                  <a:pt x="10048" y="10048"/>
                </a:lnTo>
                <a:lnTo>
                  <a:pt x="20949" y="2696"/>
                </a:lnTo>
                <a:lnTo>
                  <a:pt x="34290" y="0"/>
                </a:lnTo>
                <a:lnTo>
                  <a:pt x="47684" y="2696"/>
                </a:lnTo>
                <a:lnTo>
                  <a:pt x="58578" y="10048"/>
                </a:lnTo>
                <a:lnTo>
                  <a:pt x="65901" y="20949"/>
                </a:lnTo>
                <a:lnTo>
                  <a:pt x="68580" y="34289"/>
                </a:lnTo>
                <a:lnTo>
                  <a:pt x="65901" y="47630"/>
                </a:lnTo>
                <a:lnTo>
                  <a:pt x="58578" y="58531"/>
                </a:lnTo>
                <a:lnTo>
                  <a:pt x="47684" y="65883"/>
                </a:lnTo>
                <a:lnTo>
                  <a:pt x="34290"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66" name="object 66"/>
          <p:cNvSpPr/>
          <p:nvPr/>
        </p:nvSpPr>
        <p:spPr>
          <a:xfrm>
            <a:off x="2444497" y="3241548"/>
            <a:ext cx="118871" cy="118872"/>
          </a:xfrm>
          <a:prstGeom prst="rect">
            <a:avLst/>
          </a:prstGeom>
          <a:blipFill>
            <a:blip r:embed="rId2" cstate="print"/>
            <a:stretch>
              <a:fillRect/>
            </a:stretch>
          </a:blipFill>
        </p:spPr>
        <p:txBody>
          <a:bodyPr wrap="square" lIns="0" tIns="0" rIns="0" bIns="0" rtlCol="0"/>
          <a:lstStyle/>
          <a:p>
            <a:endParaRPr/>
          </a:p>
        </p:txBody>
      </p:sp>
      <p:sp>
        <p:nvSpPr>
          <p:cNvPr id="67" name="object 67"/>
          <p:cNvSpPr/>
          <p:nvPr/>
        </p:nvSpPr>
        <p:spPr>
          <a:xfrm>
            <a:off x="2469007" y="3255266"/>
            <a:ext cx="68580" cy="68579"/>
          </a:xfrm>
          <a:prstGeom prst="rect">
            <a:avLst/>
          </a:prstGeom>
          <a:blipFill>
            <a:blip r:embed="rId3" cstate="print"/>
            <a:stretch>
              <a:fillRect/>
            </a:stretch>
          </a:blipFill>
        </p:spPr>
        <p:txBody>
          <a:bodyPr wrap="square" lIns="0" tIns="0" rIns="0" bIns="0" rtlCol="0"/>
          <a:lstStyle/>
          <a:p>
            <a:endParaRPr/>
          </a:p>
        </p:txBody>
      </p:sp>
      <p:sp>
        <p:nvSpPr>
          <p:cNvPr id="68" name="object 68"/>
          <p:cNvSpPr/>
          <p:nvPr/>
        </p:nvSpPr>
        <p:spPr>
          <a:xfrm>
            <a:off x="2469007" y="3255264"/>
            <a:ext cx="68580" cy="68580"/>
          </a:xfrm>
          <a:custGeom>
            <a:avLst/>
            <a:gdLst/>
            <a:ahLst/>
            <a:cxnLst/>
            <a:rect l="l" t="t" r="r" b="b"/>
            <a:pathLst>
              <a:path w="68580" h="68579">
                <a:moveTo>
                  <a:pt x="0" y="34289"/>
                </a:moveTo>
                <a:lnTo>
                  <a:pt x="2696" y="20949"/>
                </a:lnTo>
                <a:lnTo>
                  <a:pt x="10048" y="10048"/>
                </a:lnTo>
                <a:lnTo>
                  <a:pt x="20949" y="2696"/>
                </a:lnTo>
                <a:lnTo>
                  <a:pt x="34290" y="0"/>
                </a:lnTo>
                <a:lnTo>
                  <a:pt x="47684" y="2696"/>
                </a:lnTo>
                <a:lnTo>
                  <a:pt x="58578" y="10048"/>
                </a:lnTo>
                <a:lnTo>
                  <a:pt x="65901" y="20949"/>
                </a:lnTo>
                <a:lnTo>
                  <a:pt x="68580" y="34289"/>
                </a:lnTo>
                <a:lnTo>
                  <a:pt x="65901" y="47630"/>
                </a:lnTo>
                <a:lnTo>
                  <a:pt x="58578" y="58531"/>
                </a:lnTo>
                <a:lnTo>
                  <a:pt x="47684" y="65883"/>
                </a:lnTo>
                <a:lnTo>
                  <a:pt x="34290"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69" name="object 69"/>
          <p:cNvSpPr/>
          <p:nvPr/>
        </p:nvSpPr>
        <p:spPr>
          <a:xfrm>
            <a:off x="2406397" y="3363469"/>
            <a:ext cx="118871" cy="118872"/>
          </a:xfrm>
          <a:prstGeom prst="rect">
            <a:avLst/>
          </a:prstGeom>
          <a:blipFill>
            <a:blip r:embed="rId2" cstate="print"/>
            <a:stretch>
              <a:fillRect/>
            </a:stretch>
          </a:blipFill>
        </p:spPr>
        <p:txBody>
          <a:bodyPr wrap="square" lIns="0" tIns="0" rIns="0" bIns="0" rtlCol="0"/>
          <a:lstStyle/>
          <a:p>
            <a:endParaRPr/>
          </a:p>
        </p:txBody>
      </p:sp>
      <p:sp>
        <p:nvSpPr>
          <p:cNvPr id="70" name="object 70"/>
          <p:cNvSpPr/>
          <p:nvPr/>
        </p:nvSpPr>
        <p:spPr>
          <a:xfrm>
            <a:off x="2430907" y="3377184"/>
            <a:ext cx="68580" cy="68579"/>
          </a:xfrm>
          <a:prstGeom prst="rect">
            <a:avLst/>
          </a:prstGeom>
          <a:blipFill>
            <a:blip r:embed="rId3" cstate="print"/>
            <a:stretch>
              <a:fillRect/>
            </a:stretch>
          </a:blipFill>
        </p:spPr>
        <p:txBody>
          <a:bodyPr wrap="square" lIns="0" tIns="0" rIns="0" bIns="0" rtlCol="0"/>
          <a:lstStyle/>
          <a:p>
            <a:endParaRPr/>
          </a:p>
        </p:txBody>
      </p:sp>
      <p:sp>
        <p:nvSpPr>
          <p:cNvPr id="71" name="object 71"/>
          <p:cNvSpPr/>
          <p:nvPr/>
        </p:nvSpPr>
        <p:spPr>
          <a:xfrm>
            <a:off x="2430907" y="3377185"/>
            <a:ext cx="68580" cy="68580"/>
          </a:xfrm>
          <a:custGeom>
            <a:avLst/>
            <a:gdLst/>
            <a:ahLst/>
            <a:cxnLst/>
            <a:rect l="l" t="t" r="r" b="b"/>
            <a:pathLst>
              <a:path w="68580" h="68579">
                <a:moveTo>
                  <a:pt x="0" y="34289"/>
                </a:moveTo>
                <a:lnTo>
                  <a:pt x="2696" y="20949"/>
                </a:lnTo>
                <a:lnTo>
                  <a:pt x="10048" y="10048"/>
                </a:lnTo>
                <a:lnTo>
                  <a:pt x="20949" y="2696"/>
                </a:lnTo>
                <a:lnTo>
                  <a:pt x="34290" y="0"/>
                </a:lnTo>
                <a:lnTo>
                  <a:pt x="47684" y="2696"/>
                </a:lnTo>
                <a:lnTo>
                  <a:pt x="58578" y="10048"/>
                </a:lnTo>
                <a:lnTo>
                  <a:pt x="65901" y="20949"/>
                </a:lnTo>
                <a:lnTo>
                  <a:pt x="68580" y="34289"/>
                </a:lnTo>
                <a:lnTo>
                  <a:pt x="65901" y="47630"/>
                </a:lnTo>
                <a:lnTo>
                  <a:pt x="58578" y="58531"/>
                </a:lnTo>
                <a:lnTo>
                  <a:pt x="47684" y="65883"/>
                </a:lnTo>
                <a:lnTo>
                  <a:pt x="34290"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72" name="object 72"/>
          <p:cNvSpPr/>
          <p:nvPr/>
        </p:nvSpPr>
        <p:spPr>
          <a:xfrm>
            <a:off x="2261618" y="3401568"/>
            <a:ext cx="118871" cy="118872"/>
          </a:xfrm>
          <a:prstGeom prst="rect">
            <a:avLst/>
          </a:prstGeom>
          <a:blipFill>
            <a:blip r:embed="rId2" cstate="print"/>
            <a:stretch>
              <a:fillRect/>
            </a:stretch>
          </a:blipFill>
        </p:spPr>
        <p:txBody>
          <a:bodyPr wrap="square" lIns="0" tIns="0" rIns="0" bIns="0" rtlCol="0"/>
          <a:lstStyle/>
          <a:p>
            <a:endParaRPr/>
          </a:p>
        </p:txBody>
      </p:sp>
      <p:sp>
        <p:nvSpPr>
          <p:cNvPr id="73" name="object 73"/>
          <p:cNvSpPr/>
          <p:nvPr/>
        </p:nvSpPr>
        <p:spPr>
          <a:xfrm>
            <a:off x="2286126" y="3415285"/>
            <a:ext cx="68580" cy="68579"/>
          </a:xfrm>
          <a:prstGeom prst="rect">
            <a:avLst/>
          </a:prstGeom>
          <a:blipFill>
            <a:blip r:embed="rId3" cstate="print"/>
            <a:stretch>
              <a:fillRect/>
            </a:stretch>
          </a:blipFill>
        </p:spPr>
        <p:txBody>
          <a:bodyPr wrap="square" lIns="0" tIns="0" rIns="0" bIns="0" rtlCol="0"/>
          <a:lstStyle/>
          <a:p>
            <a:endParaRPr/>
          </a:p>
        </p:txBody>
      </p:sp>
      <p:sp>
        <p:nvSpPr>
          <p:cNvPr id="74" name="object 74"/>
          <p:cNvSpPr/>
          <p:nvPr/>
        </p:nvSpPr>
        <p:spPr>
          <a:xfrm>
            <a:off x="2286126" y="3415286"/>
            <a:ext cx="68580" cy="68580"/>
          </a:xfrm>
          <a:custGeom>
            <a:avLst/>
            <a:gdLst/>
            <a:ahLst/>
            <a:cxnLst/>
            <a:rect l="l" t="t" r="r" b="b"/>
            <a:pathLst>
              <a:path w="68580" h="68579">
                <a:moveTo>
                  <a:pt x="0" y="34289"/>
                </a:moveTo>
                <a:lnTo>
                  <a:pt x="2696" y="20949"/>
                </a:lnTo>
                <a:lnTo>
                  <a:pt x="10048" y="10048"/>
                </a:lnTo>
                <a:lnTo>
                  <a:pt x="20949" y="2696"/>
                </a:lnTo>
                <a:lnTo>
                  <a:pt x="34290" y="0"/>
                </a:lnTo>
                <a:lnTo>
                  <a:pt x="47684" y="2696"/>
                </a:lnTo>
                <a:lnTo>
                  <a:pt x="58578" y="10048"/>
                </a:lnTo>
                <a:lnTo>
                  <a:pt x="65901" y="20949"/>
                </a:lnTo>
                <a:lnTo>
                  <a:pt x="68580" y="34289"/>
                </a:lnTo>
                <a:lnTo>
                  <a:pt x="65901" y="47630"/>
                </a:lnTo>
                <a:lnTo>
                  <a:pt x="58578" y="58531"/>
                </a:lnTo>
                <a:lnTo>
                  <a:pt x="47684" y="65883"/>
                </a:lnTo>
                <a:lnTo>
                  <a:pt x="34290"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75" name="object 75"/>
          <p:cNvSpPr/>
          <p:nvPr/>
        </p:nvSpPr>
        <p:spPr>
          <a:xfrm>
            <a:off x="4216908" y="3249169"/>
            <a:ext cx="118872" cy="118872"/>
          </a:xfrm>
          <a:prstGeom prst="rect">
            <a:avLst/>
          </a:prstGeom>
          <a:blipFill>
            <a:blip r:embed="rId4" cstate="print"/>
            <a:stretch>
              <a:fillRect/>
            </a:stretch>
          </a:blipFill>
        </p:spPr>
        <p:txBody>
          <a:bodyPr wrap="square" lIns="0" tIns="0" rIns="0" bIns="0" rtlCol="0"/>
          <a:lstStyle/>
          <a:p>
            <a:endParaRPr/>
          </a:p>
        </p:txBody>
      </p:sp>
      <p:sp>
        <p:nvSpPr>
          <p:cNvPr id="76" name="object 76"/>
          <p:cNvSpPr/>
          <p:nvPr/>
        </p:nvSpPr>
        <p:spPr>
          <a:xfrm>
            <a:off x="4242180" y="3262886"/>
            <a:ext cx="68580" cy="68579"/>
          </a:xfrm>
          <a:prstGeom prst="rect">
            <a:avLst/>
          </a:prstGeom>
          <a:blipFill>
            <a:blip r:embed="rId3" cstate="print"/>
            <a:stretch>
              <a:fillRect/>
            </a:stretch>
          </a:blipFill>
        </p:spPr>
        <p:txBody>
          <a:bodyPr wrap="square" lIns="0" tIns="0" rIns="0" bIns="0" rtlCol="0"/>
          <a:lstStyle/>
          <a:p>
            <a:endParaRPr/>
          </a:p>
        </p:txBody>
      </p:sp>
      <p:sp>
        <p:nvSpPr>
          <p:cNvPr id="77" name="object 77"/>
          <p:cNvSpPr/>
          <p:nvPr/>
        </p:nvSpPr>
        <p:spPr>
          <a:xfrm>
            <a:off x="4242180" y="3262884"/>
            <a:ext cx="68580" cy="68580"/>
          </a:xfrm>
          <a:custGeom>
            <a:avLst/>
            <a:gdLst/>
            <a:ahLst/>
            <a:cxnLst/>
            <a:rect l="l" t="t" r="r" b="b"/>
            <a:pathLst>
              <a:path w="68579" h="68579">
                <a:moveTo>
                  <a:pt x="0" y="34289"/>
                </a:moveTo>
                <a:lnTo>
                  <a:pt x="2696" y="20949"/>
                </a:lnTo>
                <a:lnTo>
                  <a:pt x="10048" y="10048"/>
                </a:lnTo>
                <a:lnTo>
                  <a:pt x="20949" y="2696"/>
                </a:lnTo>
                <a:lnTo>
                  <a:pt x="34290" y="0"/>
                </a:lnTo>
                <a:lnTo>
                  <a:pt x="47630" y="2696"/>
                </a:lnTo>
                <a:lnTo>
                  <a:pt x="58531" y="10048"/>
                </a:lnTo>
                <a:lnTo>
                  <a:pt x="65883" y="20949"/>
                </a:lnTo>
                <a:lnTo>
                  <a:pt x="68580" y="34289"/>
                </a:lnTo>
                <a:lnTo>
                  <a:pt x="65883" y="47630"/>
                </a:lnTo>
                <a:lnTo>
                  <a:pt x="58531" y="58531"/>
                </a:lnTo>
                <a:lnTo>
                  <a:pt x="47630" y="65883"/>
                </a:lnTo>
                <a:lnTo>
                  <a:pt x="34290"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78" name="object 78"/>
          <p:cNvSpPr/>
          <p:nvPr/>
        </p:nvSpPr>
        <p:spPr>
          <a:xfrm>
            <a:off x="4338828" y="3249169"/>
            <a:ext cx="118872" cy="118872"/>
          </a:xfrm>
          <a:prstGeom prst="rect">
            <a:avLst/>
          </a:prstGeom>
          <a:blipFill>
            <a:blip r:embed="rId4" cstate="print"/>
            <a:stretch>
              <a:fillRect/>
            </a:stretch>
          </a:blipFill>
        </p:spPr>
        <p:txBody>
          <a:bodyPr wrap="square" lIns="0" tIns="0" rIns="0" bIns="0" rtlCol="0"/>
          <a:lstStyle/>
          <a:p>
            <a:endParaRPr/>
          </a:p>
        </p:txBody>
      </p:sp>
      <p:sp>
        <p:nvSpPr>
          <p:cNvPr id="79" name="object 79"/>
          <p:cNvSpPr/>
          <p:nvPr/>
        </p:nvSpPr>
        <p:spPr>
          <a:xfrm>
            <a:off x="4364103" y="3262886"/>
            <a:ext cx="68579" cy="68579"/>
          </a:xfrm>
          <a:prstGeom prst="rect">
            <a:avLst/>
          </a:prstGeom>
          <a:blipFill>
            <a:blip r:embed="rId3" cstate="print"/>
            <a:stretch>
              <a:fillRect/>
            </a:stretch>
          </a:blipFill>
        </p:spPr>
        <p:txBody>
          <a:bodyPr wrap="square" lIns="0" tIns="0" rIns="0" bIns="0" rtlCol="0"/>
          <a:lstStyle/>
          <a:p>
            <a:endParaRPr/>
          </a:p>
        </p:txBody>
      </p:sp>
      <p:sp>
        <p:nvSpPr>
          <p:cNvPr id="80" name="object 80"/>
          <p:cNvSpPr/>
          <p:nvPr/>
        </p:nvSpPr>
        <p:spPr>
          <a:xfrm>
            <a:off x="4364101" y="3262884"/>
            <a:ext cx="68580" cy="68580"/>
          </a:xfrm>
          <a:custGeom>
            <a:avLst/>
            <a:gdLst/>
            <a:ahLst/>
            <a:cxnLst/>
            <a:rect l="l" t="t" r="r" b="b"/>
            <a:pathLst>
              <a:path w="68579" h="68579">
                <a:moveTo>
                  <a:pt x="0" y="34289"/>
                </a:moveTo>
                <a:lnTo>
                  <a:pt x="2696" y="20949"/>
                </a:lnTo>
                <a:lnTo>
                  <a:pt x="10048" y="10048"/>
                </a:lnTo>
                <a:lnTo>
                  <a:pt x="20949" y="2696"/>
                </a:lnTo>
                <a:lnTo>
                  <a:pt x="34289" y="0"/>
                </a:lnTo>
                <a:lnTo>
                  <a:pt x="47630" y="2696"/>
                </a:lnTo>
                <a:lnTo>
                  <a:pt x="58531" y="10048"/>
                </a:lnTo>
                <a:lnTo>
                  <a:pt x="65883" y="20949"/>
                </a:lnTo>
                <a:lnTo>
                  <a:pt x="68579" y="34289"/>
                </a:lnTo>
                <a:lnTo>
                  <a:pt x="65883" y="47630"/>
                </a:lnTo>
                <a:lnTo>
                  <a:pt x="58531" y="58531"/>
                </a:lnTo>
                <a:lnTo>
                  <a:pt x="47630" y="65883"/>
                </a:lnTo>
                <a:lnTo>
                  <a:pt x="34289"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81" name="object 81"/>
          <p:cNvSpPr/>
          <p:nvPr/>
        </p:nvSpPr>
        <p:spPr>
          <a:xfrm>
            <a:off x="4369308" y="3332988"/>
            <a:ext cx="118872" cy="118872"/>
          </a:xfrm>
          <a:prstGeom prst="rect">
            <a:avLst/>
          </a:prstGeom>
          <a:blipFill>
            <a:blip r:embed="rId4" cstate="print"/>
            <a:stretch>
              <a:fillRect/>
            </a:stretch>
          </a:blipFill>
        </p:spPr>
        <p:txBody>
          <a:bodyPr wrap="square" lIns="0" tIns="0" rIns="0" bIns="0" rtlCol="0"/>
          <a:lstStyle/>
          <a:p>
            <a:endParaRPr/>
          </a:p>
        </p:txBody>
      </p:sp>
      <p:sp>
        <p:nvSpPr>
          <p:cNvPr id="82" name="object 82"/>
          <p:cNvSpPr/>
          <p:nvPr/>
        </p:nvSpPr>
        <p:spPr>
          <a:xfrm>
            <a:off x="4394580" y="3346704"/>
            <a:ext cx="68580" cy="68580"/>
          </a:xfrm>
          <a:prstGeom prst="rect">
            <a:avLst/>
          </a:prstGeom>
          <a:blipFill>
            <a:blip r:embed="rId5" cstate="print"/>
            <a:stretch>
              <a:fillRect/>
            </a:stretch>
          </a:blipFill>
        </p:spPr>
        <p:txBody>
          <a:bodyPr wrap="square" lIns="0" tIns="0" rIns="0" bIns="0" rtlCol="0"/>
          <a:lstStyle/>
          <a:p>
            <a:endParaRPr/>
          </a:p>
        </p:txBody>
      </p:sp>
      <p:sp>
        <p:nvSpPr>
          <p:cNvPr id="83" name="object 83"/>
          <p:cNvSpPr/>
          <p:nvPr/>
        </p:nvSpPr>
        <p:spPr>
          <a:xfrm>
            <a:off x="4392201" y="3249170"/>
            <a:ext cx="172180" cy="168497"/>
          </a:xfrm>
          <a:prstGeom prst="rect">
            <a:avLst/>
          </a:prstGeom>
          <a:blipFill>
            <a:blip r:embed="rId6" cstate="print"/>
            <a:stretch>
              <a:fillRect/>
            </a:stretch>
          </a:blipFill>
        </p:spPr>
        <p:txBody>
          <a:bodyPr wrap="square" lIns="0" tIns="0" rIns="0" bIns="0" rtlCol="0"/>
          <a:lstStyle/>
          <a:p>
            <a:endParaRPr/>
          </a:p>
        </p:txBody>
      </p:sp>
      <p:sp>
        <p:nvSpPr>
          <p:cNvPr id="84" name="object 84"/>
          <p:cNvSpPr/>
          <p:nvPr/>
        </p:nvSpPr>
        <p:spPr>
          <a:xfrm>
            <a:off x="4470780" y="3262886"/>
            <a:ext cx="68580" cy="68579"/>
          </a:xfrm>
          <a:prstGeom prst="rect">
            <a:avLst/>
          </a:prstGeom>
          <a:blipFill>
            <a:blip r:embed="rId3" cstate="print"/>
            <a:stretch>
              <a:fillRect/>
            </a:stretch>
          </a:blipFill>
        </p:spPr>
        <p:txBody>
          <a:bodyPr wrap="square" lIns="0" tIns="0" rIns="0" bIns="0" rtlCol="0"/>
          <a:lstStyle/>
          <a:p>
            <a:endParaRPr/>
          </a:p>
        </p:txBody>
      </p:sp>
      <p:sp>
        <p:nvSpPr>
          <p:cNvPr id="85" name="object 85"/>
          <p:cNvSpPr/>
          <p:nvPr/>
        </p:nvSpPr>
        <p:spPr>
          <a:xfrm>
            <a:off x="4470780" y="3262884"/>
            <a:ext cx="68580" cy="68580"/>
          </a:xfrm>
          <a:custGeom>
            <a:avLst/>
            <a:gdLst/>
            <a:ahLst/>
            <a:cxnLst/>
            <a:rect l="l" t="t" r="r" b="b"/>
            <a:pathLst>
              <a:path w="68579" h="68579">
                <a:moveTo>
                  <a:pt x="0" y="34289"/>
                </a:moveTo>
                <a:lnTo>
                  <a:pt x="2696" y="20949"/>
                </a:lnTo>
                <a:lnTo>
                  <a:pt x="10048" y="10048"/>
                </a:lnTo>
                <a:lnTo>
                  <a:pt x="20949" y="2696"/>
                </a:lnTo>
                <a:lnTo>
                  <a:pt x="34290" y="0"/>
                </a:lnTo>
                <a:lnTo>
                  <a:pt x="47630" y="2696"/>
                </a:lnTo>
                <a:lnTo>
                  <a:pt x="58531" y="10048"/>
                </a:lnTo>
                <a:lnTo>
                  <a:pt x="65883" y="20949"/>
                </a:lnTo>
                <a:lnTo>
                  <a:pt x="68580" y="34289"/>
                </a:lnTo>
                <a:lnTo>
                  <a:pt x="65883" y="47630"/>
                </a:lnTo>
                <a:lnTo>
                  <a:pt x="58531" y="58531"/>
                </a:lnTo>
                <a:lnTo>
                  <a:pt x="47630" y="65883"/>
                </a:lnTo>
                <a:lnTo>
                  <a:pt x="34290"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86" name="object 86"/>
          <p:cNvSpPr txBox="1"/>
          <p:nvPr/>
        </p:nvSpPr>
        <p:spPr>
          <a:xfrm>
            <a:off x="2235835" y="3009013"/>
            <a:ext cx="400050" cy="138499"/>
          </a:xfrm>
          <a:prstGeom prst="rect">
            <a:avLst/>
          </a:prstGeom>
        </p:spPr>
        <p:txBody>
          <a:bodyPr vert="horz" wrap="square" lIns="0" tIns="0" rIns="0" bIns="0" rtlCol="0">
            <a:spAutoFit/>
          </a:bodyPr>
          <a:lstStyle/>
          <a:p>
            <a:pPr marL="12700">
              <a:lnSpc>
                <a:spcPct val="100000"/>
              </a:lnSpc>
            </a:pPr>
            <a:r>
              <a:rPr sz="900" spc="-30" dirty="0">
                <a:solidFill>
                  <a:srgbClr val="7E7E7E"/>
                </a:solidFill>
                <a:latin typeface="Arial"/>
                <a:cs typeface="Arial"/>
              </a:rPr>
              <a:t>Team</a:t>
            </a:r>
            <a:r>
              <a:rPr sz="900" spc="-95" dirty="0">
                <a:solidFill>
                  <a:srgbClr val="7E7E7E"/>
                </a:solidFill>
                <a:latin typeface="Arial"/>
                <a:cs typeface="Arial"/>
              </a:rPr>
              <a:t> </a:t>
            </a:r>
            <a:r>
              <a:rPr sz="900" spc="-5" dirty="0">
                <a:solidFill>
                  <a:srgbClr val="7E7E7E"/>
                </a:solidFill>
                <a:latin typeface="Arial"/>
                <a:cs typeface="Arial"/>
              </a:rPr>
              <a:t>1</a:t>
            </a:r>
            <a:endParaRPr sz="900">
              <a:latin typeface="Arial"/>
              <a:cs typeface="Arial"/>
            </a:endParaRPr>
          </a:p>
        </p:txBody>
      </p:sp>
      <p:sp>
        <p:nvSpPr>
          <p:cNvPr id="87" name="object 87"/>
          <p:cNvSpPr txBox="1"/>
          <p:nvPr/>
        </p:nvSpPr>
        <p:spPr>
          <a:xfrm>
            <a:off x="4040251" y="3016632"/>
            <a:ext cx="400050" cy="138499"/>
          </a:xfrm>
          <a:prstGeom prst="rect">
            <a:avLst/>
          </a:prstGeom>
        </p:spPr>
        <p:txBody>
          <a:bodyPr vert="horz" wrap="square" lIns="0" tIns="0" rIns="0" bIns="0" rtlCol="0">
            <a:spAutoFit/>
          </a:bodyPr>
          <a:lstStyle/>
          <a:p>
            <a:pPr marL="12700">
              <a:lnSpc>
                <a:spcPct val="100000"/>
              </a:lnSpc>
            </a:pPr>
            <a:r>
              <a:rPr sz="900" spc="-30" dirty="0">
                <a:solidFill>
                  <a:srgbClr val="7E7E7E"/>
                </a:solidFill>
                <a:latin typeface="Arial"/>
                <a:cs typeface="Arial"/>
              </a:rPr>
              <a:t>Team</a:t>
            </a:r>
            <a:r>
              <a:rPr sz="900" spc="-95" dirty="0">
                <a:solidFill>
                  <a:srgbClr val="7E7E7E"/>
                </a:solidFill>
                <a:latin typeface="Arial"/>
                <a:cs typeface="Arial"/>
              </a:rPr>
              <a:t> </a:t>
            </a:r>
            <a:r>
              <a:rPr sz="900" spc="-5" dirty="0">
                <a:solidFill>
                  <a:srgbClr val="7E7E7E"/>
                </a:solidFill>
                <a:latin typeface="Arial"/>
                <a:cs typeface="Arial"/>
              </a:rPr>
              <a:t>2</a:t>
            </a:r>
            <a:endParaRPr sz="900">
              <a:latin typeface="Arial"/>
              <a:cs typeface="Arial"/>
            </a:endParaRPr>
          </a:p>
        </p:txBody>
      </p:sp>
      <p:sp>
        <p:nvSpPr>
          <p:cNvPr id="88" name="object 88"/>
          <p:cNvSpPr/>
          <p:nvPr/>
        </p:nvSpPr>
        <p:spPr>
          <a:xfrm>
            <a:off x="2528318" y="3325368"/>
            <a:ext cx="118871" cy="118872"/>
          </a:xfrm>
          <a:prstGeom prst="rect">
            <a:avLst/>
          </a:prstGeom>
          <a:blipFill>
            <a:blip r:embed="rId2" cstate="print"/>
            <a:stretch>
              <a:fillRect/>
            </a:stretch>
          </a:blipFill>
        </p:spPr>
        <p:txBody>
          <a:bodyPr wrap="square" lIns="0" tIns="0" rIns="0" bIns="0" rtlCol="0"/>
          <a:lstStyle/>
          <a:p>
            <a:endParaRPr/>
          </a:p>
        </p:txBody>
      </p:sp>
      <p:sp>
        <p:nvSpPr>
          <p:cNvPr id="89" name="object 89"/>
          <p:cNvSpPr/>
          <p:nvPr/>
        </p:nvSpPr>
        <p:spPr>
          <a:xfrm>
            <a:off x="2552826" y="3339085"/>
            <a:ext cx="68580" cy="68579"/>
          </a:xfrm>
          <a:prstGeom prst="rect">
            <a:avLst/>
          </a:prstGeom>
          <a:blipFill>
            <a:blip r:embed="rId3" cstate="print"/>
            <a:stretch>
              <a:fillRect/>
            </a:stretch>
          </a:blipFill>
        </p:spPr>
        <p:txBody>
          <a:bodyPr wrap="square" lIns="0" tIns="0" rIns="0" bIns="0" rtlCol="0"/>
          <a:lstStyle/>
          <a:p>
            <a:endParaRPr/>
          </a:p>
        </p:txBody>
      </p:sp>
      <p:sp>
        <p:nvSpPr>
          <p:cNvPr id="90" name="object 90"/>
          <p:cNvSpPr/>
          <p:nvPr/>
        </p:nvSpPr>
        <p:spPr>
          <a:xfrm>
            <a:off x="2552826" y="3339084"/>
            <a:ext cx="68580" cy="68580"/>
          </a:xfrm>
          <a:custGeom>
            <a:avLst/>
            <a:gdLst/>
            <a:ahLst/>
            <a:cxnLst/>
            <a:rect l="l" t="t" r="r" b="b"/>
            <a:pathLst>
              <a:path w="68580" h="68579">
                <a:moveTo>
                  <a:pt x="0" y="34289"/>
                </a:moveTo>
                <a:lnTo>
                  <a:pt x="2696" y="20949"/>
                </a:lnTo>
                <a:lnTo>
                  <a:pt x="10048" y="10048"/>
                </a:lnTo>
                <a:lnTo>
                  <a:pt x="20949" y="2696"/>
                </a:lnTo>
                <a:lnTo>
                  <a:pt x="34290" y="0"/>
                </a:lnTo>
                <a:lnTo>
                  <a:pt x="47684" y="2696"/>
                </a:lnTo>
                <a:lnTo>
                  <a:pt x="58578" y="10048"/>
                </a:lnTo>
                <a:lnTo>
                  <a:pt x="65901" y="20949"/>
                </a:lnTo>
                <a:lnTo>
                  <a:pt x="68580" y="34289"/>
                </a:lnTo>
                <a:lnTo>
                  <a:pt x="65901" y="47630"/>
                </a:lnTo>
                <a:lnTo>
                  <a:pt x="58578" y="58531"/>
                </a:lnTo>
                <a:lnTo>
                  <a:pt x="47684" y="65883"/>
                </a:lnTo>
                <a:lnTo>
                  <a:pt x="34290"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91" name="object 91"/>
          <p:cNvSpPr/>
          <p:nvPr/>
        </p:nvSpPr>
        <p:spPr>
          <a:xfrm>
            <a:off x="4491228" y="3363469"/>
            <a:ext cx="118872" cy="118872"/>
          </a:xfrm>
          <a:prstGeom prst="rect">
            <a:avLst/>
          </a:prstGeom>
          <a:blipFill>
            <a:blip r:embed="rId4" cstate="print"/>
            <a:stretch>
              <a:fillRect/>
            </a:stretch>
          </a:blipFill>
        </p:spPr>
        <p:txBody>
          <a:bodyPr wrap="square" lIns="0" tIns="0" rIns="0" bIns="0" rtlCol="0"/>
          <a:lstStyle/>
          <a:p>
            <a:endParaRPr/>
          </a:p>
        </p:txBody>
      </p:sp>
      <p:sp>
        <p:nvSpPr>
          <p:cNvPr id="92" name="object 92"/>
          <p:cNvSpPr/>
          <p:nvPr/>
        </p:nvSpPr>
        <p:spPr>
          <a:xfrm>
            <a:off x="4516503" y="3377184"/>
            <a:ext cx="68579" cy="68579"/>
          </a:xfrm>
          <a:prstGeom prst="rect">
            <a:avLst/>
          </a:prstGeom>
          <a:blipFill>
            <a:blip r:embed="rId3" cstate="print"/>
            <a:stretch>
              <a:fillRect/>
            </a:stretch>
          </a:blipFill>
        </p:spPr>
        <p:txBody>
          <a:bodyPr wrap="square" lIns="0" tIns="0" rIns="0" bIns="0" rtlCol="0"/>
          <a:lstStyle/>
          <a:p>
            <a:endParaRPr/>
          </a:p>
        </p:txBody>
      </p:sp>
      <p:sp>
        <p:nvSpPr>
          <p:cNvPr id="93" name="object 93"/>
          <p:cNvSpPr/>
          <p:nvPr/>
        </p:nvSpPr>
        <p:spPr>
          <a:xfrm>
            <a:off x="4516501" y="3377185"/>
            <a:ext cx="68580" cy="68580"/>
          </a:xfrm>
          <a:custGeom>
            <a:avLst/>
            <a:gdLst/>
            <a:ahLst/>
            <a:cxnLst/>
            <a:rect l="l" t="t" r="r" b="b"/>
            <a:pathLst>
              <a:path w="68579" h="68579">
                <a:moveTo>
                  <a:pt x="0" y="34289"/>
                </a:moveTo>
                <a:lnTo>
                  <a:pt x="2696" y="20949"/>
                </a:lnTo>
                <a:lnTo>
                  <a:pt x="10048" y="10048"/>
                </a:lnTo>
                <a:lnTo>
                  <a:pt x="20949" y="2696"/>
                </a:lnTo>
                <a:lnTo>
                  <a:pt x="34289" y="0"/>
                </a:lnTo>
                <a:lnTo>
                  <a:pt x="47630" y="2696"/>
                </a:lnTo>
                <a:lnTo>
                  <a:pt x="58531" y="10048"/>
                </a:lnTo>
                <a:lnTo>
                  <a:pt x="65883" y="20949"/>
                </a:lnTo>
                <a:lnTo>
                  <a:pt x="68579" y="34289"/>
                </a:lnTo>
                <a:lnTo>
                  <a:pt x="65883" y="47630"/>
                </a:lnTo>
                <a:lnTo>
                  <a:pt x="58531" y="58531"/>
                </a:lnTo>
                <a:lnTo>
                  <a:pt x="47630" y="65883"/>
                </a:lnTo>
                <a:lnTo>
                  <a:pt x="34289"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94" name="object 94"/>
          <p:cNvSpPr/>
          <p:nvPr/>
        </p:nvSpPr>
        <p:spPr>
          <a:xfrm>
            <a:off x="4255008" y="3363469"/>
            <a:ext cx="118872" cy="118872"/>
          </a:xfrm>
          <a:prstGeom prst="rect">
            <a:avLst/>
          </a:prstGeom>
          <a:blipFill>
            <a:blip r:embed="rId4" cstate="print"/>
            <a:stretch>
              <a:fillRect/>
            </a:stretch>
          </a:blipFill>
        </p:spPr>
        <p:txBody>
          <a:bodyPr wrap="square" lIns="0" tIns="0" rIns="0" bIns="0" rtlCol="0"/>
          <a:lstStyle/>
          <a:p>
            <a:endParaRPr/>
          </a:p>
        </p:txBody>
      </p:sp>
      <p:sp>
        <p:nvSpPr>
          <p:cNvPr id="95" name="object 95"/>
          <p:cNvSpPr/>
          <p:nvPr/>
        </p:nvSpPr>
        <p:spPr>
          <a:xfrm>
            <a:off x="4280280" y="3377184"/>
            <a:ext cx="68580" cy="68579"/>
          </a:xfrm>
          <a:prstGeom prst="rect">
            <a:avLst/>
          </a:prstGeom>
          <a:blipFill>
            <a:blip r:embed="rId3" cstate="print"/>
            <a:stretch>
              <a:fillRect/>
            </a:stretch>
          </a:blipFill>
        </p:spPr>
        <p:txBody>
          <a:bodyPr wrap="square" lIns="0" tIns="0" rIns="0" bIns="0" rtlCol="0"/>
          <a:lstStyle/>
          <a:p>
            <a:endParaRPr/>
          </a:p>
        </p:txBody>
      </p:sp>
      <p:sp>
        <p:nvSpPr>
          <p:cNvPr id="96" name="object 96"/>
          <p:cNvSpPr/>
          <p:nvPr/>
        </p:nvSpPr>
        <p:spPr>
          <a:xfrm>
            <a:off x="4280280" y="3377185"/>
            <a:ext cx="68580" cy="68580"/>
          </a:xfrm>
          <a:custGeom>
            <a:avLst/>
            <a:gdLst/>
            <a:ahLst/>
            <a:cxnLst/>
            <a:rect l="l" t="t" r="r" b="b"/>
            <a:pathLst>
              <a:path w="68579" h="68579">
                <a:moveTo>
                  <a:pt x="0" y="34289"/>
                </a:moveTo>
                <a:lnTo>
                  <a:pt x="2696" y="20949"/>
                </a:lnTo>
                <a:lnTo>
                  <a:pt x="10048" y="10048"/>
                </a:lnTo>
                <a:lnTo>
                  <a:pt x="20949" y="2696"/>
                </a:lnTo>
                <a:lnTo>
                  <a:pt x="34290" y="0"/>
                </a:lnTo>
                <a:lnTo>
                  <a:pt x="47630" y="2696"/>
                </a:lnTo>
                <a:lnTo>
                  <a:pt x="58531" y="10048"/>
                </a:lnTo>
                <a:lnTo>
                  <a:pt x="65883" y="20949"/>
                </a:lnTo>
                <a:lnTo>
                  <a:pt x="68580" y="34289"/>
                </a:lnTo>
                <a:lnTo>
                  <a:pt x="65883" y="47630"/>
                </a:lnTo>
                <a:lnTo>
                  <a:pt x="58531" y="58531"/>
                </a:lnTo>
                <a:lnTo>
                  <a:pt x="47630" y="65883"/>
                </a:lnTo>
                <a:lnTo>
                  <a:pt x="34290" y="68579"/>
                </a:lnTo>
                <a:lnTo>
                  <a:pt x="20949" y="65883"/>
                </a:lnTo>
                <a:lnTo>
                  <a:pt x="10048" y="58531"/>
                </a:lnTo>
                <a:lnTo>
                  <a:pt x="2696" y="47630"/>
                </a:lnTo>
                <a:lnTo>
                  <a:pt x="0" y="34289"/>
                </a:lnTo>
                <a:close/>
              </a:path>
            </a:pathLst>
          </a:custGeom>
          <a:ln w="4762">
            <a:solidFill>
              <a:srgbClr val="5C71B1"/>
            </a:solidFill>
          </a:ln>
        </p:spPr>
        <p:txBody>
          <a:bodyPr wrap="square" lIns="0" tIns="0" rIns="0" bIns="0" rtlCol="0"/>
          <a:lstStyle/>
          <a:p>
            <a:endParaRPr/>
          </a:p>
        </p:txBody>
      </p:sp>
      <p:sp>
        <p:nvSpPr>
          <p:cNvPr id="97" name="object 97"/>
          <p:cNvSpPr txBox="1"/>
          <p:nvPr/>
        </p:nvSpPr>
        <p:spPr>
          <a:xfrm>
            <a:off x="1214426" y="969520"/>
            <a:ext cx="3717925" cy="1674817"/>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Collaborating Collocated</a:t>
            </a:r>
            <a:r>
              <a:rPr sz="1500" b="1" spc="-30" dirty="0">
                <a:latin typeface="Calibri"/>
                <a:cs typeface="Calibri"/>
              </a:rPr>
              <a:t> Teams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Preferred</a:t>
            </a:r>
            <a:r>
              <a:rPr sz="1200" spc="-90" dirty="0">
                <a:latin typeface="Calibri"/>
                <a:cs typeface="Calibri"/>
              </a:rPr>
              <a:t> </a:t>
            </a:r>
            <a:r>
              <a:rPr sz="1200" dirty="0">
                <a:latin typeface="Calibri"/>
                <a:cs typeface="Calibri"/>
              </a:rPr>
              <a:t>option</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Simplifies </a:t>
            </a:r>
            <a:r>
              <a:rPr sz="1000" spc="-15" dirty="0">
                <a:latin typeface="Calibri"/>
                <a:cs typeface="Calibri"/>
              </a:rPr>
              <a:t>day </a:t>
            </a:r>
            <a:r>
              <a:rPr sz="1000" spc="-10" dirty="0">
                <a:latin typeface="Calibri"/>
                <a:cs typeface="Calibri"/>
              </a:rPr>
              <a:t>to day work for most team</a:t>
            </a:r>
            <a:r>
              <a:rPr sz="1000" spc="120" dirty="0">
                <a:latin typeface="Calibri"/>
                <a:cs typeface="Calibri"/>
              </a:rPr>
              <a:t> </a:t>
            </a:r>
            <a:r>
              <a:rPr sz="1000" spc="-10" dirty="0">
                <a:latin typeface="Calibri"/>
                <a:cs typeface="Calibri"/>
              </a:rPr>
              <a:t>members</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dirty="0">
                <a:latin typeface="Calibri"/>
                <a:cs typeface="Calibri"/>
              </a:rPr>
              <a:t>Need enough people </a:t>
            </a:r>
            <a:r>
              <a:rPr sz="1200" spc="-5" dirty="0">
                <a:latin typeface="Calibri"/>
                <a:cs typeface="Calibri"/>
              </a:rPr>
              <a:t>to establish team </a:t>
            </a:r>
            <a:r>
              <a:rPr sz="1200" spc="-10" dirty="0">
                <a:latin typeface="Calibri"/>
                <a:cs typeface="Calibri"/>
              </a:rPr>
              <a:t>at </a:t>
            </a:r>
            <a:r>
              <a:rPr sz="1200" spc="-5" dirty="0">
                <a:latin typeface="Calibri"/>
                <a:cs typeface="Calibri"/>
              </a:rPr>
              <a:t>each</a:t>
            </a:r>
            <a:r>
              <a:rPr sz="1200" spc="-130" dirty="0">
                <a:latin typeface="Calibri"/>
                <a:cs typeface="Calibri"/>
              </a:rPr>
              <a:t> </a:t>
            </a:r>
            <a:r>
              <a:rPr sz="1200" spc="-5" dirty="0">
                <a:latin typeface="Calibri"/>
                <a:cs typeface="Calibri"/>
              </a:rPr>
              <a:t>location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Each collocated </a:t>
            </a:r>
            <a:r>
              <a:rPr sz="1200" spc="-5" dirty="0">
                <a:latin typeface="Calibri"/>
                <a:cs typeface="Calibri"/>
              </a:rPr>
              <a:t>teams must </a:t>
            </a:r>
            <a:r>
              <a:rPr sz="1200" dirty="0">
                <a:latin typeface="Calibri"/>
                <a:cs typeface="Calibri"/>
              </a:rPr>
              <a:t>be</a:t>
            </a:r>
            <a:r>
              <a:rPr sz="1200" spc="5" dirty="0">
                <a:latin typeface="Calibri"/>
                <a:cs typeface="Calibri"/>
              </a:rPr>
              <a:t> </a:t>
            </a:r>
            <a:r>
              <a:rPr sz="1200" spc="-5" dirty="0">
                <a:latin typeface="Calibri"/>
                <a:cs typeface="Calibri"/>
              </a:rPr>
              <a:t>cross-functional</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May have </a:t>
            </a:r>
            <a:r>
              <a:rPr sz="1200" spc="-5" dirty="0">
                <a:latin typeface="Calibri"/>
                <a:cs typeface="Calibri"/>
              </a:rPr>
              <a:t>resource/skill availability</a:t>
            </a:r>
            <a:r>
              <a:rPr sz="1200" spc="-45" dirty="0">
                <a:latin typeface="Calibri"/>
                <a:cs typeface="Calibri"/>
              </a:rPr>
              <a:t> </a:t>
            </a:r>
            <a:r>
              <a:rPr sz="1200" spc="-10" dirty="0">
                <a:latin typeface="Calibri"/>
                <a:cs typeface="Calibri"/>
              </a:rPr>
              <a:t>constraints</a:t>
            </a:r>
            <a:endParaRPr sz="1200">
              <a:latin typeface="Calibri"/>
              <a:cs typeface="Calibri"/>
            </a:endParaRPr>
          </a:p>
        </p:txBody>
      </p:sp>
      <p:sp>
        <p:nvSpPr>
          <p:cNvPr id="98" name="object 98"/>
          <p:cNvSpPr txBox="1"/>
          <p:nvPr/>
        </p:nvSpPr>
        <p:spPr>
          <a:xfrm>
            <a:off x="2129156" y="3738629"/>
            <a:ext cx="558165" cy="138499"/>
          </a:xfrm>
          <a:prstGeom prst="rect">
            <a:avLst/>
          </a:prstGeom>
        </p:spPr>
        <p:txBody>
          <a:bodyPr vert="horz" wrap="square" lIns="0" tIns="0" rIns="0" bIns="0" rtlCol="0">
            <a:spAutoFit/>
          </a:bodyPr>
          <a:lstStyle/>
          <a:p>
            <a:pPr marL="12700">
              <a:lnSpc>
                <a:spcPct val="100000"/>
              </a:lnSpc>
            </a:pPr>
            <a:r>
              <a:rPr sz="900" dirty="0">
                <a:solidFill>
                  <a:srgbClr val="7E7E7E"/>
                </a:solidFill>
                <a:latin typeface="Arial"/>
                <a:cs typeface="Arial"/>
              </a:rPr>
              <a:t>Location</a:t>
            </a:r>
            <a:r>
              <a:rPr sz="900" spc="-175" dirty="0">
                <a:solidFill>
                  <a:srgbClr val="7E7E7E"/>
                </a:solidFill>
                <a:latin typeface="Arial"/>
                <a:cs typeface="Arial"/>
              </a:rPr>
              <a:t> </a:t>
            </a:r>
            <a:r>
              <a:rPr sz="900" dirty="0">
                <a:solidFill>
                  <a:srgbClr val="7E7E7E"/>
                </a:solidFill>
                <a:latin typeface="Arial"/>
                <a:cs typeface="Arial"/>
              </a:rPr>
              <a:t>A</a:t>
            </a:r>
            <a:endParaRPr sz="900">
              <a:latin typeface="Arial"/>
              <a:cs typeface="Arial"/>
            </a:endParaRPr>
          </a:p>
        </p:txBody>
      </p:sp>
      <p:sp>
        <p:nvSpPr>
          <p:cNvPr id="99" name="object 99"/>
          <p:cNvSpPr txBox="1"/>
          <p:nvPr/>
        </p:nvSpPr>
        <p:spPr>
          <a:xfrm>
            <a:off x="4072511" y="3732914"/>
            <a:ext cx="564515" cy="138499"/>
          </a:xfrm>
          <a:prstGeom prst="rect">
            <a:avLst/>
          </a:prstGeom>
        </p:spPr>
        <p:txBody>
          <a:bodyPr vert="horz" wrap="square" lIns="0" tIns="0" rIns="0" bIns="0" rtlCol="0">
            <a:spAutoFit/>
          </a:bodyPr>
          <a:lstStyle/>
          <a:p>
            <a:pPr marL="12700">
              <a:lnSpc>
                <a:spcPct val="100000"/>
              </a:lnSpc>
            </a:pPr>
            <a:r>
              <a:rPr sz="900" dirty="0">
                <a:solidFill>
                  <a:srgbClr val="7E7E7E"/>
                </a:solidFill>
                <a:latin typeface="Arial"/>
                <a:cs typeface="Arial"/>
              </a:rPr>
              <a:t>Location</a:t>
            </a:r>
            <a:r>
              <a:rPr sz="900" spc="-130" dirty="0">
                <a:solidFill>
                  <a:srgbClr val="7E7E7E"/>
                </a:solidFill>
                <a:latin typeface="Arial"/>
                <a:cs typeface="Arial"/>
              </a:rPr>
              <a:t> </a:t>
            </a:r>
            <a:r>
              <a:rPr sz="900" dirty="0">
                <a:solidFill>
                  <a:srgbClr val="7E7E7E"/>
                </a:solidFill>
                <a:latin typeface="Arial"/>
                <a:cs typeface="Arial"/>
              </a:rPr>
              <a:t>B</a:t>
            </a:r>
            <a:endParaRPr sz="900">
              <a:latin typeface="Arial"/>
              <a:cs typeface="Arial"/>
            </a:endParaRPr>
          </a:p>
        </p:txBody>
      </p:sp>
      <p:sp>
        <p:nvSpPr>
          <p:cNvPr id="101" name="object 101"/>
          <p:cNvSpPr/>
          <p:nvPr/>
        </p:nvSpPr>
        <p:spPr>
          <a:xfrm>
            <a:off x="4875657" y="8069581"/>
            <a:ext cx="565150" cy="271273"/>
          </a:xfrm>
          <a:prstGeom prst="rect">
            <a:avLst/>
          </a:prstGeom>
          <a:blipFill>
            <a:blip r:embed="rId7" cstate="print"/>
            <a:stretch>
              <a:fillRect/>
            </a:stretch>
          </a:blipFill>
        </p:spPr>
        <p:txBody>
          <a:bodyPr wrap="square" lIns="0" tIns="0" rIns="0" bIns="0" rtlCol="0"/>
          <a:lstStyle/>
          <a:p>
            <a:endParaRPr/>
          </a:p>
        </p:txBody>
      </p:sp>
      <p:sp>
        <p:nvSpPr>
          <p:cNvPr id="103" name="object 10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4" name="object 10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05" name="object 10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06" name="object 10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7" name="object 10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08" name="object 10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09" name="object 10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10" name="object 11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11" name="object 11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12" name="object 11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13" name="object 11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14" name="object 11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15" name="object 11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16" name="object 11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117" name="object 11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118" name="object 11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119" name="object 11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120" name="object 12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121" name="object 12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122" name="object 12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123" name="object 12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124" name="object 12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125" name="object 12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126" name="object 12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127" name="object 12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128" name="object 12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129" name="object 12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130" name="object 13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31" name="object 13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32" name="object 13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33" name="object 13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34" name="object 13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35" name="object 13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36" name="object 13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37" name="object 13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38" name="object 13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39" name="object 13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40" name="object 14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41" name="object 14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42" name="object 14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43" name="object 14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44" name="object 14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45" name="object 14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46" name="object 14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47" name="object 14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48" name="object 14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49" name="object 14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50" name="object 15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51" name="object 15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52" name="object 15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53" name="object 15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55" name="object 155"/>
          <p:cNvSpPr/>
          <p:nvPr/>
        </p:nvSpPr>
        <p:spPr>
          <a:xfrm>
            <a:off x="3924300" y="6588252"/>
            <a:ext cx="1371600" cy="1143000"/>
          </a:xfrm>
          <a:custGeom>
            <a:avLst/>
            <a:gdLst/>
            <a:ahLst/>
            <a:cxnLst/>
            <a:rect l="l" t="t" r="r" b="b"/>
            <a:pathLst>
              <a:path w="1371600" h="1143000">
                <a:moveTo>
                  <a:pt x="0" y="571500"/>
                </a:moveTo>
                <a:lnTo>
                  <a:pt x="1881" y="528852"/>
                </a:lnTo>
                <a:lnTo>
                  <a:pt x="7436" y="487055"/>
                </a:lnTo>
                <a:lnTo>
                  <a:pt x="16533" y="446220"/>
                </a:lnTo>
                <a:lnTo>
                  <a:pt x="29039" y="406456"/>
                </a:lnTo>
                <a:lnTo>
                  <a:pt x="44821" y="367874"/>
                </a:lnTo>
                <a:lnTo>
                  <a:pt x="63746" y="330585"/>
                </a:lnTo>
                <a:lnTo>
                  <a:pt x="85683" y="294699"/>
                </a:lnTo>
                <a:lnTo>
                  <a:pt x="110497" y="260328"/>
                </a:lnTo>
                <a:lnTo>
                  <a:pt x="138057" y="227580"/>
                </a:lnTo>
                <a:lnTo>
                  <a:pt x="168229" y="196568"/>
                </a:lnTo>
                <a:lnTo>
                  <a:pt x="200882" y="167401"/>
                </a:lnTo>
                <a:lnTo>
                  <a:pt x="235882" y="140191"/>
                </a:lnTo>
                <a:lnTo>
                  <a:pt x="273096" y="115047"/>
                </a:lnTo>
                <a:lnTo>
                  <a:pt x="312393" y="92081"/>
                </a:lnTo>
                <a:lnTo>
                  <a:pt x="353639" y="71402"/>
                </a:lnTo>
                <a:lnTo>
                  <a:pt x="396702" y="53122"/>
                </a:lnTo>
                <a:lnTo>
                  <a:pt x="441449" y="37351"/>
                </a:lnTo>
                <a:lnTo>
                  <a:pt x="487747" y="24199"/>
                </a:lnTo>
                <a:lnTo>
                  <a:pt x="535464" y="13778"/>
                </a:lnTo>
                <a:lnTo>
                  <a:pt x="584467" y="6197"/>
                </a:lnTo>
                <a:lnTo>
                  <a:pt x="634623" y="1567"/>
                </a:lnTo>
                <a:lnTo>
                  <a:pt x="685800" y="0"/>
                </a:lnTo>
                <a:lnTo>
                  <a:pt x="736976" y="1567"/>
                </a:lnTo>
                <a:lnTo>
                  <a:pt x="787132" y="6197"/>
                </a:lnTo>
                <a:lnTo>
                  <a:pt x="836135" y="13778"/>
                </a:lnTo>
                <a:lnTo>
                  <a:pt x="883852" y="24199"/>
                </a:lnTo>
                <a:lnTo>
                  <a:pt x="930150" y="37351"/>
                </a:lnTo>
                <a:lnTo>
                  <a:pt x="974897" y="53122"/>
                </a:lnTo>
                <a:lnTo>
                  <a:pt x="1017960" y="71402"/>
                </a:lnTo>
                <a:lnTo>
                  <a:pt x="1059206" y="92081"/>
                </a:lnTo>
                <a:lnTo>
                  <a:pt x="1098503" y="115047"/>
                </a:lnTo>
                <a:lnTo>
                  <a:pt x="1135717" y="140191"/>
                </a:lnTo>
                <a:lnTo>
                  <a:pt x="1170717" y="167401"/>
                </a:lnTo>
                <a:lnTo>
                  <a:pt x="1203370" y="196568"/>
                </a:lnTo>
                <a:lnTo>
                  <a:pt x="1233542" y="227580"/>
                </a:lnTo>
                <a:lnTo>
                  <a:pt x="1261102" y="260328"/>
                </a:lnTo>
                <a:lnTo>
                  <a:pt x="1285916" y="294699"/>
                </a:lnTo>
                <a:lnTo>
                  <a:pt x="1307853" y="330585"/>
                </a:lnTo>
                <a:lnTo>
                  <a:pt x="1326778" y="367874"/>
                </a:lnTo>
                <a:lnTo>
                  <a:pt x="1342560" y="406456"/>
                </a:lnTo>
                <a:lnTo>
                  <a:pt x="1355066" y="446220"/>
                </a:lnTo>
                <a:lnTo>
                  <a:pt x="1364163" y="487055"/>
                </a:lnTo>
                <a:lnTo>
                  <a:pt x="1369718" y="528852"/>
                </a:lnTo>
                <a:lnTo>
                  <a:pt x="1371600" y="571500"/>
                </a:lnTo>
                <a:lnTo>
                  <a:pt x="1369718" y="614147"/>
                </a:lnTo>
                <a:lnTo>
                  <a:pt x="1364163" y="655944"/>
                </a:lnTo>
                <a:lnTo>
                  <a:pt x="1355066" y="696779"/>
                </a:lnTo>
                <a:lnTo>
                  <a:pt x="1342560" y="736543"/>
                </a:lnTo>
                <a:lnTo>
                  <a:pt x="1326778" y="775125"/>
                </a:lnTo>
                <a:lnTo>
                  <a:pt x="1307853" y="812414"/>
                </a:lnTo>
                <a:lnTo>
                  <a:pt x="1285916" y="848300"/>
                </a:lnTo>
                <a:lnTo>
                  <a:pt x="1261102" y="882671"/>
                </a:lnTo>
                <a:lnTo>
                  <a:pt x="1233542" y="915419"/>
                </a:lnTo>
                <a:lnTo>
                  <a:pt x="1203370" y="946431"/>
                </a:lnTo>
                <a:lnTo>
                  <a:pt x="1170717" y="975598"/>
                </a:lnTo>
                <a:lnTo>
                  <a:pt x="1135717" y="1002808"/>
                </a:lnTo>
                <a:lnTo>
                  <a:pt x="1098503" y="1027952"/>
                </a:lnTo>
                <a:lnTo>
                  <a:pt x="1059206" y="1050918"/>
                </a:lnTo>
                <a:lnTo>
                  <a:pt x="1017960" y="1071597"/>
                </a:lnTo>
                <a:lnTo>
                  <a:pt x="974897" y="1089877"/>
                </a:lnTo>
                <a:lnTo>
                  <a:pt x="930150" y="1105648"/>
                </a:lnTo>
                <a:lnTo>
                  <a:pt x="883852" y="1118800"/>
                </a:lnTo>
                <a:lnTo>
                  <a:pt x="836135" y="1129221"/>
                </a:lnTo>
                <a:lnTo>
                  <a:pt x="787132" y="1136802"/>
                </a:lnTo>
                <a:lnTo>
                  <a:pt x="736976" y="1141432"/>
                </a:lnTo>
                <a:lnTo>
                  <a:pt x="685800" y="1143000"/>
                </a:lnTo>
                <a:lnTo>
                  <a:pt x="634623" y="1141432"/>
                </a:lnTo>
                <a:lnTo>
                  <a:pt x="584467" y="1136802"/>
                </a:lnTo>
                <a:lnTo>
                  <a:pt x="535464" y="1129221"/>
                </a:lnTo>
                <a:lnTo>
                  <a:pt x="487747" y="1118800"/>
                </a:lnTo>
                <a:lnTo>
                  <a:pt x="441449" y="1105648"/>
                </a:lnTo>
                <a:lnTo>
                  <a:pt x="396702" y="1089877"/>
                </a:lnTo>
                <a:lnTo>
                  <a:pt x="353639" y="1071597"/>
                </a:lnTo>
                <a:lnTo>
                  <a:pt x="312393" y="1050918"/>
                </a:lnTo>
                <a:lnTo>
                  <a:pt x="273096" y="1027952"/>
                </a:lnTo>
                <a:lnTo>
                  <a:pt x="235882" y="1002808"/>
                </a:lnTo>
                <a:lnTo>
                  <a:pt x="200882" y="975598"/>
                </a:lnTo>
                <a:lnTo>
                  <a:pt x="168229" y="946431"/>
                </a:lnTo>
                <a:lnTo>
                  <a:pt x="138057" y="915419"/>
                </a:lnTo>
                <a:lnTo>
                  <a:pt x="110497" y="882671"/>
                </a:lnTo>
                <a:lnTo>
                  <a:pt x="85683" y="848300"/>
                </a:lnTo>
                <a:lnTo>
                  <a:pt x="63746" y="812414"/>
                </a:lnTo>
                <a:lnTo>
                  <a:pt x="44821" y="775125"/>
                </a:lnTo>
                <a:lnTo>
                  <a:pt x="29039" y="736543"/>
                </a:lnTo>
                <a:lnTo>
                  <a:pt x="16533" y="696779"/>
                </a:lnTo>
                <a:lnTo>
                  <a:pt x="7436" y="655944"/>
                </a:lnTo>
                <a:lnTo>
                  <a:pt x="1881" y="614147"/>
                </a:lnTo>
                <a:lnTo>
                  <a:pt x="0" y="571500"/>
                </a:lnTo>
                <a:close/>
              </a:path>
            </a:pathLst>
          </a:custGeom>
          <a:ln w="12700">
            <a:solidFill>
              <a:srgbClr val="5F76B4"/>
            </a:solidFill>
          </a:ln>
        </p:spPr>
        <p:txBody>
          <a:bodyPr wrap="square" lIns="0" tIns="0" rIns="0" bIns="0" rtlCol="0"/>
          <a:lstStyle/>
          <a:p>
            <a:endParaRPr/>
          </a:p>
        </p:txBody>
      </p:sp>
      <p:sp>
        <p:nvSpPr>
          <p:cNvPr id="156" name="object 156"/>
          <p:cNvSpPr/>
          <p:nvPr/>
        </p:nvSpPr>
        <p:spPr>
          <a:xfrm>
            <a:off x="1752600" y="6588252"/>
            <a:ext cx="1333500" cy="1143000"/>
          </a:xfrm>
          <a:custGeom>
            <a:avLst/>
            <a:gdLst/>
            <a:ahLst/>
            <a:cxnLst/>
            <a:rect l="l" t="t" r="r" b="b"/>
            <a:pathLst>
              <a:path w="1333500" h="1143000">
                <a:moveTo>
                  <a:pt x="0" y="571500"/>
                </a:moveTo>
                <a:lnTo>
                  <a:pt x="2006" y="526842"/>
                </a:lnTo>
                <a:lnTo>
                  <a:pt x="7926" y="483123"/>
                </a:lnTo>
                <a:lnTo>
                  <a:pt x="17612" y="440471"/>
                </a:lnTo>
                <a:lnTo>
                  <a:pt x="30915" y="399012"/>
                </a:lnTo>
                <a:lnTo>
                  <a:pt x="47687" y="358874"/>
                </a:lnTo>
                <a:lnTo>
                  <a:pt x="67780" y="320184"/>
                </a:lnTo>
                <a:lnTo>
                  <a:pt x="91044" y="283068"/>
                </a:lnTo>
                <a:lnTo>
                  <a:pt x="117333" y="247655"/>
                </a:lnTo>
                <a:lnTo>
                  <a:pt x="146497" y="214070"/>
                </a:lnTo>
                <a:lnTo>
                  <a:pt x="178388" y="182442"/>
                </a:lnTo>
                <a:lnTo>
                  <a:pt x="212858" y="152897"/>
                </a:lnTo>
                <a:lnTo>
                  <a:pt x="249758" y="125563"/>
                </a:lnTo>
                <a:lnTo>
                  <a:pt x="288940" y="100566"/>
                </a:lnTo>
                <a:lnTo>
                  <a:pt x="330256" y="78034"/>
                </a:lnTo>
                <a:lnTo>
                  <a:pt x="373557" y="58094"/>
                </a:lnTo>
                <a:lnTo>
                  <a:pt x="418696" y="40872"/>
                </a:lnTo>
                <a:lnTo>
                  <a:pt x="465522" y="26497"/>
                </a:lnTo>
                <a:lnTo>
                  <a:pt x="513890" y="15095"/>
                </a:lnTo>
                <a:lnTo>
                  <a:pt x="563649" y="6793"/>
                </a:lnTo>
                <a:lnTo>
                  <a:pt x="614652" y="1719"/>
                </a:lnTo>
                <a:lnTo>
                  <a:pt x="666750" y="0"/>
                </a:lnTo>
                <a:lnTo>
                  <a:pt x="718847" y="1719"/>
                </a:lnTo>
                <a:lnTo>
                  <a:pt x="769850" y="6793"/>
                </a:lnTo>
                <a:lnTo>
                  <a:pt x="819609" y="15095"/>
                </a:lnTo>
                <a:lnTo>
                  <a:pt x="867977" y="26497"/>
                </a:lnTo>
                <a:lnTo>
                  <a:pt x="914803" y="40872"/>
                </a:lnTo>
                <a:lnTo>
                  <a:pt x="959942" y="58094"/>
                </a:lnTo>
                <a:lnTo>
                  <a:pt x="1003243" y="78034"/>
                </a:lnTo>
                <a:lnTo>
                  <a:pt x="1044559" y="100566"/>
                </a:lnTo>
                <a:lnTo>
                  <a:pt x="1083741" y="125563"/>
                </a:lnTo>
                <a:lnTo>
                  <a:pt x="1120641" y="152897"/>
                </a:lnTo>
                <a:lnTo>
                  <a:pt x="1155111" y="182442"/>
                </a:lnTo>
                <a:lnTo>
                  <a:pt x="1187002" y="214070"/>
                </a:lnTo>
                <a:lnTo>
                  <a:pt x="1216166" y="247655"/>
                </a:lnTo>
                <a:lnTo>
                  <a:pt x="1242455" y="283068"/>
                </a:lnTo>
                <a:lnTo>
                  <a:pt x="1265719" y="320184"/>
                </a:lnTo>
                <a:lnTo>
                  <a:pt x="1285812" y="358874"/>
                </a:lnTo>
                <a:lnTo>
                  <a:pt x="1302584" y="399012"/>
                </a:lnTo>
                <a:lnTo>
                  <a:pt x="1315887" y="440471"/>
                </a:lnTo>
                <a:lnTo>
                  <a:pt x="1325573" y="483123"/>
                </a:lnTo>
                <a:lnTo>
                  <a:pt x="1331493" y="526842"/>
                </a:lnTo>
                <a:lnTo>
                  <a:pt x="1333500" y="571500"/>
                </a:lnTo>
                <a:lnTo>
                  <a:pt x="1331493" y="616157"/>
                </a:lnTo>
                <a:lnTo>
                  <a:pt x="1325573" y="659876"/>
                </a:lnTo>
                <a:lnTo>
                  <a:pt x="1315887" y="702528"/>
                </a:lnTo>
                <a:lnTo>
                  <a:pt x="1302584" y="743987"/>
                </a:lnTo>
                <a:lnTo>
                  <a:pt x="1285812" y="784125"/>
                </a:lnTo>
                <a:lnTo>
                  <a:pt x="1265719" y="822815"/>
                </a:lnTo>
                <a:lnTo>
                  <a:pt x="1242455" y="859931"/>
                </a:lnTo>
                <a:lnTo>
                  <a:pt x="1216166" y="895344"/>
                </a:lnTo>
                <a:lnTo>
                  <a:pt x="1187002" y="928929"/>
                </a:lnTo>
                <a:lnTo>
                  <a:pt x="1155111" y="960557"/>
                </a:lnTo>
                <a:lnTo>
                  <a:pt x="1120641" y="990102"/>
                </a:lnTo>
                <a:lnTo>
                  <a:pt x="1083741" y="1017436"/>
                </a:lnTo>
                <a:lnTo>
                  <a:pt x="1044559" y="1042433"/>
                </a:lnTo>
                <a:lnTo>
                  <a:pt x="1003243" y="1064965"/>
                </a:lnTo>
                <a:lnTo>
                  <a:pt x="959942" y="1084905"/>
                </a:lnTo>
                <a:lnTo>
                  <a:pt x="914803" y="1102127"/>
                </a:lnTo>
                <a:lnTo>
                  <a:pt x="867977" y="1116502"/>
                </a:lnTo>
                <a:lnTo>
                  <a:pt x="819609" y="1127904"/>
                </a:lnTo>
                <a:lnTo>
                  <a:pt x="769850" y="1136206"/>
                </a:lnTo>
                <a:lnTo>
                  <a:pt x="718847" y="1141280"/>
                </a:lnTo>
                <a:lnTo>
                  <a:pt x="666750" y="1143000"/>
                </a:lnTo>
                <a:lnTo>
                  <a:pt x="614652" y="1141280"/>
                </a:lnTo>
                <a:lnTo>
                  <a:pt x="563649" y="1136206"/>
                </a:lnTo>
                <a:lnTo>
                  <a:pt x="513890" y="1127904"/>
                </a:lnTo>
                <a:lnTo>
                  <a:pt x="465522" y="1116502"/>
                </a:lnTo>
                <a:lnTo>
                  <a:pt x="418696" y="1102127"/>
                </a:lnTo>
                <a:lnTo>
                  <a:pt x="373557" y="1084905"/>
                </a:lnTo>
                <a:lnTo>
                  <a:pt x="330256" y="1064965"/>
                </a:lnTo>
                <a:lnTo>
                  <a:pt x="288940" y="1042433"/>
                </a:lnTo>
                <a:lnTo>
                  <a:pt x="249758" y="1017436"/>
                </a:lnTo>
                <a:lnTo>
                  <a:pt x="212858" y="990102"/>
                </a:lnTo>
                <a:lnTo>
                  <a:pt x="178388" y="960557"/>
                </a:lnTo>
                <a:lnTo>
                  <a:pt x="146497" y="928929"/>
                </a:lnTo>
                <a:lnTo>
                  <a:pt x="117333" y="895344"/>
                </a:lnTo>
                <a:lnTo>
                  <a:pt x="91044" y="859931"/>
                </a:lnTo>
                <a:lnTo>
                  <a:pt x="67780" y="822815"/>
                </a:lnTo>
                <a:lnTo>
                  <a:pt x="47687" y="784125"/>
                </a:lnTo>
                <a:lnTo>
                  <a:pt x="30915" y="743987"/>
                </a:lnTo>
                <a:lnTo>
                  <a:pt x="17612" y="702528"/>
                </a:lnTo>
                <a:lnTo>
                  <a:pt x="7926" y="659876"/>
                </a:lnTo>
                <a:lnTo>
                  <a:pt x="2006" y="616157"/>
                </a:lnTo>
                <a:lnTo>
                  <a:pt x="0" y="571500"/>
                </a:lnTo>
                <a:close/>
              </a:path>
            </a:pathLst>
          </a:custGeom>
          <a:ln w="12700">
            <a:solidFill>
              <a:srgbClr val="5F76B4"/>
            </a:solidFill>
          </a:ln>
        </p:spPr>
        <p:txBody>
          <a:bodyPr wrap="square" lIns="0" tIns="0" rIns="0" bIns="0" rtlCol="0"/>
          <a:lstStyle/>
          <a:p>
            <a:endParaRPr/>
          </a:p>
        </p:txBody>
      </p:sp>
      <p:sp>
        <p:nvSpPr>
          <p:cNvPr id="157" name="object 157"/>
          <p:cNvSpPr/>
          <p:nvPr/>
        </p:nvSpPr>
        <p:spPr>
          <a:xfrm>
            <a:off x="1917194" y="7077456"/>
            <a:ext cx="120395" cy="118872"/>
          </a:xfrm>
          <a:prstGeom prst="rect">
            <a:avLst/>
          </a:prstGeom>
          <a:blipFill>
            <a:blip r:embed="rId8" cstate="print"/>
            <a:stretch>
              <a:fillRect/>
            </a:stretch>
          </a:blipFill>
        </p:spPr>
        <p:txBody>
          <a:bodyPr wrap="square" lIns="0" tIns="0" rIns="0" bIns="0" rtlCol="0"/>
          <a:lstStyle/>
          <a:p>
            <a:endParaRPr/>
          </a:p>
        </p:txBody>
      </p:sp>
      <p:sp>
        <p:nvSpPr>
          <p:cNvPr id="158" name="object 158"/>
          <p:cNvSpPr/>
          <p:nvPr/>
        </p:nvSpPr>
        <p:spPr>
          <a:xfrm>
            <a:off x="1943100" y="7091171"/>
            <a:ext cx="68580" cy="68580"/>
          </a:xfrm>
          <a:prstGeom prst="rect">
            <a:avLst/>
          </a:prstGeom>
          <a:blipFill>
            <a:blip r:embed="rId3" cstate="print"/>
            <a:stretch>
              <a:fillRect/>
            </a:stretch>
          </a:blipFill>
        </p:spPr>
        <p:txBody>
          <a:bodyPr wrap="square" lIns="0" tIns="0" rIns="0" bIns="0" rtlCol="0"/>
          <a:lstStyle/>
          <a:p>
            <a:endParaRPr/>
          </a:p>
        </p:txBody>
      </p:sp>
      <p:sp>
        <p:nvSpPr>
          <p:cNvPr id="159" name="object 159"/>
          <p:cNvSpPr/>
          <p:nvPr/>
        </p:nvSpPr>
        <p:spPr>
          <a:xfrm>
            <a:off x="1943100" y="7091171"/>
            <a:ext cx="68580" cy="68580"/>
          </a:xfrm>
          <a:custGeom>
            <a:avLst/>
            <a:gdLst/>
            <a:ahLst/>
            <a:cxnLst/>
            <a:rect l="l" t="t" r="r" b="b"/>
            <a:pathLst>
              <a:path w="68580" h="68579">
                <a:moveTo>
                  <a:pt x="0" y="34290"/>
                </a:moveTo>
                <a:lnTo>
                  <a:pt x="2696" y="20949"/>
                </a:lnTo>
                <a:lnTo>
                  <a:pt x="10048" y="10048"/>
                </a:lnTo>
                <a:lnTo>
                  <a:pt x="20949" y="2696"/>
                </a:lnTo>
                <a:lnTo>
                  <a:pt x="34289" y="0"/>
                </a:lnTo>
                <a:lnTo>
                  <a:pt x="47630" y="2696"/>
                </a:lnTo>
                <a:lnTo>
                  <a:pt x="58531" y="10048"/>
                </a:lnTo>
                <a:lnTo>
                  <a:pt x="65883" y="20949"/>
                </a:lnTo>
                <a:lnTo>
                  <a:pt x="68580"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60" name="object 160"/>
          <p:cNvSpPr/>
          <p:nvPr/>
        </p:nvSpPr>
        <p:spPr>
          <a:xfrm>
            <a:off x="2031494" y="7077456"/>
            <a:ext cx="120395" cy="118872"/>
          </a:xfrm>
          <a:prstGeom prst="rect">
            <a:avLst/>
          </a:prstGeom>
          <a:blipFill>
            <a:blip r:embed="rId8" cstate="print"/>
            <a:stretch>
              <a:fillRect/>
            </a:stretch>
          </a:blipFill>
        </p:spPr>
        <p:txBody>
          <a:bodyPr wrap="square" lIns="0" tIns="0" rIns="0" bIns="0" rtlCol="0"/>
          <a:lstStyle/>
          <a:p>
            <a:endParaRPr/>
          </a:p>
        </p:txBody>
      </p:sp>
      <p:sp>
        <p:nvSpPr>
          <p:cNvPr id="161" name="object 161"/>
          <p:cNvSpPr/>
          <p:nvPr/>
        </p:nvSpPr>
        <p:spPr>
          <a:xfrm>
            <a:off x="2057400" y="7091171"/>
            <a:ext cx="68580" cy="68580"/>
          </a:xfrm>
          <a:prstGeom prst="rect">
            <a:avLst/>
          </a:prstGeom>
          <a:blipFill>
            <a:blip r:embed="rId3" cstate="print"/>
            <a:stretch>
              <a:fillRect/>
            </a:stretch>
          </a:blipFill>
        </p:spPr>
        <p:txBody>
          <a:bodyPr wrap="square" lIns="0" tIns="0" rIns="0" bIns="0" rtlCol="0"/>
          <a:lstStyle/>
          <a:p>
            <a:endParaRPr/>
          </a:p>
        </p:txBody>
      </p:sp>
      <p:sp>
        <p:nvSpPr>
          <p:cNvPr id="162" name="object 162"/>
          <p:cNvSpPr/>
          <p:nvPr/>
        </p:nvSpPr>
        <p:spPr>
          <a:xfrm>
            <a:off x="2057400" y="7091171"/>
            <a:ext cx="68580" cy="68580"/>
          </a:xfrm>
          <a:custGeom>
            <a:avLst/>
            <a:gdLst/>
            <a:ahLst/>
            <a:cxnLst/>
            <a:rect l="l" t="t" r="r" b="b"/>
            <a:pathLst>
              <a:path w="68580" h="68579">
                <a:moveTo>
                  <a:pt x="0" y="34290"/>
                </a:moveTo>
                <a:lnTo>
                  <a:pt x="2696" y="20949"/>
                </a:lnTo>
                <a:lnTo>
                  <a:pt x="10048" y="10048"/>
                </a:lnTo>
                <a:lnTo>
                  <a:pt x="20949" y="2696"/>
                </a:lnTo>
                <a:lnTo>
                  <a:pt x="34289" y="0"/>
                </a:lnTo>
                <a:lnTo>
                  <a:pt x="47630" y="2696"/>
                </a:lnTo>
                <a:lnTo>
                  <a:pt x="58531" y="10048"/>
                </a:lnTo>
                <a:lnTo>
                  <a:pt x="65883" y="20949"/>
                </a:lnTo>
                <a:lnTo>
                  <a:pt x="68580"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63" name="object 163"/>
          <p:cNvSpPr/>
          <p:nvPr/>
        </p:nvSpPr>
        <p:spPr>
          <a:xfrm>
            <a:off x="2793494" y="7267956"/>
            <a:ext cx="120395" cy="118872"/>
          </a:xfrm>
          <a:prstGeom prst="rect">
            <a:avLst/>
          </a:prstGeom>
          <a:blipFill>
            <a:blip r:embed="rId8" cstate="print"/>
            <a:stretch>
              <a:fillRect/>
            </a:stretch>
          </a:blipFill>
        </p:spPr>
        <p:txBody>
          <a:bodyPr wrap="square" lIns="0" tIns="0" rIns="0" bIns="0" rtlCol="0"/>
          <a:lstStyle/>
          <a:p>
            <a:endParaRPr/>
          </a:p>
        </p:txBody>
      </p:sp>
      <p:sp>
        <p:nvSpPr>
          <p:cNvPr id="164" name="object 164"/>
          <p:cNvSpPr/>
          <p:nvPr/>
        </p:nvSpPr>
        <p:spPr>
          <a:xfrm>
            <a:off x="2819400" y="7281672"/>
            <a:ext cx="68580" cy="68580"/>
          </a:xfrm>
          <a:prstGeom prst="rect">
            <a:avLst/>
          </a:prstGeom>
          <a:blipFill>
            <a:blip r:embed="rId3" cstate="print"/>
            <a:stretch>
              <a:fillRect/>
            </a:stretch>
          </a:blipFill>
        </p:spPr>
        <p:txBody>
          <a:bodyPr wrap="square" lIns="0" tIns="0" rIns="0" bIns="0" rtlCol="0"/>
          <a:lstStyle/>
          <a:p>
            <a:endParaRPr/>
          </a:p>
        </p:txBody>
      </p:sp>
      <p:sp>
        <p:nvSpPr>
          <p:cNvPr id="165" name="object 165"/>
          <p:cNvSpPr/>
          <p:nvPr/>
        </p:nvSpPr>
        <p:spPr>
          <a:xfrm>
            <a:off x="2819400" y="7281672"/>
            <a:ext cx="68580" cy="68580"/>
          </a:xfrm>
          <a:custGeom>
            <a:avLst/>
            <a:gdLst/>
            <a:ahLst/>
            <a:cxnLst/>
            <a:rect l="l" t="t" r="r" b="b"/>
            <a:pathLst>
              <a:path w="68580" h="68579">
                <a:moveTo>
                  <a:pt x="0" y="34290"/>
                </a:moveTo>
                <a:lnTo>
                  <a:pt x="2696" y="20949"/>
                </a:lnTo>
                <a:lnTo>
                  <a:pt x="10048" y="10048"/>
                </a:lnTo>
                <a:lnTo>
                  <a:pt x="20949" y="2696"/>
                </a:lnTo>
                <a:lnTo>
                  <a:pt x="34289" y="0"/>
                </a:lnTo>
                <a:lnTo>
                  <a:pt x="47630" y="2696"/>
                </a:lnTo>
                <a:lnTo>
                  <a:pt x="58531" y="10048"/>
                </a:lnTo>
                <a:lnTo>
                  <a:pt x="65883" y="20949"/>
                </a:lnTo>
                <a:lnTo>
                  <a:pt x="68580"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66" name="object 166"/>
          <p:cNvSpPr/>
          <p:nvPr/>
        </p:nvSpPr>
        <p:spPr>
          <a:xfrm>
            <a:off x="2031494" y="7199376"/>
            <a:ext cx="120395" cy="118871"/>
          </a:xfrm>
          <a:prstGeom prst="rect">
            <a:avLst/>
          </a:prstGeom>
          <a:blipFill>
            <a:blip r:embed="rId8" cstate="print"/>
            <a:stretch>
              <a:fillRect/>
            </a:stretch>
          </a:blipFill>
        </p:spPr>
        <p:txBody>
          <a:bodyPr wrap="square" lIns="0" tIns="0" rIns="0" bIns="0" rtlCol="0"/>
          <a:lstStyle/>
          <a:p>
            <a:endParaRPr/>
          </a:p>
        </p:txBody>
      </p:sp>
      <p:sp>
        <p:nvSpPr>
          <p:cNvPr id="167" name="object 167"/>
          <p:cNvSpPr/>
          <p:nvPr/>
        </p:nvSpPr>
        <p:spPr>
          <a:xfrm>
            <a:off x="2057400" y="7213093"/>
            <a:ext cx="68580" cy="68580"/>
          </a:xfrm>
          <a:prstGeom prst="rect">
            <a:avLst/>
          </a:prstGeom>
          <a:blipFill>
            <a:blip r:embed="rId5" cstate="print"/>
            <a:stretch>
              <a:fillRect/>
            </a:stretch>
          </a:blipFill>
        </p:spPr>
        <p:txBody>
          <a:bodyPr wrap="square" lIns="0" tIns="0" rIns="0" bIns="0" rtlCol="0"/>
          <a:lstStyle/>
          <a:p>
            <a:endParaRPr/>
          </a:p>
        </p:txBody>
      </p:sp>
      <p:sp>
        <p:nvSpPr>
          <p:cNvPr id="168" name="object 168"/>
          <p:cNvSpPr/>
          <p:nvPr/>
        </p:nvSpPr>
        <p:spPr>
          <a:xfrm>
            <a:off x="2057400" y="7213093"/>
            <a:ext cx="68580" cy="68580"/>
          </a:xfrm>
          <a:custGeom>
            <a:avLst/>
            <a:gdLst/>
            <a:ahLst/>
            <a:cxnLst/>
            <a:rect l="l" t="t" r="r" b="b"/>
            <a:pathLst>
              <a:path w="68580" h="68579">
                <a:moveTo>
                  <a:pt x="0" y="34290"/>
                </a:moveTo>
                <a:lnTo>
                  <a:pt x="2696" y="20949"/>
                </a:lnTo>
                <a:lnTo>
                  <a:pt x="10048" y="10048"/>
                </a:lnTo>
                <a:lnTo>
                  <a:pt x="20949" y="2696"/>
                </a:lnTo>
                <a:lnTo>
                  <a:pt x="34289" y="0"/>
                </a:lnTo>
                <a:lnTo>
                  <a:pt x="47630" y="2696"/>
                </a:lnTo>
                <a:lnTo>
                  <a:pt x="58531" y="10048"/>
                </a:lnTo>
                <a:lnTo>
                  <a:pt x="65883" y="20949"/>
                </a:lnTo>
                <a:lnTo>
                  <a:pt x="68580"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69" name="object 169"/>
          <p:cNvSpPr/>
          <p:nvPr/>
        </p:nvSpPr>
        <p:spPr>
          <a:xfrm>
            <a:off x="4584191" y="6917435"/>
            <a:ext cx="120396" cy="118871"/>
          </a:xfrm>
          <a:prstGeom prst="rect">
            <a:avLst/>
          </a:prstGeom>
          <a:blipFill>
            <a:blip r:embed="rId8" cstate="print"/>
            <a:stretch>
              <a:fillRect/>
            </a:stretch>
          </a:blipFill>
        </p:spPr>
        <p:txBody>
          <a:bodyPr wrap="square" lIns="0" tIns="0" rIns="0" bIns="0" rtlCol="0"/>
          <a:lstStyle/>
          <a:p>
            <a:endParaRPr/>
          </a:p>
        </p:txBody>
      </p:sp>
      <p:sp>
        <p:nvSpPr>
          <p:cNvPr id="170" name="object 170"/>
          <p:cNvSpPr/>
          <p:nvPr/>
        </p:nvSpPr>
        <p:spPr>
          <a:xfrm>
            <a:off x="4610102" y="6931152"/>
            <a:ext cx="68579" cy="68580"/>
          </a:xfrm>
          <a:prstGeom prst="rect">
            <a:avLst/>
          </a:prstGeom>
          <a:blipFill>
            <a:blip r:embed="rId3" cstate="print"/>
            <a:stretch>
              <a:fillRect/>
            </a:stretch>
          </a:blipFill>
        </p:spPr>
        <p:txBody>
          <a:bodyPr wrap="square" lIns="0" tIns="0" rIns="0" bIns="0" rtlCol="0"/>
          <a:lstStyle/>
          <a:p>
            <a:endParaRPr/>
          </a:p>
        </p:txBody>
      </p:sp>
      <p:sp>
        <p:nvSpPr>
          <p:cNvPr id="171" name="object 171"/>
          <p:cNvSpPr/>
          <p:nvPr/>
        </p:nvSpPr>
        <p:spPr>
          <a:xfrm>
            <a:off x="4610100" y="6931152"/>
            <a:ext cx="68580" cy="68580"/>
          </a:xfrm>
          <a:custGeom>
            <a:avLst/>
            <a:gdLst/>
            <a:ahLst/>
            <a:cxnLst/>
            <a:rect l="l" t="t" r="r" b="b"/>
            <a:pathLst>
              <a:path w="68579" h="68579">
                <a:moveTo>
                  <a:pt x="0" y="34290"/>
                </a:moveTo>
                <a:lnTo>
                  <a:pt x="2696" y="20949"/>
                </a:lnTo>
                <a:lnTo>
                  <a:pt x="10048" y="10048"/>
                </a:lnTo>
                <a:lnTo>
                  <a:pt x="20949" y="2696"/>
                </a:lnTo>
                <a:lnTo>
                  <a:pt x="34289" y="0"/>
                </a:lnTo>
                <a:lnTo>
                  <a:pt x="47630" y="2696"/>
                </a:lnTo>
                <a:lnTo>
                  <a:pt x="58531" y="10048"/>
                </a:lnTo>
                <a:lnTo>
                  <a:pt x="65883" y="20949"/>
                </a:lnTo>
                <a:lnTo>
                  <a:pt x="68579"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72" name="object 172"/>
          <p:cNvSpPr/>
          <p:nvPr/>
        </p:nvSpPr>
        <p:spPr>
          <a:xfrm>
            <a:off x="4507991" y="6993635"/>
            <a:ext cx="120396" cy="118871"/>
          </a:xfrm>
          <a:prstGeom prst="rect">
            <a:avLst/>
          </a:prstGeom>
          <a:blipFill>
            <a:blip r:embed="rId8" cstate="print"/>
            <a:stretch>
              <a:fillRect/>
            </a:stretch>
          </a:blipFill>
        </p:spPr>
        <p:txBody>
          <a:bodyPr wrap="square" lIns="0" tIns="0" rIns="0" bIns="0" rtlCol="0"/>
          <a:lstStyle/>
          <a:p>
            <a:endParaRPr/>
          </a:p>
        </p:txBody>
      </p:sp>
      <p:sp>
        <p:nvSpPr>
          <p:cNvPr id="173" name="object 173"/>
          <p:cNvSpPr/>
          <p:nvPr/>
        </p:nvSpPr>
        <p:spPr>
          <a:xfrm>
            <a:off x="4533902" y="7007352"/>
            <a:ext cx="68579" cy="68580"/>
          </a:xfrm>
          <a:prstGeom prst="rect">
            <a:avLst/>
          </a:prstGeom>
          <a:blipFill>
            <a:blip r:embed="rId3" cstate="print"/>
            <a:stretch>
              <a:fillRect/>
            </a:stretch>
          </a:blipFill>
        </p:spPr>
        <p:txBody>
          <a:bodyPr wrap="square" lIns="0" tIns="0" rIns="0" bIns="0" rtlCol="0"/>
          <a:lstStyle/>
          <a:p>
            <a:endParaRPr/>
          </a:p>
        </p:txBody>
      </p:sp>
      <p:sp>
        <p:nvSpPr>
          <p:cNvPr id="174" name="object 174"/>
          <p:cNvSpPr/>
          <p:nvPr/>
        </p:nvSpPr>
        <p:spPr>
          <a:xfrm>
            <a:off x="4431791" y="7496558"/>
            <a:ext cx="120396" cy="118872"/>
          </a:xfrm>
          <a:prstGeom prst="rect">
            <a:avLst/>
          </a:prstGeom>
          <a:blipFill>
            <a:blip r:embed="rId8" cstate="print"/>
            <a:stretch>
              <a:fillRect/>
            </a:stretch>
          </a:blipFill>
        </p:spPr>
        <p:txBody>
          <a:bodyPr wrap="square" lIns="0" tIns="0" rIns="0" bIns="0" rtlCol="0"/>
          <a:lstStyle/>
          <a:p>
            <a:endParaRPr/>
          </a:p>
        </p:txBody>
      </p:sp>
      <p:sp>
        <p:nvSpPr>
          <p:cNvPr id="175" name="object 175"/>
          <p:cNvSpPr/>
          <p:nvPr/>
        </p:nvSpPr>
        <p:spPr>
          <a:xfrm>
            <a:off x="4457702" y="7510273"/>
            <a:ext cx="68579" cy="68580"/>
          </a:xfrm>
          <a:prstGeom prst="rect">
            <a:avLst/>
          </a:prstGeom>
          <a:blipFill>
            <a:blip r:embed="rId3" cstate="print"/>
            <a:stretch>
              <a:fillRect/>
            </a:stretch>
          </a:blipFill>
        </p:spPr>
        <p:txBody>
          <a:bodyPr wrap="square" lIns="0" tIns="0" rIns="0" bIns="0" rtlCol="0"/>
          <a:lstStyle/>
          <a:p>
            <a:endParaRPr/>
          </a:p>
        </p:txBody>
      </p:sp>
      <p:sp>
        <p:nvSpPr>
          <p:cNvPr id="176" name="object 176"/>
          <p:cNvSpPr/>
          <p:nvPr/>
        </p:nvSpPr>
        <p:spPr>
          <a:xfrm>
            <a:off x="4457700" y="7510273"/>
            <a:ext cx="68580" cy="68580"/>
          </a:xfrm>
          <a:custGeom>
            <a:avLst/>
            <a:gdLst/>
            <a:ahLst/>
            <a:cxnLst/>
            <a:rect l="l" t="t" r="r" b="b"/>
            <a:pathLst>
              <a:path w="68579" h="68579">
                <a:moveTo>
                  <a:pt x="0" y="34290"/>
                </a:moveTo>
                <a:lnTo>
                  <a:pt x="2696" y="20949"/>
                </a:lnTo>
                <a:lnTo>
                  <a:pt x="10048" y="10048"/>
                </a:lnTo>
                <a:lnTo>
                  <a:pt x="20949" y="2696"/>
                </a:lnTo>
                <a:lnTo>
                  <a:pt x="34289" y="0"/>
                </a:lnTo>
                <a:lnTo>
                  <a:pt x="47630" y="2696"/>
                </a:lnTo>
                <a:lnTo>
                  <a:pt x="58531" y="10048"/>
                </a:lnTo>
                <a:lnTo>
                  <a:pt x="65883" y="20949"/>
                </a:lnTo>
                <a:lnTo>
                  <a:pt x="68579"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77" name="object 177"/>
          <p:cNvSpPr/>
          <p:nvPr/>
        </p:nvSpPr>
        <p:spPr>
          <a:xfrm>
            <a:off x="4553711" y="7496558"/>
            <a:ext cx="120396" cy="118872"/>
          </a:xfrm>
          <a:prstGeom prst="rect">
            <a:avLst/>
          </a:prstGeom>
          <a:blipFill>
            <a:blip r:embed="rId8" cstate="print"/>
            <a:stretch>
              <a:fillRect/>
            </a:stretch>
          </a:blipFill>
        </p:spPr>
        <p:txBody>
          <a:bodyPr wrap="square" lIns="0" tIns="0" rIns="0" bIns="0" rtlCol="0"/>
          <a:lstStyle/>
          <a:p>
            <a:endParaRPr/>
          </a:p>
        </p:txBody>
      </p:sp>
      <p:sp>
        <p:nvSpPr>
          <p:cNvPr id="178" name="object 178"/>
          <p:cNvSpPr/>
          <p:nvPr/>
        </p:nvSpPr>
        <p:spPr>
          <a:xfrm>
            <a:off x="4579622" y="7510273"/>
            <a:ext cx="68579" cy="68580"/>
          </a:xfrm>
          <a:prstGeom prst="rect">
            <a:avLst/>
          </a:prstGeom>
          <a:blipFill>
            <a:blip r:embed="rId3" cstate="print"/>
            <a:stretch>
              <a:fillRect/>
            </a:stretch>
          </a:blipFill>
        </p:spPr>
        <p:txBody>
          <a:bodyPr wrap="square" lIns="0" tIns="0" rIns="0" bIns="0" rtlCol="0"/>
          <a:lstStyle/>
          <a:p>
            <a:endParaRPr/>
          </a:p>
        </p:txBody>
      </p:sp>
      <p:sp>
        <p:nvSpPr>
          <p:cNvPr id="179" name="object 179"/>
          <p:cNvSpPr/>
          <p:nvPr/>
        </p:nvSpPr>
        <p:spPr>
          <a:xfrm>
            <a:off x="4579620" y="7510273"/>
            <a:ext cx="68580" cy="68580"/>
          </a:xfrm>
          <a:custGeom>
            <a:avLst/>
            <a:gdLst/>
            <a:ahLst/>
            <a:cxnLst/>
            <a:rect l="l" t="t" r="r" b="b"/>
            <a:pathLst>
              <a:path w="68579" h="68579">
                <a:moveTo>
                  <a:pt x="0" y="34290"/>
                </a:moveTo>
                <a:lnTo>
                  <a:pt x="2696" y="20949"/>
                </a:lnTo>
                <a:lnTo>
                  <a:pt x="10048" y="10048"/>
                </a:lnTo>
                <a:lnTo>
                  <a:pt x="20949" y="2696"/>
                </a:lnTo>
                <a:lnTo>
                  <a:pt x="34289" y="0"/>
                </a:lnTo>
                <a:lnTo>
                  <a:pt x="47630" y="2696"/>
                </a:lnTo>
                <a:lnTo>
                  <a:pt x="58531" y="10048"/>
                </a:lnTo>
                <a:lnTo>
                  <a:pt x="65883" y="20949"/>
                </a:lnTo>
                <a:lnTo>
                  <a:pt x="68579"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80" name="object 180"/>
          <p:cNvSpPr/>
          <p:nvPr/>
        </p:nvSpPr>
        <p:spPr>
          <a:xfrm>
            <a:off x="2679194" y="7267956"/>
            <a:ext cx="120395" cy="118872"/>
          </a:xfrm>
          <a:prstGeom prst="rect">
            <a:avLst/>
          </a:prstGeom>
          <a:blipFill>
            <a:blip r:embed="rId8" cstate="print"/>
            <a:stretch>
              <a:fillRect/>
            </a:stretch>
          </a:blipFill>
        </p:spPr>
        <p:txBody>
          <a:bodyPr wrap="square" lIns="0" tIns="0" rIns="0" bIns="0" rtlCol="0"/>
          <a:lstStyle/>
          <a:p>
            <a:endParaRPr/>
          </a:p>
        </p:txBody>
      </p:sp>
      <p:sp>
        <p:nvSpPr>
          <p:cNvPr id="181" name="object 181"/>
          <p:cNvSpPr/>
          <p:nvPr/>
        </p:nvSpPr>
        <p:spPr>
          <a:xfrm>
            <a:off x="2705100" y="7281672"/>
            <a:ext cx="68580" cy="68580"/>
          </a:xfrm>
          <a:prstGeom prst="rect">
            <a:avLst/>
          </a:prstGeom>
          <a:blipFill>
            <a:blip r:embed="rId3" cstate="print"/>
            <a:stretch>
              <a:fillRect/>
            </a:stretch>
          </a:blipFill>
        </p:spPr>
        <p:txBody>
          <a:bodyPr wrap="square" lIns="0" tIns="0" rIns="0" bIns="0" rtlCol="0"/>
          <a:lstStyle/>
          <a:p>
            <a:endParaRPr/>
          </a:p>
        </p:txBody>
      </p:sp>
      <p:sp>
        <p:nvSpPr>
          <p:cNvPr id="182" name="object 182"/>
          <p:cNvSpPr/>
          <p:nvPr/>
        </p:nvSpPr>
        <p:spPr>
          <a:xfrm>
            <a:off x="2705100" y="7281672"/>
            <a:ext cx="68580" cy="68580"/>
          </a:xfrm>
          <a:custGeom>
            <a:avLst/>
            <a:gdLst/>
            <a:ahLst/>
            <a:cxnLst/>
            <a:rect l="l" t="t" r="r" b="b"/>
            <a:pathLst>
              <a:path w="68580" h="68579">
                <a:moveTo>
                  <a:pt x="0" y="34290"/>
                </a:moveTo>
                <a:lnTo>
                  <a:pt x="2696" y="20949"/>
                </a:lnTo>
                <a:lnTo>
                  <a:pt x="10048" y="10048"/>
                </a:lnTo>
                <a:lnTo>
                  <a:pt x="20949" y="2696"/>
                </a:lnTo>
                <a:lnTo>
                  <a:pt x="34289" y="0"/>
                </a:lnTo>
                <a:lnTo>
                  <a:pt x="47630" y="2696"/>
                </a:lnTo>
                <a:lnTo>
                  <a:pt x="58531" y="10048"/>
                </a:lnTo>
                <a:lnTo>
                  <a:pt x="65883" y="20949"/>
                </a:lnTo>
                <a:lnTo>
                  <a:pt x="68580"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83" name="object 183"/>
          <p:cNvSpPr/>
          <p:nvPr/>
        </p:nvSpPr>
        <p:spPr>
          <a:xfrm>
            <a:off x="2717294" y="7382257"/>
            <a:ext cx="120395" cy="118872"/>
          </a:xfrm>
          <a:prstGeom prst="rect">
            <a:avLst/>
          </a:prstGeom>
          <a:blipFill>
            <a:blip r:embed="rId8" cstate="print"/>
            <a:stretch>
              <a:fillRect/>
            </a:stretch>
          </a:blipFill>
        </p:spPr>
        <p:txBody>
          <a:bodyPr wrap="square" lIns="0" tIns="0" rIns="0" bIns="0" rtlCol="0"/>
          <a:lstStyle/>
          <a:p>
            <a:endParaRPr/>
          </a:p>
        </p:txBody>
      </p:sp>
      <p:sp>
        <p:nvSpPr>
          <p:cNvPr id="184" name="object 184"/>
          <p:cNvSpPr/>
          <p:nvPr/>
        </p:nvSpPr>
        <p:spPr>
          <a:xfrm>
            <a:off x="2743200" y="7395973"/>
            <a:ext cx="68580" cy="68580"/>
          </a:xfrm>
          <a:prstGeom prst="rect">
            <a:avLst/>
          </a:prstGeom>
          <a:blipFill>
            <a:blip r:embed="rId3" cstate="print"/>
            <a:stretch>
              <a:fillRect/>
            </a:stretch>
          </a:blipFill>
        </p:spPr>
        <p:txBody>
          <a:bodyPr wrap="square" lIns="0" tIns="0" rIns="0" bIns="0" rtlCol="0"/>
          <a:lstStyle/>
          <a:p>
            <a:endParaRPr/>
          </a:p>
        </p:txBody>
      </p:sp>
      <p:sp>
        <p:nvSpPr>
          <p:cNvPr id="185" name="object 185"/>
          <p:cNvSpPr/>
          <p:nvPr/>
        </p:nvSpPr>
        <p:spPr>
          <a:xfrm>
            <a:off x="2743200" y="7395973"/>
            <a:ext cx="68580" cy="68580"/>
          </a:xfrm>
          <a:custGeom>
            <a:avLst/>
            <a:gdLst/>
            <a:ahLst/>
            <a:cxnLst/>
            <a:rect l="l" t="t" r="r" b="b"/>
            <a:pathLst>
              <a:path w="68580" h="68579">
                <a:moveTo>
                  <a:pt x="0" y="34290"/>
                </a:moveTo>
                <a:lnTo>
                  <a:pt x="2696" y="20949"/>
                </a:lnTo>
                <a:lnTo>
                  <a:pt x="10048" y="10048"/>
                </a:lnTo>
                <a:lnTo>
                  <a:pt x="20949" y="2696"/>
                </a:lnTo>
                <a:lnTo>
                  <a:pt x="34289" y="0"/>
                </a:lnTo>
                <a:lnTo>
                  <a:pt x="47630" y="2696"/>
                </a:lnTo>
                <a:lnTo>
                  <a:pt x="58531" y="10048"/>
                </a:lnTo>
                <a:lnTo>
                  <a:pt x="65883" y="20949"/>
                </a:lnTo>
                <a:lnTo>
                  <a:pt x="68580"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86" name="object 186"/>
          <p:cNvSpPr/>
          <p:nvPr/>
        </p:nvSpPr>
        <p:spPr>
          <a:xfrm>
            <a:off x="4668011" y="7488936"/>
            <a:ext cx="120396" cy="118871"/>
          </a:xfrm>
          <a:prstGeom prst="rect">
            <a:avLst/>
          </a:prstGeom>
          <a:blipFill>
            <a:blip r:embed="rId8" cstate="print"/>
            <a:stretch>
              <a:fillRect/>
            </a:stretch>
          </a:blipFill>
        </p:spPr>
        <p:txBody>
          <a:bodyPr wrap="square" lIns="0" tIns="0" rIns="0" bIns="0" rtlCol="0"/>
          <a:lstStyle/>
          <a:p>
            <a:endParaRPr/>
          </a:p>
        </p:txBody>
      </p:sp>
      <p:sp>
        <p:nvSpPr>
          <p:cNvPr id="187" name="object 187"/>
          <p:cNvSpPr/>
          <p:nvPr/>
        </p:nvSpPr>
        <p:spPr>
          <a:xfrm>
            <a:off x="4693922" y="7502653"/>
            <a:ext cx="68579" cy="68580"/>
          </a:xfrm>
          <a:prstGeom prst="rect">
            <a:avLst/>
          </a:prstGeom>
          <a:blipFill>
            <a:blip r:embed="rId3" cstate="print"/>
            <a:stretch>
              <a:fillRect/>
            </a:stretch>
          </a:blipFill>
        </p:spPr>
        <p:txBody>
          <a:bodyPr wrap="square" lIns="0" tIns="0" rIns="0" bIns="0" rtlCol="0"/>
          <a:lstStyle/>
          <a:p>
            <a:endParaRPr/>
          </a:p>
        </p:txBody>
      </p:sp>
      <p:sp>
        <p:nvSpPr>
          <p:cNvPr id="188" name="object 188"/>
          <p:cNvSpPr/>
          <p:nvPr/>
        </p:nvSpPr>
        <p:spPr>
          <a:xfrm>
            <a:off x="4693920" y="7502653"/>
            <a:ext cx="68580" cy="68580"/>
          </a:xfrm>
          <a:custGeom>
            <a:avLst/>
            <a:gdLst/>
            <a:ahLst/>
            <a:cxnLst/>
            <a:rect l="l" t="t" r="r" b="b"/>
            <a:pathLst>
              <a:path w="68579" h="68579">
                <a:moveTo>
                  <a:pt x="0" y="34290"/>
                </a:moveTo>
                <a:lnTo>
                  <a:pt x="2696" y="20949"/>
                </a:lnTo>
                <a:lnTo>
                  <a:pt x="10048" y="10048"/>
                </a:lnTo>
                <a:lnTo>
                  <a:pt x="20949" y="2696"/>
                </a:lnTo>
                <a:lnTo>
                  <a:pt x="34289" y="0"/>
                </a:lnTo>
                <a:lnTo>
                  <a:pt x="47630" y="2696"/>
                </a:lnTo>
                <a:lnTo>
                  <a:pt x="58531" y="10048"/>
                </a:lnTo>
                <a:lnTo>
                  <a:pt x="65883" y="20949"/>
                </a:lnTo>
                <a:lnTo>
                  <a:pt x="68579"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89" name="object 189"/>
          <p:cNvSpPr/>
          <p:nvPr/>
        </p:nvSpPr>
        <p:spPr>
          <a:xfrm>
            <a:off x="4469893" y="6917435"/>
            <a:ext cx="134969" cy="160877"/>
          </a:xfrm>
          <a:prstGeom prst="rect">
            <a:avLst/>
          </a:prstGeom>
          <a:blipFill>
            <a:blip r:embed="rId9" cstate="print"/>
            <a:stretch>
              <a:fillRect/>
            </a:stretch>
          </a:blipFill>
        </p:spPr>
        <p:txBody>
          <a:bodyPr wrap="square" lIns="0" tIns="0" rIns="0" bIns="0" rtlCol="0"/>
          <a:lstStyle/>
          <a:p>
            <a:endParaRPr/>
          </a:p>
        </p:txBody>
      </p:sp>
      <p:sp>
        <p:nvSpPr>
          <p:cNvPr id="190" name="object 190"/>
          <p:cNvSpPr/>
          <p:nvPr/>
        </p:nvSpPr>
        <p:spPr>
          <a:xfrm>
            <a:off x="4495802" y="6931152"/>
            <a:ext cx="68579" cy="68580"/>
          </a:xfrm>
          <a:prstGeom prst="rect">
            <a:avLst/>
          </a:prstGeom>
          <a:blipFill>
            <a:blip r:embed="rId3" cstate="print"/>
            <a:stretch>
              <a:fillRect/>
            </a:stretch>
          </a:blipFill>
        </p:spPr>
        <p:txBody>
          <a:bodyPr wrap="square" lIns="0" tIns="0" rIns="0" bIns="0" rtlCol="0"/>
          <a:lstStyle/>
          <a:p>
            <a:endParaRPr/>
          </a:p>
        </p:txBody>
      </p:sp>
      <p:sp>
        <p:nvSpPr>
          <p:cNvPr id="191" name="object 191"/>
          <p:cNvSpPr/>
          <p:nvPr/>
        </p:nvSpPr>
        <p:spPr>
          <a:xfrm>
            <a:off x="4495800" y="6931152"/>
            <a:ext cx="68580" cy="68580"/>
          </a:xfrm>
          <a:custGeom>
            <a:avLst/>
            <a:gdLst/>
            <a:ahLst/>
            <a:cxnLst/>
            <a:rect l="l" t="t" r="r" b="b"/>
            <a:pathLst>
              <a:path w="68579" h="68579">
                <a:moveTo>
                  <a:pt x="0" y="34290"/>
                </a:moveTo>
                <a:lnTo>
                  <a:pt x="2696" y="20949"/>
                </a:lnTo>
                <a:lnTo>
                  <a:pt x="10048" y="10048"/>
                </a:lnTo>
                <a:lnTo>
                  <a:pt x="20949" y="2696"/>
                </a:lnTo>
                <a:lnTo>
                  <a:pt x="34289" y="0"/>
                </a:lnTo>
                <a:lnTo>
                  <a:pt x="47630" y="2696"/>
                </a:lnTo>
                <a:lnTo>
                  <a:pt x="58531" y="10048"/>
                </a:lnTo>
                <a:lnTo>
                  <a:pt x="65883" y="20949"/>
                </a:lnTo>
                <a:lnTo>
                  <a:pt x="68579" y="34290"/>
                </a:lnTo>
                <a:lnTo>
                  <a:pt x="65883" y="47630"/>
                </a:lnTo>
                <a:lnTo>
                  <a:pt x="58531" y="58531"/>
                </a:lnTo>
                <a:lnTo>
                  <a:pt x="47630" y="65883"/>
                </a:lnTo>
                <a:lnTo>
                  <a:pt x="34289" y="68580"/>
                </a:lnTo>
                <a:lnTo>
                  <a:pt x="20949" y="65883"/>
                </a:lnTo>
                <a:lnTo>
                  <a:pt x="10048" y="58531"/>
                </a:lnTo>
                <a:lnTo>
                  <a:pt x="2696" y="47630"/>
                </a:lnTo>
                <a:lnTo>
                  <a:pt x="0" y="34290"/>
                </a:lnTo>
                <a:close/>
              </a:path>
            </a:pathLst>
          </a:custGeom>
          <a:ln w="4762">
            <a:solidFill>
              <a:srgbClr val="5C71B1"/>
            </a:solidFill>
          </a:ln>
        </p:spPr>
        <p:txBody>
          <a:bodyPr wrap="square" lIns="0" tIns="0" rIns="0" bIns="0" rtlCol="0"/>
          <a:lstStyle/>
          <a:p>
            <a:endParaRPr/>
          </a:p>
        </p:txBody>
      </p:sp>
      <p:sp>
        <p:nvSpPr>
          <p:cNvPr id="192" name="object 192"/>
          <p:cNvSpPr txBox="1"/>
          <p:nvPr/>
        </p:nvSpPr>
        <p:spPr>
          <a:xfrm>
            <a:off x="1938656" y="6723637"/>
            <a:ext cx="2831465" cy="710451"/>
          </a:xfrm>
          <a:prstGeom prst="rect">
            <a:avLst/>
          </a:prstGeom>
        </p:spPr>
        <p:txBody>
          <a:bodyPr vert="horz" wrap="square" lIns="0" tIns="0" rIns="0" bIns="0" rtlCol="0">
            <a:spAutoFit/>
          </a:bodyPr>
          <a:lstStyle/>
          <a:p>
            <a:pPr marR="5080" algn="r">
              <a:lnSpc>
                <a:spcPts val="1010"/>
              </a:lnSpc>
            </a:pPr>
            <a:r>
              <a:rPr sz="900" spc="-30" dirty="0">
                <a:solidFill>
                  <a:srgbClr val="7E7E7E"/>
                </a:solidFill>
                <a:latin typeface="Arial"/>
                <a:cs typeface="Arial"/>
              </a:rPr>
              <a:t>Team</a:t>
            </a:r>
            <a:r>
              <a:rPr sz="900" spc="-95" dirty="0">
                <a:solidFill>
                  <a:srgbClr val="7E7E7E"/>
                </a:solidFill>
                <a:latin typeface="Arial"/>
                <a:cs typeface="Arial"/>
              </a:rPr>
              <a:t> </a:t>
            </a:r>
            <a:r>
              <a:rPr sz="900" spc="-5" dirty="0">
                <a:solidFill>
                  <a:srgbClr val="7E7E7E"/>
                </a:solidFill>
                <a:latin typeface="Arial"/>
                <a:cs typeface="Arial"/>
              </a:rPr>
              <a:t>1</a:t>
            </a:r>
            <a:endParaRPr sz="900">
              <a:latin typeface="Arial"/>
              <a:cs typeface="Arial"/>
            </a:endParaRPr>
          </a:p>
          <a:p>
            <a:pPr marL="12700">
              <a:lnSpc>
                <a:spcPts val="1010"/>
              </a:lnSpc>
            </a:pPr>
            <a:r>
              <a:rPr sz="900" spc="-30" dirty="0">
                <a:solidFill>
                  <a:srgbClr val="7E7E7E"/>
                </a:solidFill>
                <a:latin typeface="Arial"/>
                <a:cs typeface="Arial"/>
              </a:rPr>
              <a:t>Team</a:t>
            </a:r>
            <a:r>
              <a:rPr sz="900" spc="-95" dirty="0">
                <a:solidFill>
                  <a:srgbClr val="7E7E7E"/>
                </a:solidFill>
                <a:latin typeface="Arial"/>
                <a:cs typeface="Arial"/>
              </a:rPr>
              <a:t> </a:t>
            </a:r>
            <a:r>
              <a:rPr sz="900" spc="-5" dirty="0">
                <a:solidFill>
                  <a:srgbClr val="7E7E7E"/>
                </a:solidFill>
                <a:latin typeface="Arial"/>
                <a:cs typeface="Arial"/>
              </a:rPr>
              <a:t>1</a:t>
            </a:r>
            <a:endParaRPr sz="900">
              <a:latin typeface="Arial"/>
              <a:cs typeface="Arial"/>
            </a:endParaRPr>
          </a:p>
          <a:p>
            <a:pPr>
              <a:lnSpc>
                <a:spcPct val="100000"/>
              </a:lnSpc>
              <a:spcBef>
                <a:spcPts val="45"/>
              </a:spcBef>
            </a:pPr>
            <a:endParaRPr sz="900">
              <a:latin typeface="Times New Roman"/>
              <a:cs typeface="Times New Roman"/>
            </a:endParaRPr>
          </a:p>
          <a:p>
            <a:pPr marL="645160">
              <a:lnSpc>
                <a:spcPct val="100000"/>
              </a:lnSpc>
            </a:pPr>
            <a:r>
              <a:rPr sz="900" spc="-30" dirty="0">
                <a:solidFill>
                  <a:srgbClr val="7E7E7E"/>
                </a:solidFill>
                <a:latin typeface="Arial"/>
                <a:cs typeface="Arial"/>
              </a:rPr>
              <a:t>Team</a:t>
            </a:r>
            <a:r>
              <a:rPr sz="900" spc="-95" dirty="0">
                <a:solidFill>
                  <a:srgbClr val="7E7E7E"/>
                </a:solidFill>
                <a:latin typeface="Arial"/>
                <a:cs typeface="Arial"/>
              </a:rPr>
              <a:t> </a:t>
            </a:r>
            <a:r>
              <a:rPr sz="900" spc="-5" dirty="0">
                <a:solidFill>
                  <a:srgbClr val="7E7E7E"/>
                </a:solidFill>
                <a:latin typeface="Arial"/>
                <a:cs typeface="Arial"/>
              </a:rPr>
              <a:t>2</a:t>
            </a:r>
            <a:endParaRPr sz="900">
              <a:latin typeface="Arial"/>
              <a:cs typeface="Arial"/>
            </a:endParaRPr>
          </a:p>
          <a:p>
            <a:pPr marR="5080" algn="r">
              <a:lnSpc>
                <a:spcPct val="100000"/>
              </a:lnSpc>
              <a:spcBef>
                <a:spcPts val="315"/>
              </a:spcBef>
            </a:pPr>
            <a:r>
              <a:rPr sz="900" spc="-30" dirty="0">
                <a:solidFill>
                  <a:srgbClr val="7E7E7E"/>
                </a:solidFill>
                <a:latin typeface="Arial"/>
                <a:cs typeface="Arial"/>
              </a:rPr>
              <a:t>Team</a:t>
            </a:r>
            <a:r>
              <a:rPr sz="900" spc="-95" dirty="0">
                <a:solidFill>
                  <a:srgbClr val="7E7E7E"/>
                </a:solidFill>
                <a:latin typeface="Arial"/>
                <a:cs typeface="Arial"/>
              </a:rPr>
              <a:t> </a:t>
            </a:r>
            <a:r>
              <a:rPr sz="900" spc="-5" dirty="0">
                <a:solidFill>
                  <a:srgbClr val="7E7E7E"/>
                </a:solidFill>
                <a:latin typeface="Arial"/>
                <a:cs typeface="Arial"/>
              </a:rPr>
              <a:t>2</a:t>
            </a:r>
            <a:endParaRPr sz="900">
              <a:latin typeface="Arial"/>
              <a:cs typeface="Arial"/>
            </a:endParaRPr>
          </a:p>
        </p:txBody>
      </p:sp>
      <p:sp>
        <p:nvSpPr>
          <p:cNvPr id="193" name="object 193"/>
          <p:cNvSpPr txBox="1"/>
          <p:nvPr/>
        </p:nvSpPr>
        <p:spPr>
          <a:xfrm>
            <a:off x="2145920" y="7758050"/>
            <a:ext cx="558165" cy="138499"/>
          </a:xfrm>
          <a:prstGeom prst="rect">
            <a:avLst/>
          </a:prstGeom>
        </p:spPr>
        <p:txBody>
          <a:bodyPr vert="horz" wrap="square" lIns="0" tIns="0" rIns="0" bIns="0" rtlCol="0">
            <a:spAutoFit/>
          </a:bodyPr>
          <a:lstStyle/>
          <a:p>
            <a:pPr marL="12700">
              <a:lnSpc>
                <a:spcPct val="100000"/>
              </a:lnSpc>
            </a:pPr>
            <a:r>
              <a:rPr sz="900" dirty="0">
                <a:solidFill>
                  <a:srgbClr val="7E7E7E"/>
                </a:solidFill>
                <a:latin typeface="Arial"/>
                <a:cs typeface="Arial"/>
              </a:rPr>
              <a:t>Location</a:t>
            </a:r>
            <a:r>
              <a:rPr sz="900" spc="-175" dirty="0">
                <a:solidFill>
                  <a:srgbClr val="7E7E7E"/>
                </a:solidFill>
                <a:latin typeface="Arial"/>
                <a:cs typeface="Arial"/>
              </a:rPr>
              <a:t> </a:t>
            </a:r>
            <a:r>
              <a:rPr sz="900" dirty="0">
                <a:solidFill>
                  <a:srgbClr val="7E7E7E"/>
                </a:solidFill>
                <a:latin typeface="Arial"/>
                <a:cs typeface="Arial"/>
              </a:rPr>
              <a:t>A</a:t>
            </a:r>
            <a:endParaRPr sz="900">
              <a:latin typeface="Arial"/>
              <a:cs typeface="Arial"/>
            </a:endParaRPr>
          </a:p>
        </p:txBody>
      </p:sp>
      <p:sp>
        <p:nvSpPr>
          <p:cNvPr id="194" name="object 194"/>
          <p:cNvSpPr txBox="1"/>
          <p:nvPr/>
        </p:nvSpPr>
        <p:spPr>
          <a:xfrm>
            <a:off x="4339211" y="7752336"/>
            <a:ext cx="564515" cy="138499"/>
          </a:xfrm>
          <a:prstGeom prst="rect">
            <a:avLst/>
          </a:prstGeom>
        </p:spPr>
        <p:txBody>
          <a:bodyPr vert="horz" wrap="square" lIns="0" tIns="0" rIns="0" bIns="0" rtlCol="0">
            <a:spAutoFit/>
          </a:bodyPr>
          <a:lstStyle/>
          <a:p>
            <a:pPr marL="12700">
              <a:lnSpc>
                <a:spcPct val="100000"/>
              </a:lnSpc>
            </a:pPr>
            <a:r>
              <a:rPr sz="900" dirty="0">
                <a:solidFill>
                  <a:srgbClr val="7E7E7E"/>
                </a:solidFill>
                <a:latin typeface="Arial"/>
                <a:cs typeface="Arial"/>
              </a:rPr>
              <a:t>Location</a:t>
            </a:r>
            <a:r>
              <a:rPr sz="900" spc="-130" dirty="0">
                <a:solidFill>
                  <a:srgbClr val="7E7E7E"/>
                </a:solidFill>
                <a:latin typeface="Arial"/>
                <a:cs typeface="Arial"/>
              </a:rPr>
              <a:t> </a:t>
            </a:r>
            <a:r>
              <a:rPr sz="900" dirty="0">
                <a:solidFill>
                  <a:srgbClr val="7E7E7E"/>
                </a:solidFill>
                <a:latin typeface="Arial"/>
                <a:cs typeface="Arial"/>
              </a:rPr>
              <a:t>B</a:t>
            </a:r>
            <a:endParaRPr sz="900">
              <a:latin typeface="Arial"/>
              <a:cs typeface="Arial"/>
            </a:endParaRPr>
          </a:p>
        </p:txBody>
      </p:sp>
      <p:sp>
        <p:nvSpPr>
          <p:cNvPr id="195" name="object 195"/>
          <p:cNvSpPr txBox="1"/>
          <p:nvPr/>
        </p:nvSpPr>
        <p:spPr>
          <a:xfrm>
            <a:off x="1214426" y="4988944"/>
            <a:ext cx="3410585" cy="1182375"/>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Deliberately Distributed</a:t>
            </a:r>
            <a:r>
              <a:rPr sz="1500" b="1" spc="-30" dirty="0">
                <a:latin typeface="Calibri"/>
                <a:cs typeface="Calibri"/>
              </a:rPr>
              <a:t> Teams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May </a:t>
            </a:r>
            <a:r>
              <a:rPr sz="1200" dirty="0">
                <a:latin typeface="Calibri"/>
                <a:cs typeface="Calibri"/>
              </a:rPr>
              <a:t>be </a:t>
            </a:r>
            <a:r>
              <a:rPr sz="1200" spc="-10" dirty="0">
                <a:latin typeface="Calibri"/>
                <a:cs typeface="Calibri"/>
              </a:rPr>
              <a:t>cost effective </a:t>
            </a:r>
            <a:r>
              <a:rPr sz="1200" dirty="0">
                <a:latin typeface="Calibri"/>
                <a:cs typeface="Calibri"/>
              </a:rPr>
              <a:t>due </a:t>
            </a:r>
            <a:r>
              <a:rPr sz="1200" spc="-5" dirty="0">
                <a:latin typeface="Calibri"/>
                <a:cs typeface="Calibri"/>
              </a:rPr>
              <a:t>to localized special</a:t>
            </a:r>
            <a:r>
              <a:rPr sz="1200" spc="-55" dirty="0">
                <a:latin typeface="Calibri"/>
                <a:cs typeface="Calibri"/>
              </a:rPr>
              <a:t> </a:t>
            </a:r>
            <a:r>
              <a:rPr sz="1200" spc="-5" dirty="0">
                <a:latin typeface="Calibri"/>
                <a:cs typeface="Calibri"/>
              </a:rPr>
              <a:t>skills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Creates </a:t>
            </a:r>
            <a:r>
              <a:rPr sz="1200" spc="-5" dirty="0">
                <a:latin typeface="Calibri"/>
                <a:cs typeface="Calibri"/>
              </a:rPr>
              <a:t>communication </a:t>
            </a:r>
            <a:r>
              <a:rPr sz="1200" dirty="0">
                <a:latin typeface="Calibri"/>
                <a:cs typeface="Calibri"/>
              </a:rPr>
              <a:t>and </a:t>
            </a:r>
            <a:r>
              <a:rPr sz="1200" spc="-5" dirty="0">
                <a:latin typeface="Calibri"/>
                <a:cs typeface="Calibri"/>
              </a:rPr>
              <a:t>co-ordination</a:t>
            </a:r>
            <a:r>
              <a:rPr sz="1200" spc="-90" dirty="0">
                <a:latin typeface="Calibri"/>
                <a:cs typeface="Calibri"/>
              </a:rPr>
              <a:t> </a:t>
            </a:r>
            <a:r>
              <a:rPr sz="1200" spc="-5" dirty="0">
                <a:latin typeface="Calibri"/>
                <a:cs typeface="Calibri"/>
              </a:rPr>
              <a:t>burden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Increases</a:t>
            </a:r>
            <a:r>
              <a:rPr sz="1200" spc="-80" dirty="0">
                <a:latin typeface="Calibri"/>
                <a:cs typeface="Calibri"/>
              </a:rPr>
              <a:t> </a:t>
            </a:r>
            <a:r>
              <a:rPr sz="1200" spc="-10" dirty="0">
                <a:latin typeface="Calibri"/>
                <a:cs typeface="Calibri"/>
              </a:rPr>
              <a:t>Transparency</a:t>
            </a:r>
            <a:endParaRPr sz="12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p:nvPr/>
        </p:nvSpPr>
        <p:spPr>
          <a:xfrm>
            <a:off x="2050162" y="1919478"/>
            <a:ext cx="408305" cy="1935480"/>
          </a:xfrm>
          <a:custGeom>
            <a:avLst/>
            <a:gdLst/>
            <a:ahLst/>
            <a:cxnLst/>
            <a:rect l="l" t="t" r="r" b="b"/>
            <a:pathLst>
              <a:path w="408305" h="1935479">
                <a:moveTo>
                  <a:pt x="7619" y="0"/>
                </a:moveTo>
                <a:lnTo>
                  <a:pt x="40997" y="34548"/>
                </a:lnTo>
                <a:lnTo>
                  <a:pt x="72924" y="69960"/>
                </a:lnTo>
                <a:lnTo>
                  <a:pt x="103400" y="106197"/>
                </a:lnTo>
                <a:lnTo>
                  <a:pt x="132424" y="143221"/>
                </a:lnTo>
                <a:lnTo>
                  <a:pt x="159997" y="180993"/>
                </a:lnTo>
                <a:lnTo>
                  <a:pt x="186119" y="219476"/>
                </a:lnTo>
                <a:lnTo>
                  <a:pt x="210790" y="258630"/>
                </a:lnTo>
                <a:lnTo>
                  <a:pt x="234009" y="298418"/>
                </a:lnTo>
                <a:lnTo>
                  <a:pt x="255777" y="338801"/>
                </a:lnTo>
                <a:lnTo>
                  <a:pt x="276094" y="379740"/>
                </a:lnTo>
                <a:lnTo>
                  <a:pt x="294960" y="421198"/>
                </a:lnTo>
                <a:lnTo>
                  <a:pt x="312375" y="463135"/>
                </a:lnTo>
                <a:lnTo>
                  <a:pt x="328338" y="505514"/>
                </a:lnTo>
                <a:lnTo>
                  <a:pt x="342850" y="548295"/>
                </a:lnTo>
                <a:lnTo>
                  <a:pt x="355911" y="591442"/>
                </a:lnTo>
                <a:lnTo>
                  <a:pt x="367521" y="634915"/>
                </a:lnTo>
                <a:lnTo>
                  <a:pt x="377679" y="678675"/>
                </a:lnTo>
                <a:lnTo>
                  <a:pt x="386387" y="722685"/>
                </a:lnTo>
                <a:lnTo>
                  <a:pt x="393643" y="766907"/>
                </a:lnTo>
                <a:lnTo>
                  <a:pt x="399448" y="811301"/>
                </a:lnTo>
                <a:lnTo>
                  <a:pt x="403801" y="855829"/>
                </a:lnTo>
                <a:lnTo>
                  <a:pt x="406704" y="900453"/>
                </a:lnTo>
                <a:lnTo>
                  <a:pt x="408155" y="945135"/>
                </a:lnTo>
                <a:lnTo>
                  <a:pt x="408155" y="989836"/>
                </a:lnTo>
                <a:lnTo>
                  <a:pt x="406704" y="1034518"/>
                </a:lnTo>
                <a:lnTo>
                  <a:pt x="403801" y="1079142"/>
                </a:lnTo>
                <a:lnTo>
                  <a:pt x="399448" y="1123670"/>
                </a:lnTo>
                <a:lnTo>
                  <a:pt x="393643" y="1168064"/>
                </a:lnTo>
                <a:lnTo>
                  <a:pt x="386387" y="1212286"/>
                </a:lnTo>
                <a:lnTo>
                  <a:pt x="377679" y="1256296"/>
                </a:lnTo>
                <a:lnTo>
                  <a:pt x="367521" y="1300056"/>
                </a:lnTo>
                <a:lnTo>
                  <a:pt x="355911" y="1343529"/>
                </a:lnTo>
                <a:lnTo>
                  <a:pt x="342850" y="1386676"/>
                </a:lnTo>
                <a:lnTo>
                  <a:pt x="328338" y="1429457"/>
                </a:lnTo>
                <a:lnTo>
                  <a:pt x="312375" y="1471836"/>
                </a:lnTo>
                <a:lnTo>
                  <a:pt x="294960" y="1513773"/>
                </a:lnTo>
                <a:lnTo>
                  <a:pt x="276094" y="1555231"/>
                </a:lnTo>
                <a:lnTo>
                  <a:pt x="255777" y="1596170"/>
                </a:lnTo>
                <a:lnTo>
                  <a:pt x="234009" y="1636553"/>
                </a:lnTo>
                <a:lnTo>
                  <a:pt x="210790" y="1676341"/>
                </a:lnTo>
                <a:lnTo>
                  <a:pt x="186119" y="1715495"/>
                </a:lnTo>
                <a:lnTo>
                  <a:pt x="159997" y="1753978"/>
                </a:lnTo>
                <a:lnTo>
                  <a:pt x="132424" y="1791750"/>
                </a:lnTo>
                <a:lnTo>
                  <a:pt x="103400" y="1828774"/>
                </a:lnTo>
                <a:lnTo>
                  <a:pt x="72924" y="1865011"/>
                </a:lnTo>
                <a:lnTo>
                  <a:pt x="40997" y="1900423"/>
                </a:lnTo>
                <a:lnTo>
                  <a:pt x="7619" y="1934971"/>
                </a:lnTo>
                <a:lnTo>
                  <a:pt x="0" y="1927351"/>
                </a:lnTo>
                <a:lnTo>
                  <a:pt x="33820" y="1892320"/>
                </a:lnTo>
                <a:lnTo>
                  <a:pt x="66136" y="1856394"/>
                </a:lnTo>
                <a:lnTo>
                  <a:pt x="96950" y="1819616"/>
                </a:lnTo>
                <a:lnTo>
                  <a:pt x="126261" y="1782025"/>
                </a:lnTo>
                <a:lnTo>
                  <a:pt x="154069" y="1743663"/>
                </a:lnTo>
                <a:lnTo>
                  <a:pt x="180373" y="1704570"/>
                </a:lnTo>
                <a:lnTo>
                  <a:pt x="205174" y="1664786"/>
                </a:lnTo>
                <a:lnTo>
                  <a:pt x="228473" y="1624352"/>
                </a:lnTo>
                <a:lnTo>
                  <a:pt x="250268" y="1583309"/>
                </a:lnTo>
                <a:lnTo>
                  <a:pt x="270560" y="1541698"/>
                </a:lnTo>
                <a:lnTo>
                  <a:pt x="289349" y="1499558"/>
                </a:lnTo>
                <a:lnTo>
                  <a:pt x="306635" y="1456932"/>
                </a:lnTo>
                <a:lnTo>
                  <a:pt x="322417" y="1413858"/>
                </a:lnTo>
                <a:lnTo>
                  <a:pt x="336697" y="1370378"/>
                </a:lnTo>
                <a:lnTo>
                  <a:pt x="349473" y="1326533"/>
                </a:lnTo>
                <a:lnTo>
                  <a:pt x="360747" y="1282363"/>
                </a:lnTo>
                <a:lnTo>
                  <a:pt x="370517" y="1237908"/>
                </a:lnTo>
                <a:lnTo>
                  <a:pt x="378784" y="1193210"/>
                </a:lnTo>
                <a:lnTo>
                  <a:pt x="385548" y="1148309"/>
                </a:lnTo>
                <a:lnTo>
                  <a:pt x="390809" y="1103245"/>
                </a:lnTo>
                <a:lnTo>
                  <a:pt x="394567" y="1058060"/>
                </a:lnTo>
                <a:lnTo>
                  <a:pt x="396821" y="1012793"/>
                </a:lnTo>
                <a:lnTo>
                  <a:pt x="397573" y="967485"/>
                </a:lnTo>
                <a:lnTo>
                  <a:pt x="396821" y="922178"/>
                </a:lnTo>
                <a:lnTo>
                  <a:pt x="394567" y="876911"/>
                </a:lnTo>
                <a:lnTo>
                  <a:pt x="390809" y="831726"/>
                </a:lnTo>
                <a:lnTo>
                  <a:pt x="385548" y="786662"/>
                </a:lnTo>
                <a:lnTo>
                  <a:pt x="378784" y="741761"/>
                </a:lnTo>
                <a:lnTo>
                  <a:pt x="370517" y="697063"/>
                </a:lnTo>
                <a:lnTo>
                  <a:pt x="360747" y="652608"/>
                </a:lnTo>
                <a:lnTo>
                  <a:pt x="349473" y="608438"/>
                </a:lnTo>
                <a:lnTo>
                  <a:pt x="336697" y="564593"/>
                </a:lnTo>
                <a:lnTo>
                  <a:pt x="322417" y="521113"/>
                </a:lnTo>
                <a:lnTo>
                  <a:pt x="306635" y="478039"/>
                </a:lnTo>
                <a:lnTo>
                  <a:pt x="289349" y="435413"/>
                </a:lnTo>
                <a:lnTo>
                  <a:pt x="270560" y="393273"/>
                </a:lnTo>
                <a:lnTo>
                  <a:pt x="250268" y="351662"/>
                </a:lnTo>
                <a:lnTo>
                  <a:pt x="228473" y="310619"/>
                </a:lnTo>
                <a:lnTo>
                  <a:pt x="205174" y="270185"/>
                </a:lnTo>
                <a:lnTo>
                  <a:pt x="180373" y="230401"/>
                </a:lnTo>
                <a:lnTo>
                  <a:pt x="154069" y="191308"/>
                </a:lnTo>
                <a:lnTo>
                  <a:pt x="126261" y="152946"/>
                </a:lnTo>
                <a:lnTo>
                  <a:pt x="96950" y="115355"/>
                </a:lnTo>
                <a:lnTo>
                  <a:pt x="66136" y="78577"/>
                </a:lnTo>
                <a:lnTo>
                  <a:pt x="33820" y="42651"/>
                </a:lnTo>
                <a:lnTo>
                  <a:pt x="0" y="7619"/>
                </a:lnTo>
                <a:lnTo>
                  <a:pt x="7619" y="0"/>
                </a:lnTo>
                <a:close/>
              </a:path>
            </a:pathLst>
          </a:custGeom>
          <a:ln w="12700">
            <a:solidFill>
              <a:srgbClr val="E68421"/>
            </a:solidFill>
          </a:ln>
        </p:spPr>
        <p:txBody>
          <a:bodyPr wrap="square" lIns="0" tIns="0" rIns="0" bIns="0" rtlCol="0"/>
          <a:lstStyle/>
          <a:p>
            <a:endParaRPr/>
          </a:p>
        </p:txBody>
      </p:sp>
      <p:sp>
        <p:nvSpPr>
          <p:cNvPr id="59" name="object 59"/>
          <p:cNvSpPr/>
          <p:nvPr/>
        </p:nvSpPr>
        <p:spPr>
          <a:xfrm>
            <a:off x="2211579" y="1997888"/>
            <a:ext cx="2637790" cy="254634"/>
          </a:xfrm>
          <a:custGeom>
            <a:avLst/>
            <a:gdLst/>
            <a:ahLst/>
            <a:cxnLst/>
            <a:rect l="l" t="t" r="r" b="b"/>
            <a:pathLst>
              <a:path w="2637790" h="254635">
                <a:moveTo>
                  <a:pt x="0" y="254076"/>
                </a:moveTo>
                <a:lnTo>
                  <a:pt x="2637663" y="254076"/>
                </a:lnTo>
                <a:lnTo>
                  <a:pt x="2637663" y="0"/>
                </a:lnTo>
                <a:lnTo>
                  <a:pt x="0" y="0"/>
                </a:lnTo>
                <a:lnTo>
                  <a:pt x="0" y="254076"/>
                </a:lnTo>
                <a:close/>
              </a:path>
            </a:pathLst>
          </a:custGeom>
          <a:solidFill>
            <a:srgbClr val="9C5252"/>
          </a:solidFill>
        </p:spPr>
        <p:txBody>
          <a:bodyPr wrap="square" lIns="0" tIns="0" rIns="0" bIns="0" rtlCol="0"/>
          <a:lstStyle/>
          <a:p>
            <a:endParaRPr/>
          </a:p>
        </p:txBody>
      </p:sp>
      <p:sp>
        <p:nvSpPr>
          <p:cNvPr id="60" name="object 60"/>
          <p:cNvSpPr/>
          <p:nvPr/>
        </p:nvSpPr>
        <p:spPr>
          <a:xfrm>
            <a:off x="2211579" y="1997888"/>
            <a:ext cx="2637790" cy="254634"/>
          </a:xfrm>
          <a:custGeom>
            <a:avLst/>
            <a:gdLst/>
            <a:ahLst/>
            <a:cxnLst/>
            <a:rect l="l" t="t" r="r" b="b"/>
            <a:pathLst>
              <a:path w="2637790" h="254635">
                <a:moveTo>
                  <a:pt x="0" y="254076"/>
                </a:moveTo>
                <a:lnTo>
                  <a:pt x="2637663" y="254076"/>
                </a:lnTo>
                <a:lnTo>
                  <a:pt x="2637663" y="0"/>
                </a:lnTo>
                <a:lnTo>
                  <a:pt x="0" y="0"/>
                </a:lnTo>
                <a:lnTo>
                  <a:pt x="0" y="254076"/>
                </a:lnTo>
                <a:close/>
              </a:path>
            </a:pathLst>
          </a:custGeom>
          <a:ln w="12700">
            <a:solidFill>
              <a:srgbClr val="FFFFFF"/>
            </a:solidFill>
          </a:ln>
        </p:spPr>
        <p:txBody>
          <a:bodyPr wrap="square" lIns="0" tIns="0" rIns="0" bIns="0" rtlCol="0"/>
          <a:lstStyle/>
          <a:p>
            <a:endParaRPr/>
          </a:p>
        </p:txBody>
      </p:sp>
      <p:sp>
        <p:nvSpPr>
          <p:cNvPr id="61" name="object 61"/>
          <p:cNvSpPr/>
          <p:nvPr/>
        </p:nvSpPr>
        <p:spPr>
          <a:xfrm>
            <a:off x="2052828" y="1966214"/>
            <a:ext cx="317500" cy="317500"/>
          </a:xfrm>
          <a:custGeom>
            <a:avLst/>
            <a:gdLst/>
            <a:ahLst/>
            <a:cxnLst/>
            <a:rect l="l" t="t" r="r" b="b"/>
            <a:pathLst>
              <a:path w="317500" h="317500">
                <a:moveTo>
                  <a:pt x="158750" y="0"/>
                </a:moveTo>
                <a:lnTo>
                  <a:pt x="108541" y="8085"/>
                </a:lnTo>
                <a:lnTo>
                  <a:pt x="64958" y="30605"/>
                </a:lnTo>
                <a:lnTo>
                  <a:pt x="30605" y="64958"/>
                </a:lnTo>
                <a:lnTo>
                  <a:pt x="8085" y="108541"/>
                </a:lnTo>
                <a:lnTo>
                  <a:pt x="0" y="158750"/>
                </a:lnTo>
                <a:lnTo>
                  <a:pt x="8085" y="208958"/>
                </a:lnTo>
                <a:lnTo>
                  <a:pt x="30605" y="252541"/>
                </a:lnTo>
                <a:lnTo>
                  <a:pt x="64958" y="286894"/>
                </a:lnTo>
                <a:lnTo>
                  <a:pt x="108541" y="309414"/>
                </a:lnTo>
                <a:lnTo>
                  <a:pt x="158750" y="317500"/>
                </a:lnTo>
                <a:lnTo>
                  <a:pt x="208958" y="309414"/>
                </a:lnTo>
                <a:lnTo>
                  <a:pt x="252541" y="286894"/>
                </a:lnTo>
                <a:lnTo>
                  <a:pt x="286894" y="252541"/>
                </a:lnTo>
                <a:lnTo>
                  <a:pt x="309414" y="208958"/>
                </a:lnTo>
                <a:lnTo>
                  <a:pt x="317500" y="158750"/>
                </a:lnTo>
                <a:lnTo>
                  <a:pt x="309414" y="108541"/>
                </a:lnTo>
                <a:lnTo>
                  <a:pt x="286894" y="64958"/>
                </a:lnTo>
                <a:lnTo>
                  <a:pt x="252541" y="30605"/>
                </a:lnTo>
                <a:lnTo>
                  <a:pt x="208958" y="8085"/>
                </a:lnTo>
                <a:lnTo>
                  <a:pt x="158750" y="0"/>
                </a:lnTo>
                <a:close/>
              </a:path>
            </a:pathLst>
          </a:custGeom>
          <a:solidFill>
            <a:srgbClr val="FFFFFF"/>
          </a:solidFill>
        </p:spPr>
        <p:txBody>
          <a:bodyPr wrap="square" lIns="0" tIns="0" rIns="0" bIns="0" rtlCol="0"/>
          <a:lstStyle/>
          <a:p>
            <a:endParaRPr/>
          </a:p>
        </p:txBody>
      </p:sp>
      <p:sp>
        <p:nvSpPr>
          <p:cNvPr id="62" name="object 62"/>
          <p:cNvSpPr/>
          <p:nvPr/>
        </p:nvSpPr>
        <p:spPr>
          <a:xfrm>
            <a:off x="2052828" y="1966214"/>
            <a:ext cx="317500" cy="317500"/>
          </a:xfrm>
          <a:custGeom>
            <a:avLst/>
            <a:gdLst/>
            <a:ahLst/>
            <a:cxnLst/>
            <a:rect l="l" t="t" r="r" b="b"/>
            <a:pathLst>
              <a:path w="317500" h="317500">
                <a:moveTo>
                  <a:pt x="0" y="158750"/>
                </a:moveTo>
                <a:lnTo>
                  <a:pt x="8085" y="108541"/>
                </a:lnTo>
                <a:lnTo>
                  <a:pt x="30605" y="64958"/>
                </a:lnTo>
                <a:lnTo>
                  <a:pt x="64958" y="30605"/>
                </a:lnTo>
                <a:lnTo>
                  <a:pt x="108541" y="8085"/>
                </a:lnTo>
                <a:lnTo>
                  <a:pt x="158750" y="0"/>
                </a:lnTo>
                <a:lnTo>
                  <a:pt x="208958" y="8085"/>
                </a:lnTo>
                <a:lnTo>
                  <a:pt x="252541" y="30605"/>
                </a:lnTo>
                <a:lnTo>
                  <a:pt x="286894" y="64958"/>
                </a:lnTo>
                <a:lnTo>
                  <a:pt x="309414" y="108541"/>
                </a:lnTo>
                <a:lnTo>
                  <a:pt x="317500" y="158750"/>
                </a:lnTo>
                <a:lnTo>
                  <a:pt x="309414" y="208958"/>
                </a:lnTo>
                <a:lnTo>
                  <a:pt x="286894" y="252541"/>
                </a:lnTo>
                <a:lnTo>
                  <a:pt x="252541" y="286894"/>
                </a:lnTo>
                <a:lnTo>
                  <a:pt x="208958" y="309414"/>
                </a:lnTo>
                <a:lnTo>
                  <a:pt x="158750" y="317500"/>
                </a:lnTo>
                <a:lnTo>
                  <a:pt x="108541" y="309414"/>
                </a:lnTo>
                <a:lnTo>
                  <a:pt x="64958" y="286894"/>
                </a:lnTo>
                <a:lnTo>
                  <a:pt x="30605" y="252541"/>
                </a:lnTo>
                <a:lnTo>
                  <a:pt x="8085" y="208958"/>
                </a:lnTo>
                <a:lnTo>
                  <a:pt x="0" y="158750"/>
                </a:lnTo>
                <a:close/>
              </a:path>
            </a:pathLst>
          </a:custGeom>
          <a:ln w="12700">
            <a:solidFill>
              <a:srgbClr val="9C5252"/>
            </a:solidFill>
          </a:ln>
        </p:spPr>
        <p:txBody>
          <a:bodyPr wrap="square" lIns="0" tIns="0" rIns="0" bIns="0" rtlCol="0"/>
          <a:lstStyle/>
          <a:p>
            <a:endParaRPr/>
          </a:p>
        </p:txBody>
      </p:sp>
      <p:sp>
        <p:nvSpPr>
          <p:cNvPr id="63" name="object 63"/>
          <p:cNvSpPr/>
          <p:nvPr/>
        </p:nvSpPr>
        <p:spPr>
          <a:xfrm>
            <a:off x="2393696" y="2378888"/>
            <a:ext cx="2455545" cy="254634"/>
          </a:xfrm>
          <a:custGeom>
            <a:avLst/>
            <a:gdLst/>
            <a:ahLst/>
            <a:cxnLst/>
            <a:rect l="l" t="t" r="r" b="b"/>
            <a:pathLst>
              <a:path w="2455545" h="254635">
                <a:moveTo>
                  <a:pt x="0" y="254076"/>
                </a:moveTo>
                <a:lnTo>
                  <a:pt x="2455545" y="254076"/>
                </a:lnTo>
                <a:lnTo>
                  <a:pt x="2455545" y="0"/>
                </a:lnTo>
                <a:lnTo>
                  <a:pt x="0" y="0"/>
                </a:lnTo>
                <a:lnTo>
                  <a:pt x="0" y="254076"/>
                </a:lnTo>
                <a:close/>
              </a:path>
            </a:pathLst>
          </a:custGeom>
          <a:solidFill>
            <a:srgbClr val="AE5245"/>
          </a:solidFill>
        </p:spPr>
        <p:txBody>
          <a:bodyPr wrap="square" lIns="0" tIns="0" rIns="0" bIns="0" rtlCol="0"/>
          <a:lstStyle/>
          <a:p>
            <a:endParaRPr/>
          </a:p>
        </p:txBody>
      </p:sp>
      <p:sp>
        <p:nvSpPr>
          <p:cNvPr id="64" name="object 64"/>
          <p:cNvSpPr/>
          <p:nvPr/>
        </p:nvSpPr>
        <p:spPr>
          <a:xfrm>
            <a:off x="2393696" y="2378888"/>
            <a:ext cx="2455545" cy="254634"/>
          </a:xfrm>
          <a:custGeom>
            <a:avLst/>
            <a:gdLst/>
            <a:ahLst/>
            <a:cxnLst/>
            <a:rect l="l" t="t" r="r" b="b"/>
            <a:pathLst>
              <a:path w="2455545" h="254635">
                <a:moveTo>
                  <a:pt x="0" y="254076"/>
                </a:moveTo>
                <a:lnTo>
                  <a:pt x="2455545" y="254076"/>
                </a:lnTo>
                <a:lnTo>
                  <a:pt x="2455545" y="0"/>
                </a:lnTo>
                <a:lnTo>
                  <a:pt x="0" y="0"/>
                </a:lnTo>
                <a:lnTo>
                  <a:pt x="0" y="254076"/>
                </a:lnTo>
                <a:close/>
              </a:path>
            </a:pathLst>
          </a:custGeom>
          <a:ln w="12700">
            <a:solidFill>
              <a:srgbClr val="FFFFFF"/>
            </a:solidFill>
          </a:ln>
        </p:spPr>
        <p:txBody>
          <a:bodyPr wrap="square" lIns="0" tIns="0" rIns="0" bIns="0" rtlCol="0"/>
          <a:lstStyle/>
          <a:p>
            <a:endParaRPr/>
          </a:p>
        </p:txBody>
      </p:sp>
      <p:sp>
        <p:nvSpPr>
          <p:cNvPr id="65" name="object 65"/>
          <p:cNvSpPr/>
          <p:nvPr/>
        </p:nvSpPr>
        <p:spPr>
          <a:xfrm>
            <a:off x="2234819" y="2347214"/>
            <a:ext cx="318135" cy="317500"/>
          </a:xfrm>
          <a:custGeom>
            <a:avLst/>
            <a:gdLst/>
            <a:ahLst/>
            <a:cxnLst/>
            <a:rect l="l" t="t" r="r" b="b"/>
            <a:pathLst>
              <a:path w="318135" h="317500">
                <a:moveTo>
                  <a:pt x="158876" y="0"/>
                </a:moveTo>
                <a:lnTo>
                  <a:pt x="108655" y="8085"/>
                </a:lnTo>
                <a:lnTo>
                  <a:pt x="65041" y="30605"/>
                </a:lnTo>
                <a:lnTo>
                  <a:pt x="30650" y="64958"/>
                </a:lnTo>
                <a:lnTo>
                  <a:pt x="8098" y="108541"/>
                </a:lnTo>
                <a:lnTo>
                  <a:pt x="0" y="158750"/>
                </a:lnTo>
                <a:lnTo>
                  <a:pt x="8098" y="208958"/>
                </a:lnTo>
                <a:lnTo>
                  <a:pt x="30650" y="252541"/>
                </a:lnTo>
                <a:lnTo>
                  <a:pt x="65041" y="286894"/>
                </a:lnTo>
                <a:lnTo>
                  <a:pt x="108655" y="309414"/>
                </a:lnTo>
                <a:lnTo>
                  <a:pt x="158876" y="317500"/>
                </a:lnTo>
                <a:lnTo>
                  <a:pt x="209036" y="309414"/>
                </a:lnTo>
                <a:lnTo>
                  <a:pt x="252613" y="286894"/>
                </a:lnTo>
                <a:lnTo>
                  <a:pt x="286984" y="252541"/>
                </a:lnTo>
                <a:lnTo>
                  <a:pt x="309529" y="208958"/>
                </a:lnTo>
                <a:lnTo>
                  <a:pt x="317626" y="158750"/>
                </a:lnTo>
                <a:lnTo>
                  <a:pt x="309529" y="108541"/>
                </a:lnTo>
                <a:lnTo>
                  <a:pt x="286984" y="64958"/>
                </a:lnTo>
                <a:lnTo>
                  <a:pt x="252613" y="30605"/>
                </a:lnTo>
                <a:lnTo>
                  <a:pt x="209036" y="8085"/>
                </a:lnTo>
                <a:lnTo>
                  <a:pt x="158876" y="0"/>
                </a:lnTo>
                <a:close/>
              </a:path>
            </a:pathLst>
          </a:custGeom>
          <a:solidFill>
            <a:srgbClr val="FFFFFF"/>
          </a:solidFill>
        </p:spPr>
        <p:txBody>
          <a:bodyPr wrap="square" lIns="0" tIns="0" rIns="0" bIns="0" rtlCol="0"/>
          <a:lstStyle/>
          <a:p>
            <a:endParaRPr/>
          </a:p>
        </p:txBody>
      </p:sp>
      <p:sp>
        <p:nvSpPr>
          <p:cNvPr id="66" name="object 66"/>
          <p:cNvSpPr/>
          <p:nvPr/>
        </p:nvSpPr>
        <p:spPr>
          <a:xfrm>
            <a:off x="2234819" y="2347214"/>
            <a:ext cx="318135" cy="317500"/>
          </a:xfrm>
          <a:custGeom>
            <a:avLst/>
            <a:gdLst/>
            <a:ahLst/>
            <a:cxnLst/>
            <a:rect l="l" t="t" r="r" b="b"/>
            <a:pathLst>
              <a:path w="318135" h="317500">
                <a:moveTo>
                  <a:pt x="0" y="158750"/>
                </a:moveTo>
                <a:lnTo>
                  <a:pt x="8098" y="108541"/>
                </a:lnTo>
                <a:lnTo>
                  <a:pt x="30650" y="64958"/>
                </a:lnTo>
                <a:lnTo>
                  <a:pt x="65041" y="30605"/>
                </a:lnTo>
                <a:lnTo>
                  <a:pt x="108655" y="8085"/>
                </a:lnTo>
                <a:lnTo>
                  <a:pt x="158876" y="0"/>
                </a:lnTo>
                <a:lnTo>
                  <a:pt x="209036" y="8085"/>
                </a:lnTo>
                <a:lnTo>
                  <a:pt x="252613" y="30605"/>
                </a:lnTo>
                <a:lnTo>
                  <a:pt x="286984" y="64958"/>
                </a:lnTo>
                <a:lnTo>
                  <a:pt x="309529" y="108541"/>
                </a:lnTo>
                <a:lnTo>
                  <a:pt x="317626" y="158750"/>
                </a:lnTo>
                <a:lnTo>
                  <a:pt x="309529" y="208958"/>
                </a:lnTo>
                <a:lnTo>
                  <a:pt x="286984" y="252541"/>
                </a:lnTo>
                <a:lnTo>
                  <a:pt x="252613" y="286894"/>
                </a:lnTo>
                <a:lnTo>
                  <a:pt x="209036" y="309414"/>
                </a:lnTo>
                <a:lnTo>
                  <a:pt x="158876" y="317500"/>
                </a:lnTo>
                <a:lnTo>
                  <a:pt x="108655" y="309414"/>
                </a:lnTo>
                <a:lnTo>
                  <a:pt x="65041" y="286894"/>
                </a:lnTo>
                <a:lnTo>
                  <a:pt x="30650" y="252541"/>
                </a:lnTo>
                <a:lnTo>
                  <a:pt x="8098" y="208958"/>
                </a:lnTo>
                <a:lnTo>
                  <a:pt x="0" y="158750"/>
                </a:lnTo>
                <a:close/>
              </a:path>
            </a:pathLst>
          </a:custGeom>
          <a:ln w="12700">
            <a:solidFill>
              <a:srgbClr val="AE5245"/>
            </a:solidFill>
          </a:ln>
        </p:spPr>
        <p:txBody>
          <a:bodyPr wrap="square" lIns="0" tIns="0" rIns="0" bIns="0" rtlCol="0"/>
          <a:lstStyle/>
          <a:p>
            <a:endParaRPr/>
          </a:p>
        </p:txBody>
      </p:sp>
      <p:sp>
        <p:nvSpPr>
          <p:cNvPr id="67" name="object 67"/>
          <p:cNvSpPr/>
          <p:nvPr/>
        </p:nvSpPr>
        <p:spPr>
          <a:xfrm>
            <a:off x="2449578" y="2759889"/>
            <a:ext cx="2399665" cy="254634"/>
          </a:xfrm>
          <a:custGeom>
            <a:avLst/>
            <a:gdLst/>
            <a:ahLst/>
            <a:cxnLst/>
            <a:rect l="l" t="t" r="r" b="b"/>
            <a:pathLst>
              <a:path w="2399665" h="254635">
                <a:moveTo>
                  <a:pt x="0" y="254076"/>
                </a:moveTo>
                <a:lnTo>
                  <a:pt x="2399665" y="254076"/>
                </a:lnTo>
                <a:lnTo>
                  <a:pt x="2399665" y="0"/>
                </a:lnTo>
                <a:lnTo>
                  <a:pt x="0" y="0"/>
                </a:lnTo>
                <a:lnTo>
                  <a:pt x="0" y="254076"/>
                </a:lnTo>
                <a:close/>
              </a:path>
            </a:pathLst>
          </a:custGeom>
          <a:solidFill>
            <a:srgbClr val="C35B38"/>
          </a:solidFill>
        </p:spPr>
        <p:txBody>
          <a:bodyPr wrap="square" lIns="0" tIns="0" rIns="0" bIns="0" rtlCol="0"/>
          <a:lstStyle/>
          <a:p>
            <a:endParaRPr/>
          </a:p>
        </p:txBody>
      </p:sp>
      <p:sp>
        <p:nvSpPr>
          <p:cNvPr id="68" name="object 68"/>
          <p:cNvSpPr/>
          <p:nvPr/>
        </p:nvSpPr>
        <p:spPr>
          <a:xfrm>
            <a:off x="2449578" y="2759889"/>
            <a:ext cx="2399665" cy="254634"/>
          </a:xfrm>
          <a:custGeom>
            <a:avLst/>
            <a:gdLst/>
            <a:ahLst/>
            <a:cxnLst/>
            <a:rect l="l" t="t" r="r" b="b"/>
            <a:pathLst>
              <a:path w="2399665" h="254635">
                <a:moveTo>
                  <a:pt x="0" y="254076"/>
                </a:moveTo>
                <a:lnTo>
                  <a:pt x="2399665" y="254076"/>
                </a:lnTo>
                <a:lnTo>
                  <a:pt x="2399665" y="0"/>
                </a:lnTo>
                <a:lnTo>
                  <a:pt x="0" y="0"/>
                </a:lnTo>
                <a:lnTo>
                  <a:pt x="0" y="254076"/>
                </a:lnTo>
                <a:close/>
              </a:path>
            </a:pathLst>
          </a:custGeom>
          <a:ln w="12700">
            <a:solidFill>
              <a:srgbClr val="FFFFFF"/>
            </a:solidFill>
          </a:ln>
        </p:spPr>
        <p:txBody>
          <a:bodyPr wrap="square" lIns="0" tIns="0" rIns="0" bIns="0" rtlCol="0"/>
          <a:lstStyle/>
          <a:p>
            <a:endParaRPr/>
          </a:p>
        </p:txBody>
      </p:sp>
      <p:sp>
        <p:nvSpPr>
          <p:cNvPr id="69" name="object 69"/>
          <p:cNvSpPr/>
          <p:nvPr/>
        </p:nvSpPr>
        <p:spPr>
          <a:xfrm>
            <a:off x="2290700" y="2728214"/>
            <a:ext cx="318135" cy="317500"/>
          </a:xfrm>
          <a:custGeom>
            <a:avLst/>
            <a:gdLst/>
            <a:ahLst/>
            <a:cxnLst/>
            <a:rect l="l" t="t" r="r" b="b"/>
            <a:pathLst>
              <a:path w="318135" h="317500">
                <a:moveTo>
                  <a:pt x="158876" y="0"/>
                </a:moveTo>
                <a:lnTo>
                  <a:pt x="108655" y="8085"/>
                </a:lnTo>
                <a:lnTo>
                  <a:pt x="65041" y="30605"/>
                </a:lnTo>
                <a:lnTo>
                  <a:pt x="30650" y="64958"/>
                </a:lnTo>
                <a:lnTo>
                  <a:pt x="8098" y="108541"/>
                </a:lnTo>
                <a:lnTo>
                  <a:pt x="0" y="158750"/>
                </a:lnTo>
                <a:lnTo>
                  <a:pt x="8098" y="208958"/>
                </a:lnTo>
                <a:lnTo>
                  <a:pt x="30650" y="252541"/>
                </a:lnTo>
                <a:lnTo>
                  <a:pt x="65041" y="286894"/>
                </a:lnTo>
                <a:lnTo>
                  <a:pt x="108655" y="309414"/>
                </a:lnTo>
                <a:lnTo>
                  <a:pt x="158876" y="317500"/>
                </a:lnTo>
                <a:lnTo>
                  <a:pt x="209036" y="309414"/>
                </a:lnTo>
                <a:lnTo>
                  <a:pt x="252613" y="286894"/>
                </a:lnTo>
                <a:lnTo>
                  <a:pt x="286984" y="252541"/>
                </a:lnTo>
                <a:lnTo>
                  <a:pt x="309529" y="208958"/>
                </a:lnTo>
                <a:lnTo>
                  <a:pt x="317626" y="158750"/>
                </a:lnTo>
                <a:lnTo>
                  <a:pt x="309529" y="108541"/>
                </a:lnTo>
                <a:lnTo>
                  <a:pt x="286984" y="64958"/>
                </a:lnTo>
                <a:lnTo>
                  <a:pt x="252613" y="30605"/>
                </a:lnTo>
                <a:lnTo>
                  <a:pt x="209036" y="8085"/>
                </a:lnTo>
                <a:lnTo>
                  <a:pt x="158876" y="0"/>
                </a:lnTo>
                <a:close/>
              </a:path>
            </a:pathLst>
          </a:custGeom>
          <a:solidFill>
            <a:srgbClr val="FFFFFF"/>
          </a:solidFill>
        </p:spPr>
        <p:txBody>
          <a:bodyPr wrap="square" lIns="0" tIns="0" rIns="0" bIns="0" rtlCol="0"/>
          <a:lstStyle/>
          <a:p>
            <a:endParaRPr/>
          </a:p>
        </p:txBody>
      </p:sp>
      <p:sp>
        <p:nvSpPr>
          <p:cNvPr id="70" name="object 70"/>
          <p:cNvSpPr/>
          <p:nvPr/>
        </p:nvSpPr>
        <p:spPr>
          <a:xfrm>
            <a:off x="2290700" y="2728214"/>
            <a:ext cx="318135" cy="317500"/>
          </a:xfrm>
          <a:custGeom>
            <a:avLst/>
            <a:gdLst/>
            <a:ahLst/>
            <a:cxnLst/>
            <a:rect l="l" t="t" r="r" b="b"/>
            <a:pathLst>
              <a:path w="318135" h="317500">
                <a:moveTo>
                  <a:pt x="0" y="158750"/>
                </a:moveTo>
                <a:lnTo>
                  <a:pt x="8098" y="108541"/>
                </a:lnTo>
                <a:lnTo>
                  <a:pt x="30650" y="64958"/>
                </a:lnTo>
                <a:lnTo>
                  <a:pt x="65041" y="30605"/>
                </a:lnTo>
                <a:lnTo>
                  <a:pt x="108655" y="8085"/>
                </a:lnTo>
                <a:lnTo>
                  <a:pt x="158876" y="0"/>
                </a:lnTo>
                <a:lnTo>
                  <a:pt x="209036" y="8085"/>
                </a:lnTo>
                <a:lnTo>
                  <a:pt x="252613" y="30605"/>
                </a:lnTo>
                <a:lnTo>
                  <a:pt x="286984" y="64958"/>
                </a:lnTo>
                <a:lnTo>
                  <a:pt x="309529" y="108541"/>
                </a:lnTo>
                <a:lnTo>
                  <a:pt x="317626" y="158750"/>
                </a:lnTo>
                <a:lnTo>
                  <a:pt x="309529" y="208958"/>
                </a:lnTo>
                <a:lnTo>
                  <a:pt x="286984" y="252541"/>
                </a:lnTo>
                <a:lnTo>
                  <a:pt x="252613" y="286894"/>
                </a:lnTo>
                <a:lnTo>
                  <a:pt x="209036" y="309414"/>
                </a:lnTo>
                <a:lnTo>
                  <a:pt x="158876" y="317500"/>
                </a:lnTo>
                <a:lnTo>
                  <a:pt x="108655" y="309414"/>
                </a:lnTo>
                <a:lnTo>
                  <a:pt x="65041" y="286894"/>
                </a:lnTo>
                <a:lnTo>
                  <a:pt x="30650" y="252541"/>
                </a:lnTo>
                <a:lnTo>
                  <a:pt x="8098" y="208958"/>
                </a:lnTo>
                <a:lnTo>
                  <a:pt x="0" y="158750"/>
                </a:lnTo>
                <a:close/>
              </a:path>
            </a:pathLst>
          </a:custGeom>
          <a:ln w="12700">
            <a:solidFill>
              <a:srgbClr val="C35B38"/>
            </a:solidFill>
          </a:ln>
        </p:spPr>
        <p:txBody>
          <a:bodyPr wrap="square" lIns="0" tIns="0" rIns="0" bIns="0" rtlCol="0"/>
          <a:lstStyle/>
          <a:p>
            <a:endParaRPr/>
          </a:p>
        </p:txBody>
      </p:sp>
      <p:sp>
        <p:nvSpPr>
          <p:cNvPr id="71" name="object 71"/>
          <p:cNvSpPr/>
          <p:nvPr/>
        </p:nvSpPr>
        <p:spPr>
          <a:xfrm>
            <a:off x="2393696" y="3140889"/>
            <a:ext cx="2455545" cy="254634"/>
          </a:xfrm>
          <a:custGeom>
            <a:avLst/>
            <a:gdLst/>
            <a:ahLst/>
            <a:cxnLst/>
            <a:rect l="l" t="t" r="r" b="b"/>
            <a:pathLst>
              <a:path w="2455545" h="254635">
                <a:moveTo>
                  <a:pt x="0" y="254076"/>
                </a:moveTo>
                <a:lnTo>
                  <a:pt x="2455545" y="254076"/>
                </a:lnTo>
                <a:lnTo>
                  <a:pt x="2455545" y="0"/>
                </a:lnTo>
                <a:lnTo>
                  <a:pt x="0" y="0"/>
                </a:lnTo>
                <a:lnTo>
                  <a:pt x="0" y="254076"/>
                </a:lnTo>
                <a:close/>
              </a:path>
            </a:pathLst>
          </a:custGeom>
          <a:solidFill>
            <a:srgbClr val="D56B2C"/>
          </a:solidFill>
        </p:spPr>
        <p:txBody>
          <a:bodyPr wrap="square" lIns="0" tIns="0" rIns="0" bIns="0" rtlCol="0"/>
          <a:lstStyle/>
          <a:p>
            <a:endParaRPr/>
          </a:p>
        </p:txBody>
      </p:sp>
      <p:sp>
        <p:nvSpPr>
          <p:cNvPr id="72" name="object 72"/>
          <p:cNvSpPr/>
          <p:nvPr/>
        </p:nvSpPr>
        <p:spPr>
          <a:xfrm>
            <a:off x="2393696" y="3140889"/>
            <a:ext cx="2455545" cy="254634"/>
          </a:xfrm>
          <a:custGeom>
            <a:avLst/>
            <a:gdLst/>
            <a:ahLst/>
            <a:cxnLst/>
            <a:rect l="l" t="t" r="r" b="b"/>
            <a:pathLst>
              <a:path w="2455545" h="254635">
                <a:moveTo>
                  <a:pt x="0" y="254076"/>
                </a:moveTo>
                <a:lnTo>
                  <a:pt x="2455545" y="254076"/>
                </a:lnTo>
                <a:lnTo>
                  <a:pt x="2455545" y="0"/>
                </a:lnTo>
                <a:lnTo>
                  <a:pt x="0" y="0"/>
                </a:lnTo>
                <a:lnTo>
                  <a:pt x="0" y="254076"/>
                </a:lnTo>
                <a:close/>
              </a:path>
            </a:pathLst>
          </a:custGeom>
          <a:ln w="12700">
            <a:solidFill>
              <a:srgbClr val="FFFFFF"/>
            </a:solidFill>
          </a:ln>
        </p:spPr>
        <p:txBody>
          <a:bodyPr wrap="square" lIns="0" tIns="0" rIns="0" bIns="0" rtlCol="0"/>
          <a:lstStyle/>
          <a:p>
            <a:endParaRPr/>
          </a:p>
        </p:txBody>
      </p:sp>
      <p:sp>
        <p:nvSpPr>
          <p:cNvPr id="73" name="object 73"/>
          <p:cNvSpPr/>
          <p:nvPr/>
        </p:nvSpPr>
        <p:spPr>
          <a:xfrm>
            <a:off x="2234819" y="3109214"/>
            <a:ext cx="318135" cy="317500"/>
          </a:xfrm>
          <a:custGeom>
            <a:avLst/>
            <a:gdLst/>
            <a:ahLst/>
            <a:cxnLst/>
            <a:rect l="l" t="t" r="r" b="b"/>
            <a:pathLst>
              <a:path w="318135" h="317500">
                <a:moveTo>
                  <a:pt x="158876" y="0"/>
                </a:moveTo>
                <a:lnTo>
                  <a:pt x="108655" y="8085"/>
                </a:lnTo>
                <a:lnTo>
                  <a:pt x="65041" y="30605"/>
                </a:lnTo>
                <a:lnTo>
                  <a:pt x="30650" y="64958"/>
                </a:lnTo>
                <a:lnTo>
                  <a:pt x="8098" y="108541"/>
                </a:lnTo>
                <a:lnTo>
                  <a:pt x="0" y="158750"/>
                </a:lnTo>
                <a:lnTo>
                  <a:pt x="8098" y="208958"/>
                </a:lnTo>
                <a:lnTo>
                  <a:pt x="30650" y="252541"/>
                </a:lnTo>
                <a:lnTo>
                  <a:pt x="65041" y="286894"/>
                </a:lnTo>
                <a:lnTo>
                  <a:pt x="108655" y="309414"/>
                </a:lnTo>
                <a:lnTo>
                  <a:pt x="158876" y="317500"/>
                </a:lnTo>
                <a:lnTo>
                  <a:pt x="209036" y="309414"/>
                </a:lnTo>
                <a:lnTo>
                  <a:pt x="252613" y="286894"/>
                </a:lnTo>
                <a:lnTo>
                  <a:pt x="286984" y="252541"/>
                </a:lnTo>
                <a:lnTo>
                  <a:pt x="309529" y="208958"/>
                </a:lnTo>
                <a:lnTo>
                  <a:pt x="317626" y="158750"/>
                </a:lnTo>
                <a:lnTo>
                  <a:pt x="309529" y="108541"/>
                </a:lnTo>
                <a:lnTo>
                  <a:pt x="286984" y="64958"/>
                </a:lnTo>
                <a:lnTo>
                  <a:pt x="252613" y="30605"/>
                </a:lnTo>
                <a:lnTo>
                  <a:pt x="209036" y="8085"/>
                </a:lnTo>
                <a:lnTo>
                  <a:pt x="158876" y="0"/>
                </a:lnTo>
                <a:close/>
              </a:path>
            </a:pathLst>
          </a:custGeom>
          <a:solidFill>
            <a:srgbClr val="FFFFFF"/>
          </a:solidFill>
        </p:spPr>
        <p:txBody>
          <a:bodyPr wrap="square" lIns="0" tIns="0" rIns="0" bIns="0" rtlCol="0"/>
          <a:lstStyle/>
          <a:p>
            <a:endParaRPr/>
          </a:p>
        </p:txBody>
      </p:sp>
      <p:sp>
        <p:nvSpPr>
          <p:cNvPr id="74" name="object 74"/>
          <p:cNvSpPr/>
          <p:nvPr/>
        </p:nvSpPr>
        <p:spPr>
          <a:xfrm>
            <a:off x="2234819" y="3109214"/>
            <a:ext cx="318135" cy="317500"/>
          </a:xfrm>
          <a:custGeom>
            <a:avLst/>
            <a:gdLst/>
            <a:ahLst/>
            <a:cxnLst/>
            <a:rect l="l" t="t" r="r" b="b"/>
            <a:pathLst>
              <a:path w="318135" h="317500">
                <a:moveTo>
                  <a:pt x="0" y="158750"/>
                </a:moveTo>
                <a:lnTo>
                  <a:pt x="8098" y="108541"/>
                </a:lnTo>
                <a:lnTo>
                  <a:pt x="30650" y="64958"/>
                </a:lnTo>
                <a:lnTo>
                  <a:pt x="65041" y="30605"/>
                </a:lnTo>
                <a:lnTo>
                  <a:pt x="108655" y="8085"/>
                </a:lnTo>
                <a:lnTo>
                  <a:pt x="158876" y="0"/>
                </a:lnTo>
                <a:lnTo>
                  <a:pt x="209036" y="8085"/>
                </a:lnTo>
                <a:lnTo>
                  <a:pt x="252613" y="30605"/>
                </a:lnTo>
                <a:lnTo>
                  <a:pt x="286984" y="64958"/>
                </a:lnTo>
                <a:lnTo>
                  <a:pt x="309529" y="108541"/>
                </a:lnTo>
                <a:lnTo>
                  <a:pt x="317626" y="158750"/>
                </a:lnTo>
                <a:lnTo>
                  <a:pt x="309529" y="208958"/>
                </a:lnTo>
                <a:lnTo>
                  <a:pt x="286984" y="252541"/>
                </a:lnTo>
                <a:lnTo>
                  <a:pt x="252613" y="286894"/>
                </a:lnTo>
                <a:lnTo>
                  <a:pt x="209036" y="309414"/>
                </a:lnTo>
                <a:lnTo>
                  <a:pt x="158876" y="317500"/>
                </a:lnTo>
                <a:lnTo>
                  <a:pt x="108655" y="309414"/>
                </a:lnTo>
                <a:lnTo>
                  <a:pt x="65041" y="286894"/>
                </a:lnTo>
                <a:lnTo>
                  <a:pt x="30650" y="252541"/>
                </a:lnTo>
                <a:lnTo>
                  <a:pt x="8098" y="208958"/>
                </a:lnTo>
                <a:lnTo>
                  <a:pt x="0" y="158750"/>
                </a:lnTo>
                <a:close/>
              </a:path>
            </a:pathLst>
          </a:custGeom>
          <a:ln w="12700">
            <a:solidFill>
              <a:srgbClr val="D56B2C"/>
            </a:solidFill>
          </a:ln>
        </p:spPr>
        <p:txBody>
          <a:bodyPr wrap="square" lIns="0" tIns="0" rIns="0" bIns="0" rtlCol="0"/>
          <a:lstStyle/>
          <a:p>
            <a:endParaRPr/>
          </a:p>
        </p:txBody>
      </p:sp>
      <p:sp>
        <p:nvSpPr>
          <p:cNvPr id="75" name="object 75"/>
          <p:cNvSpPr/>
          <p:nvPr/>
        </p:nvSpPr>
        <p:spPr>
          <a:xfrm>
            <a:off x="2211579" y="3521889"/>
            <a:ext cx="2637790" cy="254634"/>
          </a:xfrm>
          <a:custGeom>
            <a:avLst/>
            <a:gdLst/>
            <a:ahLst/>
            <a:cxnLst/>
            <a:rect l="l" t="t" r="r" b="b"/>
            <a:pathLst>
              <a:path w="2637790" h="254635">
                <a:moveTo>
                  <a:pt x="0" y="254076"/>
                </a:moveTo>
                <a:lnTo>
                  <a:pt x="2637663" y="254076"/>
                </a:lnTo>
                <a:lnTo>
                  <a:pt x="2637663" y="0"/>
                </a:lnTo>
                <a:lnTo>
                  <a:pt x="0" y="0"/>
                </a:lnTo>
                <a:lnTo>
                  <a:pt x="0" y="254076"/>
                </a:lnTo>
                <a:close/>
              </a:path>
            </a:pathLst>
          </a:custGeom>
          <a:solidFill>
            <a:srgbClr val="E68421"/>
          </a:solidFill>
        </p:spPr>
        <p:txBody>
          <a:bodyPr wrap="square" lIns="0" tIns="0" rIns="0" bIns="0" rtlCol="0"/>
          <a:lstStyle/>
          <a:p>
            <a:endParaRPr/>
          </a:p>
        </p:txBody>
      </p:sp>
      <p:sp>
        <p:nvSpPr>
          <p:cNvPr id="76" name="object 76"/>
          <p:cNvSpPr/>
          <p:nvPr/>
        </p:nvSpPr>
        <p:spPr>
          <a:xfrm>
            <a:off x="2211579" y="3521889"/>
            <a:ext cx="2637790" cy="254634"/>
          </a:xfrm>
          <a:custGeom>
            <a:avLst/>
            <a:gdLst/>
            <a:ahLst/>
            <a:cxnLst/>
            <a:rect l="l" t="t" r="r" b="b"/>
            <a:pathLst>
              <a:path w="2637790" h="254635">
                <a:moveTo>
                  <a:pt x="0" y="254076"/>
                </a:moveTo>
                <a:lnTo>
                  <a:pt x="2637663" y="254076"/>
                </a:lnTo>
                <a:lnTo>
                  <a:pt x="2637663" y="0"/>
                </a:lnTo>
                <a:lnTo>
                  <a:pt x="0" y="0"/>
                </a:lnTo>
                <a:lnTo>
                  <a:pt x="0" y="254076"/>
                </a:lnTo>
                <a:close/>
              </a:path>
            </a:pathLst>
          </a:custGeom>
          <a:ln w="12700">
            <a:solidFill>
              <a:srgbClr val="FFFFFF"/>
            </a:solidFill>
          </a:ln>
        </p:spPr>
        <p:txBody>
          <a:bodyPr wrap="square" lIns="0" tIns="0" rIns="0" bIns="0" rtlCol="0"/>
          <a:lstStyle/>
          <a:p>
            <a:endParaRPr/>
          </a:p>
        </p:txBody>
      </p:sp>
      <p:sp>
        <p:nvSpPr>
          <p:cNvPr id="77" name="object 77"/>
          <p:cNvSpPr txBox="1"/>
          <p:nvPr/>
        </p:nvSpPr>
        <p:spPr>
          <a:xfrm>
            <a:off x="1214424" y="969520"/>
            <a:ext cx="4257040" cy="2811924"/>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The SCARF®</a:t>
            </a:r>
            <a:r>
              <a:rPr sz="1500" b="1" spc="-60" dirty="0">
                <a:latin typeface="Calibri"/>
                <a:cs typeface="Calibri"/>
              </a:rPr>
              <a:t> </a:t>
            </a:r>
            <a:r>
              <a:rPr sz="1500" b="1" spc="-5" dirty="0">
                <a:latin typeface="Calibri"/>
                <a:cs typeface="Calibri"/>
              </a:rPr>
              <a:t>Model</a:t>
            </a:r>
            <a:endParaRPr sz="1500" dirty="0">
              <a:latin typeface="Calibri"/>
              <a:cs typeface="Calibri"/>
            </a:endParaRPr>
          </a:p>
          <a:p>
            <a:pPr marL="126364" marR="5080">
              <a:lnSpc>
                <a:spcPct val="120000"/>
              </a:lnSpc>
              <a:spcBef>
                <a:spcPts val="1185"/>
              </a:spcBef>
            </a:pPr>
            <a:r>
              <a:rPr sz="1200" spc="-5" dirty="0">
                <a:latin typeface="Calibri"/>
                <a:cs typeface="Calibri"/>
              </a:rPr>
              <a:t>Common </a:t>
            </a:r>
            <a:r>
              <a:rPr sz="1200" spc="-10" dirty="0">
                <a:latin typeface="Calibri"/>
                <a:cs typeface="Calibri"/>
              </a:rPr>
              <a:t>factors </a:t>
            </a:r>
            <a:r>
              <a:rPr sz="1200" spc="-5" dirty="0">
                <a:latin typeface="Calibri"/>
                <a:cs typeface="Calibri"/>
              </a:rPr>
              <a:t>that activate </a:t>
            </a:r>
            <a:r>
              <a:rPr sz="1200" dirty="0">
                <a:latin typeface="Calibri"/>
                <a:cs typeface="Calibri"/>
              </a:rPr>
              <a:t>a </a:t>
            </a:r>
            <a:r>
              <a:rPr sz="1200" spc="-10" dirty="0">
                <a:latin typeface="Calibri"/>
                <a:cs typeface="Calibri"/>
              </a:rPr>
              <a:t>reward </a:t>
            </a:r>
            <a:r>
              <a:rPr sz="1200" dirty="0">
                <a:latin typeface="Calibri"/>
                <a:cs typeface="Calibri"/>
              </a:rPr>
              <a:t>or </a:t>
            </a:r>
            <a:r>
              <a:rPr sz="1200" spc="-5" dirty="0">
                <a:latin typeface="Calibri"/>
                <a:cs typeface="Calibri"/>
              </a:rPr>
              <a:t>threat response </a:t>
            </a:r>
            <a:r>
              <a:rPr sz="1200" dirty="0">
                <a:latin typeface="Calibri"/>
                <a:cs typeface="Calibri"/>
              </a:rPr>
              <a:t>in </a:t>
            </a:r>
            <a:r>
              <a:rPr sz="1200" spc="-5" dirty="0">
                <a:latin typeface="Calibri"/>
                <a:cs typeface="Calibri"/>
              </a:rPr>
              <a:t>social  situations:</a:t>
            </a:r>
            <a:endParaRPr sz="1200" dirty="0">
              <a:latin typeface="Calibri"/>
              <a:cs typeface="Calibri"/>
            </a:endParaRPr>
          </a:p>
          <a:p>
            <a:pPr>
              <a:lnSpc>
                <a:spcPct val="100000"/>
              </a:lnSpc>
            </a:pPr>
            <a:endParaRPr sz="1500" dirty="0">
              <a:latin typeface="Times New Roman"/>
              <a:cs typeface="Times New Roman"/>
            </a:endParaRPr>
          </a:p>
          <a:p>
            <a:pPr marL="1198880">
              <a:lnSpc>
                <a:spcPct val="100000"/>
              </a:lnSpc>
            </a:pPr>
            <a:r>
              <a:rPr sz="1350" dirty="0">
                <a:solidFill>
                  <a:srgbClr val="FFFFFF"/>
                </a:solidFill>
                <a:latin typeface="Arial"/>
                <a:cs typeface="Arial"/>
              </a:rPr>
              <a:t>Status</a:t>
            </a:r>
            <a:endParaRPr sz="1350" dirty="0">
              <a:latin typeface="Arial"/>
              <a:cs typeface="Arial"/>
            </a:endParaRPr>
          </a:p>
          <a:p>
            <a:pPr marL="1381125" marR="1908810">
              <a:lnSpc>
                <a:spcPct val="185200"/>
              </a:lnSpc>
            </a:pPr>
            <a:r>
              <a:rPr sz="1350" dirty="0">
                <a:solidFill>
                  <a:srgbClr val="FFFFFF"/>
                </a:solidFill>
                <a:latin typeface="Arial"/>
                <a:cs typeface="Arial"/>
              </a:rPr>
              <a:t>Certainty  Autonomy  Relatedness</a:t>
            </a:r>
            <a:endParaRPr sz="1350" dirty="0">
              <a:latin typeface="Arial"/>
              <a:cs typeface="Arial"/>
            </a:endParaRPr>
          </a:p>
          <a:p>
            <a:pPr>
              <a:lnSpc>
                <a:spcPct val="100000"/>
              </a:lnSpc>
            </a:pPr>
            <a:endParaRPr sz="1200" dirty="0">
              <a:latin typeface="Times New Roman"/>
              <a:cs typeface="Times New Roman"/>
            </a:endParaRPr>
          </a:p>
          <a:p>
            <a:pPr marL="1198880">
              <a:lnSpc>
                <a:spcPct val="100000"/>
              </a:lnSpc>
            </a:pPr>
            <a:r>
              <a:rPr sz="1350" dirty="0">
                <a:solidFill>
                  <a:srgbClr val="FFFFFF"/>
                </a:solidFill>
                <a:latin typeface="Arial"/>
                <a:cs typeface="Arial"/>
              </a:rPr>
              <a:t>Fairness</a:t>
            </a:r>
            <a:endParaRPr sz="1350" dirty="0">
              <a:latin typeface="Arial"/>
              <a:cs typeface="Arial"/>
            </a:endParaRPr>
          </a:p>
        </p:txBody>
      </p:sp>
      <p:sp>
        <p:nvSpPr>
          <p:cNvPr id="78" name="object 78"/>
          <p:cNvSpPr/>
          <p:nvPr/>
        </p:nvSpPr>
        <p:spPr>
          <a:xfrm>
            <a:off x="2052828" y="3490214"/>
            <a:ext cx="317500" cy="317500"/>
          </a:xfrm>
          <a:custGeom>
            <a:avLst/>
            <a:gdLst/>
            <a:ahLst/>
            <a:cxnLst/>
            <a:rect l="l" t="t" r="r" b="b"/>
            <a:pathLst>
              <a:path w="317500" h="317500">
                <a:moveTo>
                  <a:pt x="158750" y="0"/>
                </a:moveTo>
                <a:lnTo>
                  <a:pt x="108541" y="8085"/>
                </a:lnTo>
                <a:lnTo>
                  <a:pt x="64958" y="30605"/>
                </a:lnTo>
                <a:lnTo>
                  <a:pt x="30605" y="64958"/>
                </a:lnTo>
                <a:lnTo>
                  <a:pt x="8085" y="108541"/>
                </a:lnTo>
                <a:lnTo>
                  <a:pt x="0" y="158750"/>
                </a:lnTo>
                <a:lnTo>
                  <a:pt x="8085" y="208958"/>
                </a:lnTo>
                <a:lnTo>
                  <a:pt x="30605" y="252541"/>
                </a:lnTo>
                <a:lnTo>
                  <a:pt x="64958" y="286894"/>
                </a:lnTo>
                <a:lnTo>
                  <a:pt x="108541" y="309414"/>
                </a:lnTo>
                <a:lnTo>
                  <a:pt x="158750" y="317500"/>
                </a:lnTo>
                <a:lnTo>
                  <a:pt x="208958" y="309414"/>
                </a:lnTo>
                <a:lnTo>
                  <a:pt x="252541" y="286894"/>
                </a:lnTo>
                <a:lnTo>
                  <a:pt x="286894" y="252541"/>
                </a:lnTo>
                <a:lnTo>
                  <a:pt x="309414" y="208958"/>
                </a:lnTo>
                <a:lnTo>
                  <a:pt x="317500" y="158750"/>
                </a:lnTo>
                <a:lnTo>
                  <a:pt x="309414" y="108541"/>
                </a:lnTo>
                <a:lnTo>
                  <a:pt x="286894" y="64958"/>
                </a:lnTo>
                <a:lnTo>
                  <a:pt x="252541" y="30605"/>
                </a:lnTo>
                <a:lnTo>
                  <a:pt x="208958" y="8085"/>
                </a:lnTo>
                <a:lnTo>
                  <a:pt x="158750" y="0"/>
                </a:lnTo>
                <a:close/>
              </a:path>
            </a:pathLst>
          </a:custGeom>
          <a:solidFill>
            <a:srgbClr val="FFFFFF"/>
          </a:solidFill>
        </p:spPr>
        <p:txBody>
          <a:bodyPr wrap="square" lIns="0" tIns="0" rIns="0" bIns="0" rtlCol="0"/>
          <a:lstStyle/>
          <a:p>
            <a:endParaRPr/>
          </a:p>
        </p:txBody>
      </p:sp>
      <p:sp>
        <p:nvSpPr>
          <p:cNvPr id="79" name="object 79"/>
          <p:cNvSpPr/>
          <p:nvPr/>
        </p:nvSpPr>
        <p:spPr>
          <a:xfrm>
            <a:off x="2052828" y="3490214"/>
            <a:ext cx="317500" cy="317500"/>
          </a:xfrm>
          <a:custGeom>
            <a:avLst/>
            <a:gdLst/>
            <a:ahLst/>
            <a:cxnLst/>
            <a:rect l="l" t="t" r="r" b="b"/>
            <a:pathLst>
              <a:path w="317500" h="317500">
                <a:moveTo>
                  <a:pt x="0" y="158750"/>
                </a:moveTo>
                <a:lnTo>
                  <a:pt x="8085" y="108541"/>
                </a:lnTo>
                <a:lnTo>
                  <a:pt x="30605" y="64958"/>
                </a:lnTo>
                <a:lnTo>
                  <a:pt x="64958" y="30605"/>
                </a:lnTo>
                <a:lnTo>
                  <a:pt x="108541" y="8085"/>
                </a:lnTo>
                <a:lnTo>
                  <a:pt x="158750" y="0"/>
                </a:lnTo>
                <a:lnTo>
                  <a:pt x="208958" y="8085"/>
                </a:lnTo>
                <a:lnTo>
                  <a:pt x="252541" y="30605"/>
                </a:lnTo>
                <a:lnTo>
                  <a:pt x="286894" y="64958"/>
                </a:lnTo>
                <a:lnTo>
                  <a:pt x="309414" y="108541"/>
                </a:lnTo>
                <a:lnTo>
                  <a:pt x="317500" y="158750"/>
                </a:lnTo>
                <a:lnTo>
                  <a:pt x="309414" y="208958"/>
                </a:lnTo>
                <a:lnTo>
                  <a:pt x="286894" y="252541"/>
                </a:lnTo>
                <a:lnTo>
                  <a:pt x="252541" y="286894"/>
                </a:lnTo>
                <a:lnTo>
                  <a:pt x="208958" y="309414"/>
                </a:lnTo>
                <a:lnTo>
                  <a:pt x="158750" y="317500"/>
                </a:lnTo>
                <a:lnTo>
                  <a:pt x="108541" y="309414"/>
                </a:lnTo>
                <a:lnTo>
                  <a:pt x="64958" y="286894"/>
                </a:lnTo>
                <a:lnTo>
                  <a:pt x="30605" y="252541"/>
                </a:lnTo>
                <a:lnTo>
                  <a:pt x="8085" y="208958"/>
                </a:lnTo>
                <a:lnTo>
                  <a:pt x="0" y="158750"/>
                </a:lnTo>
                <a:close/>
              </a:path>
            </a:pathLst>
          </a:custGeom>
          <a:ln w="12700">
            <a:solidFill>
              <a:srgbClr val="E68421"/>
            </a:solidFill>
          </a:ln>
        </p:spPr>
        <p:txBody>
          <a:bodyPr wrap="square" lIns="0" tIns="0" rIns="0" bIns="0" rtlCol="0"/>
          <a:lstStyle/>
          <a:p>
            <a:endParaRPr/>
          </a:p>
        </p:txBody>
      </p:sp>
      <p:sp>
        <p:nvSpPr>
          <p:cNvPr id="81" name="object 8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83" name="object 8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84" name="object 8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5" name="object 8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86" name="object 8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87" name="object 8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88" name="object 8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89" name="object 8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90" name="object 9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91" name="object 9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92" name="object 9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93" name="object 9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94" name="object 9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95" name="object 9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96" name="object 9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97" name="object 9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98" name="object 9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99" name="object 9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100" name="object 10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101" name="object 10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102" name="object 10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103" name="object 10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104" name="object 10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105" name="object 10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106" name="object 10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107" name="object 10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108" name="object 10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109" name="object 10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110" name="object 11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11" name="object 11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12" name="object 11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13" name="object 11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14" name="object 11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15" name="object 11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16" name="object 11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17" name="object 11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18" name="object 11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19" name="object 11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20" name="object 12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21" name="object 12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22" name="object 12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23" name="object 12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24" name="object 12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25" name="object 12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26" name="object 12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27" name="object 12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28" name="object 12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29" name="object 12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30" name="object 13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31" name="object 13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32" name="object 13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33" name="object 13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35" name="object 135"/>
          <p:cNvSpPr txBox="1"/>
          <p:nvPr/>
        </p:nvSpPr>
        <p:spPr>
          <a:xfrm>
            <a:off x="1214426" y="4988942"/>
            <a:ext cx="5292672" cy="2693045"/>
          </a:xfrm>
          <a:prstGeom prst="rect">
            <a:avLst/>
          </a:prstGeom>
        </p:spPr>
        <p:txBody>
          <a:bodyPr vert="horz" wrap="square" lIns="0" tIns="0" rIns="0" bIns="0" rtlCol="0">
            <a:spAutoFit/>
          </a:bodyPr>
          <a:lstStyle/>
          <a:p>
            <a:pPr marL="12700">
              <a:lnSpc>
                <a:spcPct val="100000"/>
              </a:lnSpc>
            </a:pPr>
            <a:r>
              <a:rPr lang="en-IN" sz="1500" b="1" spc="-5" dirty="0">
                <a:cs typeface="Calibri"/>
              </a:rPr>
              <a:t>The SCARF®</a:t>
            </a:r>
            <a:r>
              <a:rPr lang="en-IN" sz="1500" b="1" spc="-60" dirty="0">
                <a:cs typeface="Calibri"/>
              </a:rPr>
              <a:t> </a:t>
            </a:r>
            <a:r>
              <a:rPr lang="en-IN" sz="1500" b="1" spc="-5" dirty="0">
                <a:cs typeface="Calibri"/>
              </a:rPr>
              <a:t>Model</a:t>
            </a:r>
            <a:endParaRPr lang="en-IN" sz="1500" dirty="0">
              <a:cs typeface="Calibri"/>
            </a:endParaRPr>
          </a:p>
          <a:p>
            <a:pPr marL="126364">
              <a:lnSpc>
                <a:spcPct val="100000"/>
              </a:lnSpc>
            </a:pPr>
            <a:endParaRPr lang="en-IN" sz="1600" dirty="0"/>
          </a:p>
          <a:p>
            <a:pPr marL="126364">
              <a:lnSpc>
                <a:spcPct val="100000"/>
              </a:lnSpc>
            </a:pPr>
            <a:r>
              <a:rPr lang="en-IN" sz="1200" b="1" dirty="0"/>
              <a:t>Status</a:t>
            </a:r>
            <a:r>
              <a:rPr lang="en-IN" sz="1200" dirty="0"/>
              <a:t> is about relative importance to others.  </a:t>
            </a:r>
          </a:p>
          <a:p>
            <a:pPr marL="126364">
              <a:lnSpc>
                <a:spcPct val="100000"/>
              </a:lnSpc>
            </a:pPr>
            <a:endParaRPr lang="en-IN" sz="1200" dirty="0"/>
          </a:p>
          <a:p>
            <a:pPr marL="126364">
              <a:lnSpc>
                <a:spcPct val="100000"/>
              </a:lnSpc>
            </a:pPr>
            <a:r>
              <a:rPr lang="en-IN" sz="1200" b="1" dirty="0"/>
              <a:t>Certainty</a:t>
            </a:r>
            <a:r>
              <a:rPr lang="en-IN" sz="1200" dirty="0"/>
              <a:t> concerns being able to predict the future.  </a:t>
            </a:r>
          </a:p>
          <a:p>
            <a:pPr marL="126364">
              <a:lnSpc>
                <a:spcPct val="100000"/>
              </a:lnSpc>
            </a:pPr>
            <a:endParaRPr lang="en-IN" sz="1200" dirty="0"/>
          </a:p>
          <a:p>
            <a:pPr marL="126364">
              <a:lnSpc>
                <a:spcPct val="100000"/>
              </a:lnSpc>
            </a:pPr>
            <a:r>
              <a:rPr lang="en-IN" sz="1200" b="1" dirty="0"/>
              <a:t>Autonomy</a:t>
            </a:r>
            <a:r>
              <a:rPr lang="en-IN" sz="1200" dirty="0"/>
              <a:t> provides a sense of control over events. </a:t>
            </a:r>
          </a:p>
          <a:p>
            <a:pPr marL="126364">
              <a:lnSpc>
                <a:spcPct val="100000"/>
              </a:lnSpc>
            </a:pPr>
            <a:endParaRPr lang="en-IN" sz="1200" dirty="0"/>
          </a:p>
          <a:p>
            <a:pPr marL="126364">
              <a:lnSpc>
                <a:spcPct val="100000"/>
              </a:lnSpc>
            </a:pPr>
            <a:r>
              <a:rPr lang="en-IN" sz="1200" b="1" dirty="0"/>
              <a:t>Relatedness</a:t>
            </a:r>
            <a:r>
              <a:rPr lang="en-IN" sz="1200" dirty="0"/>
              <a:t> is a sense of safety with others - of friend rather than foe. </a:t>
            </a:r>
          </a:p>
          <a:p>
            <a:pPr marL="126364">
              <a:lnSpc>
                <a:spcPct val="100000"/>
              </a:lnSpc>
            </a:pPr>
            <a:endParaRPr lang="en-IN" sz="1200" dirty="0"/>
          </a:p>
          <a:p>
            <a:pPr marL="126364">
              <a:lnSpc>
                <a:spcPct val="100000"/>
              </a:lnSpc>
            </a:pPr>
            <a:r>
              <a:rPr lang="en-IN" sz="1200" b="1" dirty="0"/>
              <a:t>Fairness</a:t>
            </a:r>
            <a:r>
              <a:rPr lang="en-IN" sz="1200" dirty="0"/>
              <a:t> is a perception of fair exchanges between people</a:t>
            </a:r>
          </a:p>
          <a:p>
            <a:pPr marL="126364">
              <a:lnSpc>
                <a:spcPct val="100000"/>
              </a:lnSpc>
            </a:pPr>
            <a:endParaRPr lang="en-US" sz="1200" dirty="0">
              <a:latin typeface="Calibri"/>
              <a:cs typeface="Calibri"/>
            </a:endParaRPr>
          </a:p>
          <a:p>
            <a:pPr marL="126364">
              <a:lnSpc>
                <a:spcPct val="100000"/>
              </a:lnSpc>
            </a:pPr>
            <a:r>
              <a:rPr lang="en-IN" sz="1200" dirty="0"/>
              <a:t>There are also different behavioural and psychological consequences associated with threat and reward:</a:t>
            </a:r>
            <a:endParaRPr sz="1200" dirty="0">
              <a:latin typeface="Calibri"/>
              <a:cs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3910965" cy="2900794"/>
          </a:xfrm>
          <a:prstGeom prst="rect">
            <a:avLst/>
          </a:prstGeom>
        </p:spPr>
        <p:txBody>
          <a:bodyPr vert="horz" wrap="square" lIns="0" tIns="0" rIns="0" bIns="0" rtlCol="0">
            <a:spAutoFit/>
          </a:bodyPr>
          <a:lstStyle/>
          <a:p>
            <a:pPr marL="12700">
              <a:lnSpc>
                <a:spcPct val="100000"/>
              </a:lnSpc>
            </a:pPr>
            <a:r>
              <a:rPr sz="1500" b="1" dirty="0">
                <a:latin typeface="Calibri"/>
                <a:cs typeface="Calibri"/>
              </a:rPr>
              <a:t>Managing </a:t>
            </a:r>
            <a:r>
              <a:rPr sz="1500" b="1" spc="-10" dirty="0">
                <a:latin typeface="Calibri"/>
                <a:cs typeface="Calibri"/>
              </a:rPr>
              <a:t>Distributed</a:t>
            </a:r>
            <a:r>
              <a:rPr sz="1500" b="1" spc="-65" dirty="0">
                <a:latin typeface="Calibri"/>
                <a:cs typeface="Calibri"/>
              </a:rPr>
              <a:t> </a:t>
            </a:r>
            <a:r>
              <a:rPr sz="1500" b="1" spc="-30" dirty="0">
                <a:latin typeface="Calibri"/>
                <a:cs typeface="Calibri"/>
              </a:rPr>
              <a:t>Teams</a:t>
            </a:r>
            <a:endParaRPr sz="1500">
              <a:latin typeface="Calibri"/>
              <a:cs typeface="Calibri"/>
            </a:endParaRPr>
          </a:p>
          <a:p>
            <a:pPr>
              <a:lnSpc>
                <a:spcPct val="100000"/>
              </a:lnSpc>
              <a:spcBef>
                <a:spcPts val="35"/>
              </a:spcBef>
            </a:pPr>
            <a:endParaRPr sz="1250">
              <a:latin typeface="Times New Roman"/>
              <a:cs typeface="Times New Roman"/>
            </a:endParaRPr>
          </a:p>
          <a:p>
            <a:pPr marL="299085" indent="-172720">
              <a:lnSpc>
                <a:spcPct val="100000"/>
              </a:lnSpc>
              <a:buClr>
                <a:srgbClr val="FF6600"/>
              </a:buClr>
              <a:buFont typeface="Wingdings"/>
              <a:buChar char=""/>
              <a:tabLst>
                <a:tab pos="299720" algn="l"/>
              </a:tabLst>
            </a:pPr>
            <a:r>
              <a:rPr sz="1200" spc="-15" dirty="0">
                <a:latin typeface="Calibri"/>
                <a:cs typeface="Calibri"/>
              </a:rPr>
              <a:t>Favour </a:t>
            </a:r>
            <a:r>
              <a:rPr sz="1200" spc="-5" dirty="0">
                <a:latin typeface="Calibri"/>
                <a:cs typeface="Calibri"/>
              </a:rPr>
              <a:t>live communication over </a:t>
            </a:r>
            <a:r>
              <a:rPr sz="1200" dirty="0">
                <a:latin typeface="Calibri"/>
                <a:cs typeface="Calibri"/>
              </a:rPr>
              <a:t>email and</a:t>
            </a:r>
            <a:r>
              <a:rPr sz="1200" spc="-60" dirty="0">
                <a:latin typeface="Calibri"/>
                <a:cs typeface="Calibri"/>
              </a:rPr>
              <a:t> </a:t>
            </a:r>
            <a:r>
              <a:rPr sz="1200" spc="-5" dirty="0">
                <a:latin typeface="Calibri"/>
                <a:cs typeface="Calibri"/>
              </a:rPr>
              <a:t>documentation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Create </a:t>
            </a:r>
            <a:r>
              <a:rPr sz="1200" spc="-5" dirty="0">
                <a:latin typeface="Calibri"/>
                <a:cs typeface="Calibri"/>
              </a:rPr>
              <a:t>opportunities to </a:t>
            </a:r>
            <a:r>
              <a:rPr sz="1200" dirty="0">
                <a:latin typeface="Calibri"/>
                <a:cs typeface="Calibri"/>
              </a:rPr>
              <a:t>bring the </a:t>
            </a:r>
            <a:r>
              <a:rPr sz="1200" spc="-5" dirty="0">
                <a:latin typeface="Calibri"/>
                <a:cs typeface="Calibri"/>
              </a:rPr>
              <a:t>team</a:t>
            </a:r>
            <a:r>
              <a:rPr sz="1200" spc="-105" dirty="0">
                <a:latin typeface="Calibri"/>
                <a:cs typeface="Calibri"/>
              </a:rPr>
              <a:t> </a:t>
            </a:r>
            <a:r>
              <a:rPr sz="1200" spc="-5" dirty="0">
                <a:latin typeface="Calibri"/>
                <a:cs typeface="Calibri"/>
              </a:rPr>
              <a:t>together</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Initial</a:t>
            </a:r>
            <a:r>
              <a:rPr sz="1000" spc="-30" dirty="0">
                <a:latin typeface="Calibri"/>
                <a:cs typeface="Calibri"/>
              </a:rPr>
              <a:t> </a:t>
            </a:r>
            <a:r>
              <a:rPr sz="1000" spc="-10" dirty="0">
                <a:latin typeface="Calibri"/>
                <a:cs typeface="Calibri"/>
              </a:rPr>
              <a:t>co-location</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Seeding</a:t>
            </a:r>
            <a:r>
              <a:rPr sz="1000" spc="-85" dirty="0">
                <a:latin typeface="Calibri"/>
                <a:cs typeface="Calibri"/>
              </a:rPr>
              <a:t> </a:t>
            </a:r>
            <a:r>
              <a:rPr sz="1000" spc="-5" dirty="0">
                <a:latin typeface="Calibri"/>
                <a:cs typeface="Calibri"/>
              </a:rPr>
              <a:t>Visits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Contact</a:t>
            </a:r>
            <a:r>
              <a:rPr sz="1000" spc="-60" dirty="0">
                <a:latin typeface="Calibri"/>
                <a:cs typeface="Calibri"/>
              </a:rPr>
              <a:t> </a:t>
            </a:r>
            <a:r>
              <a:rPr sz="1000" spc="-5" dirty="0">
                <a:latin typeface="Calibri"/>
                <a:cs typeface="Calibri"/>
              </a:rPr>
              <a:t>Visits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20" dirty="0">
                <a:latin typeface="Calibri"/>
                <a:cs typeface="Calibri"/>
              </a:rPr>
              <a:t>Traveling</a:t>
            </a:r>
            <a:r>
              <a:rPr sz="1000" spc="-35" dirty="0">
                <a:latin typeface="Calibri"/>
                <a:cs typeface="Calibri"/>
              </a:rPr>
              <a:t> </a:t>
            </a:r>
            <a:r>
              <a:rPr sz="1000" spc="-5" dirty="0">
                <a:latin typeface="Calibri"/>
                <a:cs typeface="Calibri"/>
              </a:rPr>
              <a:t>Ambassadors</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dirty="0">
                <a:latin typeface="Calibri"/>
                <a:cs typeface="Calibri"/>
              </a:rPr>
              <a:t>Adding </a:t>
            </a:r>
            <a:r>
              <a:rPr sz="1200" spc="-5" dirty="0">
                <a:latin typeface="Calibri"/>
                <a:cs typeface="Calibri"/>
              </a:rPr>
              <a:t>Some Process </a:t>
            </a:r>
            <a:r>
              <a:rPr sz="1200" dirty="0">
                <a:latin typeface="Calibri"/>
                <a:cs typeface="Calibri"/>
              </a:rPr>
              <a:t>and</a:t>
            </a:r>
            <a:r>
              <a:rPr sz="1200" spc="-75" dirty="0">
                <a:latin typeface="Calibri"/>
                <a:cs typeface="Calibri"/>
              </a:rPr>
              <a:t> </a:t>
            </a:r>
            <a:r>
              <a:rPr sz="1200" spc="-5" dirty="0">
                <a:latin typeface="Calibri"/>
                <a:cs typeface="Calibri"/>
              </a:rPr>
              <a:t>Structure</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Agree </a:t>
            </a:r>
            <a:r>
              <a:rPr sz="1000" spc="-5" dirty="0">
                <a:latin typeface="Calibri"/>
                <a:cs typeface="Calibri"/>
              </a:rPr>
              <a:t>on one </a:t>
            </a:r>
            <a:r>
              <a:rPr sz="1000" spc="-10" dirty="0">
                <a:latin typeface="Calibri"/>
                <a:cs typeface="Calibri"/>
              </a:rPr>
              <a:t>common</a:t>
            </a:r>
            <a:r>
              <a:rPr sz="1000" spc="20" dirty="0">
                <a:latin typeface="Calibri"/>
                <a:cs typeface="Calibri"/>
              </a:rPr>
              <a:t> </a:t>
            </a:r>
            <a:r>
              <a:rPr sz="1000" spc="-5" dirty="0">
                <a:latin typeface="Calibri"/>
                <a:cs typeface="Calibri"/>
              </a:rPr>
              <a:t>language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Clarify </a:t>
            </a:r>
            <a:r>
              <a:rPr sz="1000" spc="-10" dirty="0">
                <a:latin typeface="Calibri"/>
                <a:cs typeface="Calibri"/>
              </a:rPr>
              <a:t>tasks </a:t>
            </a:r>
            <a:r>
              <a:rPr sz="1000" spc="-5" dirty="0">
                <a:latin typeface="Calibri"/>
                <a:cs typeface="Calibri"/>
              </a:rPr>
              <a:t>and </a:t>
            </a:r>
            <a:r>
              <a:rPr sz="1000" spc="-10" dirty="0">
                <a:latin typeface="Calibri"/>
                <a:cs typeface="Calibri"/>
              </a:rPr>
              <a:t>processes, </a:t>
            </a:r>
            <a:r>
              <a:rPr sz="1000" spc="-5" dirty="0">
                <a:latin typeface="Calibri"/>
                <a:cs typeface="Calibri"/>
              </a:rPr>
              <a:t>not </a:t>
            </a:r>
            <a:r>
              <a:rPr sz="1000" spc="-10" dirty="0">
                <a:latin typeface="Calibri"/>
                <a:cs typeface="Calibri"/>
              </a:rPr>
              <a:t>just </a:t>
            </a:r>
            <a:r>
              <a:rPr sz="1000" spc="-5" dirty="0">
                <a:latin typeface="Calibri"/>
                <a:cs typeface="Calibri"/>
              </a:rPr>
              <a:t>goals and</a:t>
            </a:r>
            <a:r>
              <a:rPr sz="1000" spc="135" dirty="0">
                <a:latin typeface="Calibri"/>
                <a:cs typeface="Calibri"/>
              </a:rPr>
              <a:t> </a:t>
            </a:r>
            <a:r>
              <a:rPr sz="1000" spc="-5" dirty="0">
                <a:latin typeface="Calibri"/>
                <a:cs typeface="Calibri"/>
              </a:rPr>
              <a:t>roles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Use </a:t>
            </a:r>
            <a:r>
              <a:rPr sz="1000" spc="-5" dirty="0">
                <a:latin typeface="Calibri"/>
                <a:cs typeface="Calibri"/>
              </a:rPr>
              <a:t>of </a:t>
            </a:r>
            <a:r>
              <a:rPr sz="1000" spc="-10" dirty="0">
                <a:latin typeface="Calibri"/>
                <a:cs typeface="Calibri"/>
              </a:rPr>
              <a:t>collaboration </a:t>
            </a:r>
            <a:r>
              <a:rPr sz="1000" spc="-5" dirty="0">
                <a:latin typeface="Calibri"/>
                <a:cs typeface="Calibri"/>
              </a:rPr>
              <a:t>tools </a:t>
            </a:r>
            <a:r>
              <a:rPr sz="1000" spc="-15" dirty="0">
                <a:latin typeface="Calibri"/>
                <a:cs typeface="Calibri"/>
              </a:rPr>
              <a:t>like </a:t>
            </a:r>
            <a:r>
              <a:rPr sz="1000" spc="-10" dirty="0">
                <a:latin typeface="Calibri"/>
                <a:cs typeface="Calibri"/>
              </a:rPr>
              <a:t>Jira, </a:t>
            </a:r>
            <a:r>
              <a:rPr sz="1000" spc="-5" dirty="0">
                <a:latin typeface="Calibri"/>
                <a:cs typeface="Calibri"/>
              </a:rPr>
              <a:t>Wiki, Sharepoint,</a:t>
            </a:r>
            <a:r>
              <a:rPr sz="1000" spc="210" dirty="0">
                <a:latin typeface="Calibri"/>
                <a:cs typeface="Calibri"/>
              </a:rPr>
              <a:t> </a:t>
            </a:r>
            <a:r>
              <a:rPr sz="1000" spc="-10" dirty="0">
                <a:latin typeface="Calibri"/>
                <a:cs typeface="Calibri"/>
              </a:rPr>
              <a:t>etc.</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Insist </a:t>
            </a:r>
            <a:r>
              <a:rPr sz="1000" spc="-5" dirty="0">
                <a:latin typeface="Calibri"/>
                <a:cs typeface="Calibri"/>
              </a:rPr>
              <a:t>on whole </a:t>
            </a:r>
            <a:r>
              <a:rPr sz="1000" spc="-10" dirty="0">
                <a:latin typeface="Calibri"/>
                <a:cs typeface="Calibri"/>
              </a:rPr>
              <a:t>team presence </a:t>
            </a:r>
            <a:r>
              <a:rPr sz="1000" spc="-5" dirty="0">
                <a:latin typeface="Calibri"/>
                <a:cs typeface="Calibri"/>
              </a:rPr>
              <a:t>in </a:t>
            </a:r>
            <a:r>
              <a:rPr sz="1000" spc="-10" dirty="0">
                <a:latin typeface="Calibri"/>
                <a:cs typeface="Calibri"/>
              </a:rPr>
              <a:t>team</a:t>
            </a:r>
            <a:r>
              <a:rPr sz="1000" spc="135" dirty="0">
                <a:latin typeface="Calibri"/>
                <a:cs typeface="Calibri"/>
              </a:rPr>
              <a:t> </a:t>
            </a:r>
            <a:r>
              <a:rPr sz="1000" spc="-5" dirty="0">
                <a:latin typeface="Calibri"/>
                <a:cs typeface="Calibri"/>
              </a:rPr>
              <a:t>meetings</a:t>
            </a:r>
            <a:endParaRPr sz="10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3"/>
            <a:ext cx="2797175" cy="1705595"/>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Understanding Cultural</a:t>
            </a:r>
            <a:r>
              <a:rPr sz="1500" b="1" spc="25" dirty="0">
                <a:latin typeface="Calibri"/>
                <a:cs typeface="Calibri"/>
              </a:rPr>
              <a:t> </a:t>
            </a:r>
            <a:r>
              <a:rPr sz="1500" b="1" spc="-10" dirty="0">
                <a:latin typeface="Calibri"/>
                <a:cs typeface="Calibri"/>
              </a:rPr>
              <a:t>Differences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Power </a:t>
            </a:r>
            <a:r>
              <a:rPr sz="1200" spc="-5" dirty="0">
                <a:latin typeface="Calibri"/>
                <a:cs typeface="Calibri"/>
              </a:rPr>
              <a:t>Distance Index</a:t>
            </a:r>
            <a:r>
              <a:rPr sz="1200" spc="-110" dirty="0">
                <a:latin typeface="Calibri"/>
                <a:cs typeface="Calibri"/>
              </a:rPr>
              <a:t> </a:t>
            </a:r>
            <a:r>
              <a:rPr sz="1200" dirty="0">
                <a:latin typeface="Calibri"/>
                <a:cs typeface="Calibri"/>
              </a:rPr>
              <a:t>(PDI)</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Individualism</a:t>
            </a:r>
            <a:r>
              <a:rPr sz="1200" spc="-130" dirty="0">
                <a:latin typeface="Calibri"/>
                <a:cs typeface="Calibri"/>
              </a:rPr>
              <a:t> </a:t>
            </a:r>
            <a:r>
              <a:rPr sz="1200" dirty="0">
                <a:latin typeface="Calibri"/>
                <a:cs typeface="Calibri"/>
              </a:rPr>
              <a:t>(IND)</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Achievement Orientation</a:t>
            </a:r>
            <a:r>
              <a:rPr sz="1200" spc="-95" dirty="0">
                <a:latin typeface="Calibri"/>
                <a:cs typeface="Calibri"/>
              </a:rPr>
              <a:t> </a:t>
            </a:r>
            <a:r>
              <a:rPr sz="1200" spc="-10" dirty="0">
                <a:latin typeface="Calibri"/>
                <a:cs typeface="Calibri"/>
              </a:rPr>
              <a:t>(ACH)</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Uncertainty Avoidance Index</a:t>
            </a:r>
            <a:r>
              <a:rPr sz="1200" spc="-80" dirty="0">
                <a:latin typeface="Calibri"/>
                <a:cs typeface="Calibri"/>
              </a:rPr>
              <a:t> </a:t>
            </a:r>
            <a:r>
              <a:rPr sz="1200" spc="-10" dirty="0">
                <a:latin typeface="Calibri"/>
                <a:cs typeface="Calibri"/>
              </a:rPr>
              <a:t>(UAI)</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Long </a:t>
            </a:r>
            <a:r>
              <a:rPr sz="1200" spc="-30" dirty="0">
                <a:latin typeface="Calibri"/>
                <a:cs typeface="Calibri"/>
              </a:rPr>
              <a:t>Term </a:t>
            </a:r>
            <a:r>
              <a:rPr sz="1200" spc="-5" dirty="0">
                <a:latin typeface="Calibri"/>
                <a:cs typeface="Calibri"/>
              </a:rPr>
              <a:t>Orientation</a:t>
            </a:r>
            <a:r>
              <a:rPr sz="1200" spc="-70" dirty="0">
                <a:latin typeface="Calibri"/>
                <a:cs typeface="Calibri"/>
              </a:rPr>
              <a:t> </a:t>
            </a:r>
            <a:r>
              <a:rPr sz="1200" spc="-30" dirty="0">
                <a:latin typeface="Calibri"/>
                <a:cs typeface="Calibri"/>
              </a:rPr>
              <a:t>(LTO)</a:t>
            </a:r>
            <a:endParaRPr sz="1200">
              <a:latin typeface="Calibri"/>
              <a:cs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143000" y="893066"/>
            <a:ext cx="4572000" cy="1649169"/>
          </a:xfrm>
          <a:prstGeom prst="rect">
            <a:avLst/>
          </a:prstGeom>
        </p:spPr>
        <p:txBody>
          <a:bodyPr vert="horz" wrap="square" lIns="0" tIns="109220" rIns="0" bIns="0" rtlCol="0">
            <a:spAutoFit/>
          </a:bodyPr>
          <a:lstStyle/>
          <a:p>
            <a:pPr marL="228600">
              <a:lnSpc>
                <a:spcPct val="100000"/>
              </a:lnSpc>
              <a:spcBef>
                <a:spcPts val="860"/>
              </a:spcBef>
            </a:pPr>
            <a:r>
              <a:rPr sz="1300" spc="-5" dirty="0">
                <a:solidFill>
                  <a:srgbClr val="FFFFFF"/>
                </a:solidFill>
                <a:latin typeface="Arial"/>
                <a:cs typeface="Arial"/>
              </a:rPr>
              <a:t>Activity 6.2 : Ground Rules for a Distributed</a:t>
            </a:r>
            <a:r>
              <a:rPr sz="1300" spc="110" dirty="0">
                <a:solidFill>
                  <a:srgbClr val="FFFFFF"/>
                </a:solidFill>
                <a:latin typeface="Arial"/>
                <a:cs typeface="Arial"/>
              </a:rPr>
              <a:t> </a:t>
            </a:r>
            <a:r>
              <a:rPr sz="1300" spc="-40" dirty="0">
                <a:solidFill>
                  <a:srgbClr val="FFFFFF"/>
                </a:solidFill>
                <a:latin typeface="Arial"/>
                <a:cs typeface="Arial"/>
              </a:rPr>
              <a:t>Team</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10"/>
              </a:spcBef>
            </a:pPr>
            <a:endParaRPr sz="1250">
              <a:latin typeface="Times New Roman"/>
              <a:cs typeface="Times New Roman"/>
            </a:endParaRPr>
          </a:p>
          <a:p>
            <a:pPr marL="410209">
              <a:lnSpc>
                <a:spcPct val="100000"/>
              </a:lnSpc>
            </a:pPr>
            <a:r>
              <a:rPr sz="1000" spc="-5" dirty="0">
                <a:latin typeface="Calibri"/>
                <a:cs typeface="Calibri"/>
              </a:rPr>
              <a:t>This is a group</a:t>
            </a:r>
            <a:r>
              <a:rPr sz="1000" spc="-30" dirty="0">
                <a:latin typeface="Calibri"/>
                <a:cs typeface="Calibri"/>
              </a:rPr>
              <a:t> </a:t>
            </a:r>
            <a:r>
              <a:rPr sz="1000" spc="-15" dirty="0">
                <a:latin typeface="Calibri"/>
                <a:cs typeface="Calibri"/>
              </a:rPr>
              <a:t>activity.</a:t>
            </a:r>
            <a:endParaRPr sz="1000">
              <a:latin typeface="Calibri"/>
              <a:cs typeface="Calibri"/>
            </a:endParaRPr>
          </a:p>
          <a:p>
            <a:pPr marL="410209" marR="516890">
              <a:lnSpc>
                <a:spcPct val="120000"/>
              </a:lnSpc>
              <a:spcBef>
                <a:spcPts val="300"/>
              </a:spcBef>
            </a:pPr>
            <a:r>
              <a:rPr sz="1000" spc="-30" dirty="0">
                <a:latin typeface="Calibri"/>
                <a:cs typeface="Calibri"/>
              </a:rPr>
              <a:t>You </a:t>
            </a:r>
            <a:r>
              <a:rPr sz="1000" spc="-10" dirty="0">
                <a:latin typeface="Calibri"/>
                <a:cs typeface="Calibri"/>
              </a:rPr>
              <a:t>are </a:t>
            </a:r>
            <a:r>
              <a:rPr sz="1000" spc="-5" dirty="0">
                <a:latin typeface="Calibri"/>
                <a:cs typeface="Calibri"/>
              </a:rPr>
              <a:t>a new distributed Scrum </a:t>
            </a:r>
            <a:r>
              <a:rPr sz="1000" spc="-10" dirty="0">
                <a:latin typeface="Calibri"/>
                <a:cs typeface="Calibri"/>
              </a:rPr>
              <a:t>team </a:t>
            </a:r>
            <a:r>
              <a:rPr sz="1000" spc="-5" dirty="0">
                <a:latin typeface="Calibri"/>
                <a:cs typeface="Calibri"/>
              </a:rPr>
              <a:t>with </a:t>
            </a:r>
            <a:r>
              <a:rPr sz="1000" spc="-10" dirty="0">
                <a:latin typeface="Calibri"/>
                <a:cs typeface="Calibri"/>
              </a:rPr>
              <a:t>members </a:t>
            </a:r>
            <a:r>
              <a:rPr sz="1000" spc="-5" dirty="0">
                <a:latin typeface="Calibri"/>
                <a:cs typeface="Calibri"/>
              </a:rPr>
              <a:t>in </a:t>
            </a:r>
            <a:r>
              <a:rPr sz="1000" spc="-10" dirty="0">
                <a:latin typeface="Calibri"/>
                <a:cs typeface="Calibri"/>
              </a:rPr>
              <a:t>two </a:t>
            </a:r>
            <a:r>
              <a:rPr sz="1000" spc="-15" dirty="0">
                <a:latin typeface="Calibri"/>
                <a:cs typeface="Calibri"/>
              </a:rPr>
              <a:t>different  </a:t>
            </a:r>
            <a:r>
              <a:rPr sz="1000" spc="-5" dirty="0">
                <a:latin typeface="Calibri"/>
                <a:cs typeface="Calibri"/>
              </a:rPr>
              <a:t>locations, with time </a:t>
            </a:r>
            <a:r>
              <a:rPr sz="1000" spc="-10" dirty="0">
                <a:latin typeface="Calibri"/>
                <a:cs typeface="Calibri"/>
              </a:rPr>
              <a:t>zone difference </a:t>
            </a:r>
            <a:r>
              <a:rPr sz="1000" spc="-5" dirty="0">
                <a:latin typeface="Calibri"/>
                <a:cs typeface="Calibri"/>
              </a:rPr>
              <a:t>of 4 hours. </a:t>
            </a:r>
            <a:r>
              <a:rPr sz="1000" spc="-30" dirty="0">
                <a:latin typeface="Calibri"/>
                <a:cs typeface="Calibri"/>
              </a:rPr>
              <a:t>You </a:t>
            </a:r>
            <a:r>
              <a:rPr sz="1000" spc="-10" dirty="0">
                <a:latin typeface="Calibri"/>
                <a:cs typeface="Calibri"/>
              </a:rPr>
              <a:t>have </a:t>
            </a:r>
            <a:r>
              <a:rPr sz="1000" spc="-5" dirty="0">
                <a:latin typeface="Calibri"/>
                <a:cs typeface="Calibri"/>
              </a:rPr>
              <a:t>been brought  </a:t>
            </a:r>
            <a:r>
              <a:rPr sz="1000" spc="-10" dirty="0">
                <a:latin typeface="Calibri"/>
                <a:cs typeface="Calibri"/>
              </a:rPr>
              <a:t>together </a:t>
            </a:r>
            <a:r>
              <a:rPr sz="1000" spc="-15" dirty="0">
                <a:latin typeface="Calibri"/>
                <a:cs typeface="Calibri"/>
              </a:rPr>
              <a:t>for </a:t>
            </a:r>
            <a:r>
              <a:rPr sz="1000" spc="-5" dirty="0">
                <a:latin typeface="Calibri"/>
                <a:cs typeface="Calibri"/>
              </a:rPr>
              <a:t>the initial kick </a:t>
            </a:r>
            <a:r>
              <a:rPr sz="1000" spc="-10" dirty="0">
                <a:latin typeface="Calibri"/>
                <a:cs typeface="Calibri"/>
              </a:rPr>
              <a:t>off</a:t>
            </a:r>
            <a:r>
              <a:rPr sz="1000" spc="95" dirty="0">
                <a:latin typeface="Calibri"/>
                <a:cs typeface="Calibri"/>
              </a:rPr>
              <a:t> </a:t>
            </a:r>
            <a:r>
              <a:rPr sz="1000" spc="-5" dirty="0">
                <a:latin typeface="Calibri"/>
                <a:cs typeface="Calibri"/>
              </a:rPr>
              <a:t>meeting.</a:t>
            </a:r>
            <a:endParaRPr sz="1000">
              <a:latin typeface="Calibri"/>
              <a:cs typeface="Calibri"/>
            </a:endParaRPr>
          </a:p>
        </p:txBody>
      </p:sp>
      <p:sp>
        <p:nvSpPr>
          <p:cNvPr id="18" name="object 18"/>
          <p:cNvSpPr txBox="1"/>
          <p:nvPr/>
        </p:nvSpPr>
        <p:spPr>
          <a:xfrm>
            <a:off x="1769491" y="2572258"/>
            <a:ext cx="3233420" cy="153888"/>
          </a:xfrm>
          <a:prstGeom prst="rect">
            <a:avLst/>
          </a:prstGeom>
        </p:spPr>
        <p:txBody>
          <a:bodyPr vert="horz" wrap="square" lIns="0" tIns="0" rIns="0" bIns="0" rtlCol="0">
            <a:spAutoFit/>
          </a:bodyPr>
          <a:lstStyle/>
          <a:p>
            <a:pPr marL="12700">
              <a:lnSpc>
                <a:spcPct val="100000"/>
              </a:lnSpc>
            </a:pPr>
            <a:r>
              <a:rPr sz="1000" spc="-5" dirty="0">
                <a:latin typeface="Arial"/>
                <a:cs typeface="Arial"/>
              </a:rPr>
              <a:t>–  </a:t>
            </a:r>
            <a:r>
              <a:rPr sz="1000" spc="-5" dirty="0">
                <a:latin typeface="Calibri"/>
                <a:cs typeface="Calibri"/>
              </a:rPr>
              <a:t>Based on your </a:t>
            </a:r>
            <a:r>
              <a:rPr sz="1000" spc="-10" dirty="0">
                <a:latin typeface="Calibri"/>
                <a:cs typeface="Calibri"/>
              </a:rPr>
              <a:t>previous </a:t>
            </a:r>
            <a:r>
              <a:rPr sz="1000" spc="-5" dirty="0">
                <a:latin typeface="Calibri"/>
                <a:cs typeface="Calibri"/>
              </a:rPr>
              <a:t>experience, </a:t>
            </a:r>
            <a:r>
              <a:rPr sz="1000" spc="-15" dirty="0">
                <a:latin typeface="Calibri"/>
                <a:cs typeface="Calibri"/>
              </a:rPr>
              <a:t>make </a:t>
            </a:r>
            <a:r>
              <a:rPr sz="1000" spc="-5" dirty="0">
                <a:latin typeface="Calibri"/>
                <a:cs typeface="Calibri"/>
              </a:rPr>
              <a:t>a </a:t>
            </a:r>
            <a:r>
              <a:rPr sz="1000" spc="-10" dirty="0">
                <a:latin typeface="Calibri"/>
                <a:cs typeface="Calibri"/>
              </a:rPr>
              <a:t>list </a:t>
            </a:r>
            <a:r>
              <a:rPr sz="1000" spc="-5" dirty="0">
                <a:latin typeface="Calibri"/>
                <a:cs typeface="Calibri"/>
              </a:rPr>
              <a:t>of 5 </a:t>
            </a:r>
            <a:r>
              <a:rPr sz="1000" spc="-10" dirty="0">
                <a:latin typeface="Calibri"/>
                <a:cs typeface="Calibri"/>
              </a:rPr>
              <a:t>to </a:t>
            </a:r>
            <a:r>
              <a:rPr sz="1000" spc="-5" dirty="0">
                <a:latin typeface="Calibri"/>
                <a:cs typeface="Calibri"/>
              </a:rPr>
              <a:t>8</a:t>
            </a:r>
            <a:r>
              <a:rPr sz="1000" spc="170" dirty="0">
                <a:latin typeface="Calibri"/>
                <a:cs typeface="Calibri"/>
              </a:rPr>
              <a:t> </a:t>
            </a:r>
            <a:r>
              <a:rPr sz="1000" spc="-25" dirty="0">
                <a:latin typeface="Calibri"/>
                <a:cs typeface="Calibri"/>
              </a:rPr>
              <a:t>key</a:t>
            </a:r>
            <a:endParaRPr sz="1000">
              <a:latin typeface="Calibri"/>
              <a:cs typeface="Calibri"/>
            </a:endParaRPr>
          </a:p>
        </p:txBody>
      </p:sp>
      <p:sp>
        <p:nvSpPr>
          <p:cNvPr id="19" name="object 19"/>
          <p:cNvSpPr/>
          <p:nvPr/>
        </p:nvSpPr>
        <p:spPr>
          <a:xfrm>
            <a:off x="4858513" y="3502154"/>
            <a:ext cx="568451" cy="56692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879467" y="3521964"/>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9"/>
                </a:lnTo>
                <a:lnTo>
                  <a:pt x="34120" y="376178"/>
                </a:lnTo>
                <a:lnTo>
                  <a:pt x="58777" y="411077"/>
                </a:lnTo>
                <a:lnTo>
                  <a:pt x="88900" y="441210"/>
                </a:lnTo>
                <a:lnTo>
                  <a:pt x="123782" y="465873"/>
                </a:lnTo>
                <a:lnTo>
                  <a:pt x="162719" y="484362"/>
                </a:lnTo>
                <a:lnTo>
                  <a:pt x="205006" y="495972"/>
                </a:lnTo>
                <a:lnTo>
                  <a:pt x="249936" y="499999"/>
                </a:lnTo>
                <a:lnTo>
                  <a:pt x="294870" y="495972"/>
                </a:lnTo>
                <a:lnTo>
                  <a:pt x="337168" y="484362"/>
                </a:lnTo>
                <a:lnTo>
                  <a:pt x="376122" y="465873"/>
                </a:lnTo>
                <a:lnTo>
                  <a:pt x="411024" y="441210"/>
                </a:lnTo>
                <a:lnTo>
                  <a:pt x="441168" y="411077"/>
                </a:lnTo>
                <a:lnTo>
                  <a:pt x="465845" y="376178"/>
                </a:lnTo>
                <a:lnTo>
                  <a:pt x="484347" y="337219"/>
                </a:lnTo>
                <a:lnTo>
                  <a:pt x="495968" y="294903"/>
                </a:lnTo>
                <a:lnTo>
                  <a:pt x="499999" y="249936"/>
                </a:lnTo>
                <a:lnTo>
                  <a:pt x="495968" y="205006"/>
                </a:lnTo>
                <a:lnTo>
                  <a:pt x="484347" y="162719"/>
                </a:lnTo>
                <a:lnTo>
                  <a:pt x="465845" y="123782"/>
                </a:lnTo>
                <a:lnTo>
                  <a:pt x="441168" y="88900"/>
                </a:lnTo>
                <a:lnTo>
                  <a:pt x="411024" y="58777"/>
                </a:lnTo>
                <a:lnTo>
                  <a:pt x="376122" y="34120"/>
                </a:lnTo>
                <a:lnTo>
                  <a:pt x="337168" y="15635"/>
                </a:lnTo>
                <a:lnTo>
                  <a:pt x="294870" y="4026"/>
                </a:lnTo>
                <a:lnTo>
                  <a:pt x="249936" y="0"/>
                </a:lnTo>
                <a:close/>
              </a:path>
            </a:pathLst>
          </a:custGeom>
          <a:solidFill>
            <a:srgbClr val="465063"/>
          </a:solidFill>
        </p:spPr>
        <p:txBody>
          <a:bodyPr wrap="square" lIns="0" tIns="0" rIns="0" bIns="0" rtlCol="0"/>
          <a:lstStyle/>
          <a:p>
            <a:endParaRPr/>
          </a:p>
        </p:txBody>
      </p:sp>
      <p:sp>
        <p:nvSpPr>
          <p:cNvPr id="21" name="object 21"/>
          <p:cNvSpPr/>
          <p:nvPr/>
        </p:nvSpPr>
        <p:spPr>
          <a:xfrm>
            <a:off x="4843146" y="3584447"/>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870" y="4026"/>
                </a:lnTo>
                <a:lnTo>
                  <a:pt x="337168" y="15635"/>
                </a:lnTo>
                <a:lnTo>
                  <a:pt x="376122" y="34120"/>
                </a:lnTo>
                <a:lnTo>
                  <a:pt x="411024" y="58777"/>
                </a:lnTo>
                <a:lnTo>
                  <a:pt x="441168" y="88900"/>
                </a:lnTo>
                <a:lnTo>
                  <a:pt x="465845" y="123782"/>
                </a:lnTo>
                <a:lnTo>
                  <a:pt x="484347" y="162719"/>
                </a:lnTo>
                <a:lnTo>
                  <a:pt x="495968" y="205006"/>
                </a:lnTo>
                <a:lnTo>
                  <a:pt x="499999" y="249936"/>
                </a:lnTo>
                <a:lnTo>
                  <a:pt x="495968" y="294903"/>
                </a:lnTo>
                <a:lnTo>
                  <a:pt x="484347" y="337219"/>
                </a:lnTo>
                <a:lnTo>
                  <a:pt x="465845" y="376178"/>
                </a:lnTo>
                <a:lnTo>
                  <a:pt x="441168" y="411077"/>
                </a:lnTo>
                <a:lnTo>
                  <a:pt x="411024" y="441210"/>
                </a:lnTo>
                <a:lnTo>
                  <a:pt x="376122" y="465873"/>
                </a:lnTo>
                <a:lnTo>
                  <a:pt x="337168" y="484362"/>
                </a:lnTo>
                <a:lnTo>
                  <a:pt x="294870" y="495972"/>
                </a:lnTo>
                <a:lnTo>
                  <a:pt x="249936" y="499999"/>
                </a:lnTo>
                <a:lnTo>
                  <a:pt x="205006" y="495972"/>
                </a:lnTo>
                <a:lnTo>
                  <a:pt x="162719" y="484362"/>
                </a:lnTo>
                <a:lnTo>
                  <a:pt x="123782" y="465873"/>
                </a:lnTo>
                <a:lnTo>
                  <a:pt x="88900" y="441210"/>
                </a:lnTo>
                <a:lnTo>
                  <a:pt x="58777" y="411077"/>
                </a:lnTo>
                <a:lnTo>
                  <a:pt x="34120" y="376178"/>
                </a:lnTo>
                <a:lnTo>
                  <a:pt x="15635" y="337219"/>
                </a:lnTo>
                <a:lnTo>
                  <a:pt x="4026" y="294903"/>
                </a:lnTo>
                <a:lnTo>
                  <a:pt x="0" y="249936"/>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930523" y="3573019"/>
            <a:ext cx="398145" cy="398145"/>
          </a:xfrm>
          <a:custGeom>
            <a:avLst/>
            <a:gdLst/>
            <a:ahLst/>
            <a:cxnLst/>
            <a:rect l="l" t="t" r="r" b="b"/>
            <a:pathLst>
              <a:path w="398145" h="398145">
                <a:moveTo>
                  <a:pt x="198881"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1" y="397891"/>
                </a:lnTo>
                <a:lnTo>
                  <a:pt x="244488" y="392632"/>
                </a:lnTo>
                <a:lnTo>
                  <a:pt x="286352" y="377653"/>
                </a:lnTo>
                <a:lnTo>
                  <a:pt x="323279" y="354153"/>
                </a:lnTo>
                <a:lnTo>
                  <a:pt x="354076" y="323329"/>
                </a:lnTo>
                <a:lnTo>
                  <a:pt x="377552" y="286377"/>
                </a:lnTo>
                <a:lnTo>
                  <a:pt x="392512" y="244495"/>
                </a:lnTo>
                <a:lnTo>
                  <a:pt x="397763" y="198882"/>
                </a:lnTo>
                <a:lnTo>
                  <a:pt x="392512" y="153275"/>
                </a:lnTo>
                <a:lnTo>
                  <a:pt x="377552" y="111411"/>
                </a:lnTo>
                <a:lnTo>
                  <a:pt x="354076" y="74484"/>
                </a:lnTo>
                <a:lnTo>
                  <a:pt x="323279" y="43687"/>
                </a:lnTo>
                <a:lnTo>
                  <a:pt x="286352" y="20211"/>
                </a:lnTo>
                <a:lnTo>
                  <a:pt x="244488" y="5251"/>
                </a:lnTo>
                <a:lnTo>
                  <a:pt x="198881" y="0"/>
                </a:lnTo>
                <a:close/>
              </a:path>
            </a:pathLst>
          </a:custGeom>
          <a:solidFill>
            <a:srgbClr val="D9D9D9"/>
          </a:solidFill>
        </p:spPr>
        <p:txBody>
          <a:bodyPr wrap="square" lIns="0" tIns="0" rIns="0" bIns="0" rtlCol="0"/>
          <a:lstStyle/>
          <a:p>
            <a:endParaRPr/>
          </a:p>
        </p:txBody>
      </p:sp>
      <p:sp>
        <p:nvSpPr>
          <p:cNvPr id="23" name="object 23"/>
          <p:cNvSpPr/>
          <p:nvPr/>
        </p:nvSpPr>
        <p:spPr>
          <a:xfrm>
            <a:off x="5126735" y="3572255"/>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932171" y="3765804"/>
            <a:ext cx="396240" cy="7620"/>
          </a:xfrm>
          <a:custGeom>
            <a:avLst/>
            <a:gdLst/>
            <a:ahLst/>
            <a:cxnLst/>
            <a:rect l="l" t="t" r="r" b="b"/>
            <a:pathLst>
              <a:path w="396239" h="7620">
                <a:moveTo>
                  <a:pt x="0" y="7365"/>
                </a:moveTo>
                <a:lnTo>
                  <a:pt x="396239" y="0"/>
                </a:lnTo>
              </a:path>
            </a:pathLst>
          </a:custGeom>
          <a:ln w="6349">
            <a:solidFill>
              <a:srgbClr val="A6A6A6"/>
            </a:solidFill>
          </a:ln>
        </p:spPr>
        <p:txBody>
          <a:bodyPr wrap="square" lIns="0" tIns="0" rIns="0" bIns="0" rtlCol="0"/>
          <a:lstStyle/>
          <a:p>
            <a:endParaRPr/>
          </a:p>
        </p:txBody>
      </p:sp>
      <p:sp>
        <p:nvSpPr>
          <p:cNvPr id="25" name="object 25"/>
          <p:cNvSpPr/>
          <p:nvPr/>
        </p:nvSpPr>
        <p:spPr>
          <a:xfrm>
            <a:off x="4986782" y="3634486"/>
            <a:ext cx="285750" cy="274955"/>
          </a:xfrm>
          <a:custGeom>
            <a:avLst/>
            <a:gdLst/>
            <a:ahLst/>
            <a:cxnLst/>
            <a:rect l="l" t="t" r="r" b="b"/>
            <a:pathLst>
              <a:path w="285750" h="274954">
                <a:moveTo>
                  <a:pt x="0" y="0"/>
                </a:moveTo>
                <a:lnTo>
                  <a:pt x="285241" y="274954"/>
                </a:lnTo>
              </a:path>
            </a:pathLst>
          </a:custGeom>
          <a:ln w="6350">
            <a:solidFill>
              <a:srgbClr val="A6A6A6"/>
            </a:solidFill>
          </a:ln>
        </p:spPr>
        <p:txBody>
          <a:bodyPr wrap="square" lIns="0" tIns="0" rIns="0" bIns="0" rtlCol="0"/>
          <a:lstStyle/>
          <a:p>
            <a:endParaRPr/>
          </a:p>
        </p:txBody>
      </p:sp>
      <p:sp>
        <p:nvSpPr>
          <p:cNvPr id="26" name="object 26"/>
          <p:cNvSpPr/>
          <p:nvPr/>
        </p:nvSpPr>
        <p:spPr>
          <a:xfrm>
            <a:off x="4991355" y="3628773"/>
            <a:ext cx="274955" cy="285750"/>
          </a:xfrm>
          <a:custGeom>
            <a:avLst/>
            <a:gdLst/>
            <a:ahLst/>
            <a:cxnLst/>
            <a:rect l="l" t="t" r="r" b="b"/>
            <a:pathLst>
              <a:path w="274954" h="285750">
                <a:moveTo>
                  <a:pt x="0" y="285242"/>
                </a:moveTo>
                <a:lnTo>
                  <a:pt x="274955" y="0"/>
                </a:lnTo>
              </a:path>
            </a:pathLst>
          </a:custGeom>
          <a:ln w="6350">
            <a:solidFill>
              <a:srgbClr val="A6A6A6"/>
            </a:solidFill>
          </a:ln>
        </p:spPr>
        <p:txBody>
          <a:bodyPr wrap="square" lIns="0" tIns="0" rIns="0" bIns="0" rtlCol="0"/>
          <a:lstStyle/>
          <a:p>
            <a:endParaRPr/>
          </a:p>
        </p:txBody>
      </p:sp>
      <p:sp>
        <p:nvSpPr>
          <p:cNvPr id="27" name="object 27"/>
          <p:cNvSpPr/>
          <p:nvPr/>
        </p:nvSpPr>
        <p:spPr>
          <a:xfrm>
            <a:off x="4965066" y="3607561"/>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7"/>
                </a:lnTo>
                <a:lnTo>
                  <a:pt x="5867" y="208050"/>
                </a:lnTo>
                <a:lnTo>
                  <a:pt x="22427" y="247334"/>
                </a:lnTo>
                <a:lnTo>
                  <a:pt x="48117" y="280622"/>
                </a:lnTo>
                <a:lnTo>
                  <a:pt x="81374" y="306342"/>
                </a:lnTo>
                <a:lnTo>
                  <a:pt x="120635" y="322926"/>
                </a:lnTo>
                <a:lnTo>
                  <a:pt x="164337" y="328802"/>
                </a:lnTo>
                <a:lnTo>
                  <a:pt x="208050" y="322926"/>
                </a:lnTo>
                <a:lnTo>
                  <a:pt x="247334" y="306342"/>
                </a:lnTo>
                <a:lnTo>
                  <a:pt x="280622" y="280622"/>
                </a:lnTo>
                <a:lnTo>
                  <a:pt x="306342" y="247334"/>
                </a:lnTo>
                <a:lnTo>
                  <a:pt x="322926" y="208050"/>
                </a:lnTo>
                <a:lnTo>
                  <a:pt x="328802" y="164337"/>
                </a:lnTo>
                <a:lnTo>
                  <a:pt x="322926" y="120679"/>
                </a:lnTo>
                <a:lnTo>
                  <a:pt x="306342" y="81430"/>
                </a:lnTo>
                <a:lnTo>
                  <a:pt x="280622" y="48164"/>
                </a:lnTo>
                <a:lnTo>
                  <a:pt x="247334" y="22455"/>
                </a:lnTo>
                <a:lnTo>
                  <a:pt x="208050" y="5876"/>
                </a:lnTo>
                <a:lnTo>
                  <a:pt x="164337" y="0"/>
                </a:lnTo>
                <a:close/>
              </a:path>
            </a:pathLst>
          </a:custGeom>
          <a:solidFill>
            <a:srgbClr val="D9D9D9"/>
          </a:solidFill>
        </p:spPr>
        <p:txBody>
          <a:bodyPr wrap="square" lIns="0" tIns="0" rIns="0" bIns="0" rtlCol="0"/>
          <a:lstStyle/>
          <a:p>
            <a:endParaRPr/>
          </a:p>
        </p:txBody>
      </p:sp>
      <p:sp>
        <p:nvSpPr>
          <p:cNvPr id="28" name="object 28"/>
          <p:cNvSpPr/>
          <p:nvPr/>
        </p:nvSpPr>
        <p:spPr>
          <a:xfrm>
            <a:off x="4985386" y="3627882"/>
            <a:ext cx="288290" cy="288289"/>
          </a:xfrm>
          <a:custGeom>
            <a:avLst/>
            <a:gdLst/>
            <a:ahLst/>
            <a:cxnLst/>
            <a:rect l="l" t="t" r="r" b="b"/>
            <a:pathLst>
              <a:path w="288289" h="288289">
                <a:moveTo>
                  <a:pt x="144017" y="0"/>
                </a:moveTo>
                <a:lnTo>
                  <a:pt x="98511" y="7345"/>
                </a:lnTo>
                <a:lnTo>
                  <a:pt x="58978" y="27797"/>
                </a:lnTo>
                <a:lnTo>
                  <a:pt x="27797" y="58978"/>
                </a:lnTo>
                <a:lnTo>
                  <a:pt x="7345" y="98511"/>
                </a:lnTo>
                <a:lnTo>
                  <a:pt x="0" y="144018"/>
                </a:lnTo>
                <a:lnTo>
                  <a:pt x="7345" y="189586"/>
                </a:lnTo>
                <a:lnTo>
                  <a:pt x="27797" y="229156"/>
                </a:lnTo>
                <a:lnTo>
                  <a:pt x="58978" y="260357"/>
                </a:lnTo>
                <a:lnTo>
                  <a:pt x="98511" y="280816"/>
                </a:lnTo>
                <a:lnTo>
                  <a:pt x="144017" y="288163"/>
                </a:lnTo>
                <a:lnTo>
                  <a:pt x="189586" y="280816"/>
                </a:lnTo>
                <a:lnTo>
                  <a:pt x="229156" y="260357"/>
                </a:lnTo>
                <a:lnTo>
                  <a:pt x="260357" y="229156"/>
                </a:lnTo>
                <a:lnTo>
                  <a:pt x="280816" y="189586"/>
                </a:lnTo>
                <a:lnTo>
                  <a:pt x="288163" y="144018"/>
                </a:lnTo>
                <a:lnTo>
                  <a:pt x="280816" y="98511"/>
                </a:lnTo>
                <a:lnTo>
                  <a:pt x="260357" y="58978"/>
                </a:lnTo>
                <a:lnTo>
                  <a:pt x="229156" y="27797"/>
                </a:lnTo>
                <a:lnTo>
                  <a:pt x="189586" y="7345"/>
                </a:lnTo>
                <a:lnTo>
                  <a:pt x="144017" y="0"/>
                </a:lnTo>
                <a:close/>
              </a:path>
            </a:pathLst>
          </a:custGeom>
          <a:solidFill>
            <a:srgbClr val="E68421"/>
          </a:solidFill>
        </p:spPr>
        <p:txBody>
          <a:bodyPr wrap="square" lIns="0" tIns="0" rIns="0" bIns="0" rtlCol="0"/>
          <a:lstStyle/>
          <a:p>
            <a:endParaRPr/>
          </a:p>
        </p:txBody>
      </p:sp>
      <p:sp>
        <p:nvSpPr>
          <p:cNvPr id="29" name="object 29"/>
          <p:cNvSpPr txBox="1"/>
          <p:nvPr/>
        </p:nvSpPr>
        <p:spPr>
          <a:xfrm>
            <a:off x="1769493" y="2725041"/>
            <a:ext cx="3456940" cy="1156727"/>
          </a:xfrm>
          <a:prstGeom prst="rect">
            <a:avLst/>
          </a:prstGeom>
        </p:spPr>
        <p:txBody>
          <a:bodyPr vert="horz" wrap="square" lIns="0" tIns="0" rIns="0" bIns="0" rtlCol="0">
            <a:spAutoFit/>
          </a:bodyPr>
          <a:lstStyle/>
          <a:p>
            <a:pPr marL="155575" marR="255270">
              <a:lnSpc>
                <a:spcPct val="120000"/>
              </a:lnSpc>
            </a:pPr>
            <a:r>
              <a:rPr sz="1000" spc="-5" dirty="0">
                <a:latin typeface="Calibri"/>
                <a:cs typeface="Calibri"/>
              </a:rPr>
              <a:t>ground rules that should help the </a:t>
            </a:r>
            <a:r>
              <a:rPr sz="1000" spc="-10" dirty="0">
                <a:latin typeface="Calibri"/>
                <a:cs typeface="Calibri"/>
              </a:rPr>
              <a:t>team members work  </a:t>
            </a:r>
            <a:r>
              <a:rPr sz="1000" spc="-15" dirty="0">
                <a:latin typeface="Calibri"/>
                <a:cs typeface="Calibri"/>
              </a:rPr>
              <a:t>effectively </a:t>
            </a:r>
            <a:r>
              <a:rPr sz="1000" spc="-5" dirty="0">
                <a:latin typeface="Calibri"/>
                <a:cs typeface="Calibri"/>
              </a:rPr>
              <a:t>with each other and be able </a:t>
            </a:r>
            <a:r>
              <a:rPr sz="1000" spc="-10" dirty="0">
                <a:latin typeface="Calibri"/>
                <a:cs typeface="Calibri"/>
              </a:rPr>
              <a:t>to </a:t>
            </a:r>
            <a:r>
              <a:rPr sz="1000" spc="-5" dirty="0">
                <a:latin typeface="Calibri"/>
                <a:cs typeface="Calibri"/>
              </a:rPr>
              <a:t>produce working  product </a:t>
            </a:r>
            <a:r>
              <a:rPr sz="1000" spc="-10" dirty="0">
                <a:latin typeface="Calibri"/>
                <a:cs typeface="Calibri"/>
              </a:rPr>
              <a:t>at </a:t>
            </a:r>
            <a:r>
              <a:rPr sz="1000" spc="-5" dirty="0">
                <a:latin typeface="Calibri"/>
                <a:cs typeface="Calibri"/>
              </a:rPr>
              <a:t>the end of each</a:t>
            </a:r>
            <a:r>
              <a:rPr sz="1000" spc="-35" dirty="0">
                <a:latin typeface="Calibri"/>
                <a:cs typeface="Calibri"/>
              </a:rPr>
              <a:t> </a:t>
            </a:r>
            <a:r>
              <a:rPr sz="1000" spc="-5" dirty="0">
                <a:latin typeface="Calibri"/>
                <a:cs typeface="Calibri"/>
              </a:rPr>
              <a:t>sprint.</a:t>
            </a:r>
            <a:endParaRPr sz="1000" dirty="0">
              <a:latin typeface="Calibri"/>
              <a:cs typeface="Calibri"/>
            </a:endParaRPr>
          </a:p>
          <a:p>
            <a:pPr marL="12700">
              <a:lnSpc>
                <a:spcPct val="100000"/>
              </a:lnSpc>
              <a:spcBef>
                <a:spcPts val="540"/>
              </a:spcBef>
            </a:pPr>
            <a:r>
              <a:rPr sz="1000" spc="-5" dirty="0">
                <a:latin typeface="Arial"/>
                <a:cs typeface="Arial"/>
              </a:rPr>
              <a:t>–  </a:t>
            </a:r>
            <a:r>
              <a:rPr sz="1000" spc="-5" dirty="0">
                <a:latin typeface="Calibri"/>
                <a:cs typeface="Calibri"/>
              </a:rPr>
              <a:t>Share your </a:t>
            </a:r>
            <a:r>
              <a:rPr sz="1000" spc="-15" dirty="0">
                <a:latin typeface="Calibri"/>
                <a:cs typeface="Calibri"/>
              </a:rPr>
              <a:t>team’s </a:t>
            </a:r>
            <a:r>
              <a:rPr sz="1000" spc="-5" dirty="0">
                <a:latin typeface="Calibri"/>
                <a:cs typeface="Calibri"/>
              </a:rPr>
              <a:t>ground rules with other</a:t>
            </a:r>
            <a:r>
              <a:rPr sz="1000" spc="45" dirty="0">
                <a:latin typeface="Calibri"/>
                <a:cs typeface="Calibri"/>
              </a:rPr>
              <a:t> </a:t>
            </a:r>
            <a:r>
              <a:rPr sz="1000" spc="-5" dirty="0">
                <a:latin typeface="Calibri"/>
                <a:cs typeface="Calibri"/>
              </a:rPr>
              <a:t>groups</a:t>
            </a:r>
            <a:endParaRPr sz="1000" dirty="0">
              <a:latin typeface="Calibri"/>
              <a:cs typeface="Calibri"/>
            </a:endParaRPr>
          </a:p>
          <a:p>
            <a:pPr>
              <a:lnSpc>
                <a:spcPct val="100000"/>
              </a:lnSpc>
              <a:spcBef>
                <a:spcPts val="30"/>
              </a:spcBef>
            </a:pPr>
            <a:endParaRPr sz="1000" dirty="0">
              <a:latin typeface="Times New Roman"/>
              <a:cs typeface="Times New Roman"/>
            </a:endParaRPr>
          </a:p>
          <a:p>
            <a:pPr marR="5080" algn="r">
              <a:lnSpc>
                <a:spcPts val="1135"/>
              </a:lnSpc>
            </a:pPr>
            <a:r>
              <a:rPr sz="1000" b="1" spc="-10" dirty="0">
                <a:solidFill>
                  <a:srgbClr val="FFFFFF"/>
                </a:solidFill>
                <a:latin typeface="Arial Black"/>
                <a:cs typeface="Arial Black"/>
              </a:rPr>
              <a:t>20</a:t>
            </a:r>
            <a:endParaRPr sz="1000" dirty="0">
              <a:latin typeface="Arial Black"/>
              <a:cs typeface="Arial Black"/>
            </a:endParaRPr>
          </a:p>
          <a:p>
            <a:pPr marR="20955" algn="r">
              <a:lnSpc>
                <a:spcPts val="655"/>
              </a:lnSpc>
            </a:pPr>
            <a:r>
              <a:rPr sz="600" b="1" spc="-10" dirty="0">
                <a:solidFill>
                  <a:srgbClr val="FFFFFF"/>
                </a:solidFill>
                <a:latin typeface="Arial"/>
                <a:cs typeface="Arial"/>
              </a:rPr>
              <a:t>m</a:t>
            </a:r>
            <a:r>
              <a:rPr sz="600" b="1" dirty="0">
                <a:solidFill>
                  <a:srgbClr val="FFFFFF"/>
                </a:solidFill>
                <a:latin typeface="Arial"/>
                <a:cs typeface="Arial"/>
              </a:rPr>
              <a:t>in</a:t>
            </a:r>
            <a:endParaRPr sz="600" dirty="0">
              <a:latin typeface="Arial"/>
              <a:cs typeface="Arial"/>
            </a:endParaRPr>
          </a:p>
        </p:txBody>
      </p:sp>
      <p:sp>
        <p:nvSpPr>
          <p:cNvPr id="30" name="object 30"/>
          <p:cNvSpPr txBox="1"/>
          <p:nvPr/>
        </p:nvSpPr>
        <p:spPr>
          <a:xfrm>
            <a:off x="1143000" y="5355844"/>
            <a:ext cx="4587114" cy="3129062"/>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50"/>
              </a:spcBef>
            </a:pPr>
            <a:endParaRPr sz="1050">
              <a:latin typeface="Times New Roman"/>
              <a:cs typeface="Times New Roman"/>
            </a:endParaRPr>
          </a:p>
          <a:p>
            <a:pPr marL="989330">
              <a:lnSpc>
                <a:spcPct val="100000"/>
              </a:lnSpc>
            </a:pPr>
            <a:endParaRPr sz="8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4" name="object 3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5" name="object 3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6" name="object 3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7" name="object 3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38" name="object 3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39" name="object 3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0" name="object 4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1" name="object 4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2" name="object 4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3" name="object 4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4" name="object 4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5" name="object 4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6" name="object 4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7" name="object 4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48" name="object 4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49" name="object 4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0" name="object 5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1" name="object 5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2" name="object 5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3" name="object 5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4" name="object 5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5" name="object 5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6" name="object 5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7" name="object 5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58" name="object 5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59" name="object 5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0" name="object 6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1" name="object 6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2" name="object 6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3" name="object 6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4" name="object 6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5" name="object 6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6" name="object 6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7" name="object 6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68" name="object 6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69" name="object 6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0" name="object 7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1" name="object 7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2" name="object 7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3" name="object 7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4" name="object 7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5" name="object 7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6" name="object 7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7" name="object 7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78" name="object 7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79" name="object 7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0" name="object 8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1" name="object 8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2" name="object 8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3" name="object 8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4" name="Rectangle 83">
            <a:extLst>
              <a:ext uri="{FF2B5EF4-FFF2-40B4-BE49-F238E27FC236}">
                <a16:creationId xmlns:a16="http://schemas.microsoft.com/office/drawing/2014/main" id="{71EDC16E-90DF-446F-B735-22CFBF2A79E5}"/>
              </a:ext>
            </a:extLst>
          </p:cNvPr>
          <p:cNvSpPr/>
          <p:nvPr/>
        </p:nvSpPr>
        <p:spPr>
          <a:xfrm>
            <a:off x="1127886" y="5518529"/>
            <a:ext cx="5334000" cy="2492990"/>
          </a:xfrm>
          <a:prstGeom prst="rect">
            <a:avLst/>
          </a:prstGeom>
        </p:spPr>
        <p:txBody>
          <a:bodyPr wrap="square">
            <a:spAutoFit/>
          </a:bodyPr>
          <a:lstStyle/>
          <a:p>
            <a:r>
              <a:rPr lang="en-US" sz="1200" b="1" dirty="0"/>
              <a:t>Solution: Activity 6.2 Ground Rules for a Distributed Team </a:t>
            </a:r>
            <a:endParaRPr lang="en-US" sz="1200" dirty="0"/>
          </a:p>
          <a:p>
            <a:endParaRPr lang="en-US" sz="1200" dirty="0"/>
          </a:p>
          <a:p>
            <a:r>
              <a:rPr lang="en-US" sz="1200" dirty="0"/>
              <a:t>-&gt; Time Overlap  for Europe &amp; India Project</a:t>
            </a:r>
          </a:p>
          <a:p>
            <a:endParaRPr lang="en-US" sz="1200" dirty="0"/>
          </a:p>
          <a:p>
            <a:r>
              <a:rPr lang="en-US" sz="1200" dirty="0"/>
              <a:t>India – 2 Pm-6 Pm | Europe 10Am – 2 Pm</a:t>
            </a:r>
          </a:p>
          <a:p>
            <a:endParaRPr lang="en-US" sz="1200" dirty="0"/>
          </a:p>
          <a:p>
            <a:r>
              <a:rPr lang="en-US" sz="1200" dirty="0"/>
              <a:t>-&gt; Meetings</a:t>
            </a:r>
          </a:p>
          <a:p>
            <a:endParaRPr lang="en-US" sz="1200" dirty="0"/>
          </a:p>
          <a:p>
            <a:pPr>
              <a:buFont typeface="Arial" panose="020B0604020202020204" pitchFamily="34" charset="0"/>
              <a:buChar char="•"/>
            </a:pPr>
            <a:r>
              <a:rPr lang="en-US" sz="1200" dirty="0"/>
              <a:t>Whole team presence during overlap timings</a:t>
            </a:r>
          </a:p>
          <a:p>
            <a:endParaRPr lang="en-US" sz="1200" dirty="0"/>
          </a:p>
          <a:p>
            <a:pPr>
              <a:buFont typeface="Arial" panose="020B0604020202020204" pitchFamily="34" charset="0"/>
              <a:buChar char="•"/>
            </a:pPr>
            <a:r>
              <a:rPr lang="en-US" sz="1200" dirty="0"/>
              <a:t>3 Pm IST , 11 Am Europe Timings</a:t>
            </a:r>
          </a:p>
          <a:p>
            <a:endParaRPr lang="en-US" sz="1200" dirty="0"/>
          </a:p>
          <a:p>
            <a:pPr>
              <a:buFont typeface="Arial" panose="020B0604020202020204" pitchFamily="34" charset="0"/>
              <a:buChar char="•"/>
            </a:pPr>
            <a:r>
              <a:rPr lang="en-US" sz="1200" dirty="0"/>
              <a:t>Dollar Jar (Fine for late) INR 50 | Euro 1</a:t>
            </a:r>
            <a:endParaRPr lang="en-US" sz="1200" b="0" i="0" dirty="0">
              <a:effectLs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143000" y="893066"/>
            <a:ext cx="4572000" cy="1056700"/>
          </a:xfrm>
          <a:prstGeom prst="rect">
            <a:avLst/>
          </a:prstGeom>
        </p:spPr>
        <p:txBody>
          <a:bodyPr vert="horz" wrap="square" lIns="0" tIns="109220" rIns="0" bIns="0" rtlCol="0">
            <a:spAutoFit/>
          </a:bodyPr>
          <a:lstStyle/>
          <a:p>
            <a:pPr marL="228600">
              <a:lnSpc>
                <a:spcPct val="100000"/>
              </a:lnSpc>
              <a:spcBef>
                <a:spcPts val="860"/>
              </a:spcBef>
            </a:pPr>
            <a:r>
              <a:rPr sz="1300" spc="-5" dirty="0">
                <a:solidFill>
                  <a:srgbClr val="FFFFFF"/>
                </a:solidFill>
                <a:latin typeface="Arial"/>
                <a:cs typeface="Arial"/>
              </a:rPr>
              <a:t>Activity 6.</a:t>
            </a:r>
            <a:r>
              <a:rPr lang="en-US" sz="1300" spc="-5" dirty="0">
                <a:solidFill>
                  <a:srgbClr val="FFFFFF"/>
                </a:solidFill>
                <a:latin typeface="Arial"/>
                <a:cs typeface="Arial"/>
              </a:rPr>
              <a:t>3</a:t>
            </a:r>
            <a:r>
              <a:rPr sz="1300" spc="-5" dirty="0">
                <a:solidFill>
                  <a:srgbClr val="FFFFFF"/>
                </a:solidFill>
                <a:latin typeface="Arial"/>
                <a:cs typeface="Arial"/>
              </a:rPr>
              <a:t> : </a:t>
            </a:r>
            <a:r>
              <a:rPr lang="en-US" sz="1300" spc="-5" dirty="0">
                <a:solidFill>
                  <a:srgbClr val="FFFFFF"/>
                </a:solidFill>
                <a:latin typeface="Arial"/>
                <a:cs typeface="Arial"/>
              </a:rPr>
              <a:t>Team Environment Discussion</a:t>
            </a:r>
            <a:endParaRPr sz="1300" dirty="0">
              <a:latin typeface="Arial"/>
              <a:cs typeface="Arial"/>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10"/>
              </a:spcBef>
            </a:pPr>
            <a:endParaRPr sz="1250" dirty="0">
              <a:latin typeface="Times New Roman"/>
              <a:cs typeface="Times New Roman"/>
            </a:endParaRPr>
          </a:p>
          <a:p>
            <a:pPr marL="410209">
              <a:lnSpc>
                <a:spcPct val="100000"/>
              </a:lnSpc>
            </a:pPr>
            <a:r>
              <a:rPr sz="1000" spc="-5" dirty="0">
                <a:latin typeface="Calibri"/>
                <a:cs typeface="Calibri"/>
              </a:rPr>
              <a:t>This is a group</a:t>
            </a:r>
            <a:r>
              <a:rPr sz="1000" spc="-30" dirty="0">
                <a:latin typeface="Calibri"/>
                <a:cs typeface="Calibri"/>
              </a:rPr>
              <a:t> </a:t>
            </a:r>
            <a:r>
              <a:rPr sz="1000" spc="-15" dirty="0">
                <a:latin typeface="Calibri"/>
                <a:cs typeface="Calibri"/>
              </a:rPr>
              <a:t>activity.</a:t>
            </a:r>
            <a:endParaRPr sz="1000" dirty="0">
              <a:latin typeface="Calibri"/>
              <a:cs typeface="Calibri"/>
            </a:endParaRPr>
          </a:p>
        </p:txBody>
      </p:sp>
      <p:sp>
        <p:nvSpPr>
          <p:cNvPr id="30" name="object 30"/>
          <p:cNvSpPr txBox="1"/>
          <p:nvPr/>
        </p:nvSpPr>
        <p:spPr>
          <a:xfrm>
            <a:off x="1676402" y="5355844"/>
            <a:ext cx="3580765" cy="3129062"/>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50"/>
              </a:spcBef>
            </a:pPr>
            <a:endParaRPr sz="1050">
              <a:latin typeface="Times New Roman"/>
              <a:cs typeface="Times New Roman"/>
            </a:endParaRPr>
          </a:p>
          <a:p>
            <a:pPr marL="989330">
              <a:lnSpc>
                <a:spcPct val="100000"/>
              </a:lnSpc>
            </a:pPr>
            <a:endParaRPr sz="8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4" name="object 3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5" name="object 3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6" name="object 3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7" name="object 3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38" name="object 3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39" name="object 3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0" name="object 4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1" name="object 4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2" name="object 4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3" name="object 4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4" name="object 4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5" name="object 4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6" name="object 4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7" name="object 4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48" name="object 4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49" name="object 4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0" name="object 5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1" name="object 5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2" name="object 5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3" name="object 5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4" name="object 5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5" name="object 5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6" name="object 5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7" name="object 5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58" name="object 5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59" name="object 5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0" name="object 6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1" name="object 6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2" name="object 6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3" name="object 6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4" name="object 6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5" name="object 6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6" name="object 6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7" name="object 6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68" name="object 6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69" name="object 6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0" name="object 7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1" name="object 7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2" name="object 7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3" name="object 7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4" name="object 7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5" name="object 7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6" name="object 7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7" name="object 7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78" name="object 7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79" name="object 7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0" name="object 8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1" name="object 8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2" name="object 8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3" name="object 8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pic>
        <p:nvPicPr>
          <p:cNvPr id="90" name="Picture 2" descr="C:\Users\JS5027377\Desktop\Sri Core Java\champion-cup.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400" y="5457825"/>
            <a:ext cx="1848443" cy="236220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1219200" y="5762625"/>
            <a:ext cx="2830286" cy="1752600"/>
          </a:xfrm>
          <a:prstGeom prst="rect">
            <a:avLst/>
          </a:prstGeom>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You have successfully completed –</a:t>
            </a:r>
          </a:p>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Setting up the Team Development</a:t>
            </a:r>
          </a:p>
        </p:txBody>
      </p:sp>
      <p:sp>
        <p:nvSpPr>
          <p:cNvPr id="85" name="object 30">
            <a:extLst>
              <a:ext uri="{FF2B5EF4-FFF2-40B4-BE49-F238E27FC236}">
                <a16:creationId xmlns:a16="http://schemas.microsoft.com/office/drawing/2014/main" id="{B12010F9-3915-47DA-989C-6DFF01E1EBCF}"/>
              </a:ext>
            </a:extLst>
          </p:cNvPr>
          <p:cNvSpPr txBox="1"/>
          <p:nvPr/>
        </p:nvSpPr>
        <p:spPr>
          <a:xfrm>
            <a:off x="4937887" y="3340101"/>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dirty="0">
              <a:latin typeface="Arial Black"/>
              <a:cs typeface="Arial Black"/>
            </a:endParaRPr>
          </a:p>
          <a:p>
            <a:pPr marL="29209">
              <a:lnSpc>
                <a:spcPts val="655"/>
              </a:lnSpc>
            </a:pPr>
            <a:r>
              <a:rPr sz="600" b="1" spc="-5" dirty="0">
                <a:solidFill>
                  <a:srgbClr val="FFFFFF"/>
                </a:solidFill>
                <a:latin typeface="Arial"/>
                <a:cs typeface="Arial"/>
              </a:rPr>
              <a:t>min</a:t>
            </a:r>
            <a:endParaRPr sz="600" dirty="0">
              <a:latin typeface="Arial"/>
              <a:cs typeface="Arial"/>
            </a:endParaRPr>
          </a:p>
        </p:txBody>
      </p:sp>
    </p:spTree>
    <p:extLst>
      <p:ext uri="{BB962C8B-B14F-4D97-AF65-F5344CB8AC3E}">
        <p14:creationId xmlns:p14="http://schemas.microsoft.com/office/powerpoint/2010/main" val="39890138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3149346" y="1691135"/>
            <a:ext cx="1270" cy="1377315"/>
          </a:xfrm>
          <a:custGeom>
            <a:avLst/>
            <a:gdLst/>
            <a:ahLst/>
            <a:cxnLst/>
            <a:rect l="l" t="t" r="r" b="b"/>
            <a:pathLst>
              <a:path w="1269" h="1377314">
                <a:moveTo>
                  <a:pt x="889" y="0"/>
                </a:moveTo>
                <a:lnTo>
                  <a:pt x="0" y="1376933"/>
                </a:lnTo>
              </a:path>
            </a:pathLst>
          </a:custGeom>
          <a:ln/>
        </p:spPr>
        <p:style>
          <a:lnRef idx="3">
            <a:schemeClr val="accent3"/>
          </a:lnRef>
          <a:fillRef idx="0">
            <a:schemeClr val="accent3"/>
          </a:fillRef>
          <a:effectRef idx="2">
            <a:schemeClr val="accent3"/>
          </a:effectRef>
          <a:fontRef idx="minor">
            <a:schemeClr val="tx1"/>
          </a:fontRef>
        </p:style>
        <p:txBody>
          <a:bodyPr wrap="square" lIns="0" tIns="0" rIns="0" bIns="0" rtlCol="0"/>
          <a:lstStyle/>
          <a:p>
            <a:endParaRPr/>
          </a:p>
        </p:txBody>
      </p:sp>
      <p:sp>
        <p:nvSpPr>
          <p:cNvPr id="11" name="object 11"/>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2" name="object 12"/>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3" name="object 13"/>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4" name="object 14"/>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5" name="object 15"/>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6" name="object 16"/>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7" name="object 17"/>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8" name="object 18"/>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9" name="object 19"/>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20" name="object 20"/>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21" name="object 21"/>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2" name="object 22"/>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3" name="object 23"/>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4" name="object 24"/>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5" name="object 25"/>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6" name="object 26"/>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7" name="object 27"/>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8" name="object 28"/>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9" name="object 29"/>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30" name="object 30"/>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31" name="object 31"/>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2" name="object 32"/>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3" name="object 33"/>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4" name="object 34"/>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5" name="object 35"/>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6" name="object 36"/>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7" name="object 37"/>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8" name="object 38"/>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9" name="object 39"/>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40" name="object 40"/>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41" name="object 41"/>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2" name="object 42"/>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3" name="object 43"/>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4" name="object 44"/>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5" name="object 45"/>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6" name="object 46"/>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7" name="object 47"/>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8" name="object 48"/>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9" name="object 49"/>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50" name="object 50"/>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51" name="object 51"/>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2" name="object 52"/>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3" name="object 53"/>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4" name="object 54"/>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5" name="object 55"/>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6" name="object 56"/>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7" name="object 57"/>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8" name="object 58"/>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9" name="object 59"/>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60" name="object 60"/>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61" name="object 61"/>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2" name="object 62"/>
          <p:cNvSpPr txBox="1"/>
          <p:nvPr/>
        </p:nvSpPr>
        <p:spPr>
          <a:xfrm>
            <a:off x="3379472" y="1779779"/>
            <a:ext cx="2007235" cy="738664"/>
          </a:xfrm>
          <a:prstGeom prst="rect">
            <a:avLst/>
          </a:prstGeom>
        </p:spPr>
        <p:txBody>
          <a:bodyPr vert="horz" wrap="square" lIns="0" tIns="0" rIns="0" bIns="0" rtlCol="0">
            <a:spAutoFit/>
          </a:bodyPr>
          <a:lstStyle/>
          <a:p>
            <a:pPr marL="12700" marR="5080" indent="320040">
              <a:lnSpc>
                <a:spcPct val="100000"/>
              </a:lnSpc>
            </a:pPr>
            <a:r>
              <a:rPr sz="1600" b="1" spc="-5" dirty="0">
                <a:latin typeface="Arial"/>
                <a:cs typeface="Arial"/>
              </a:rPr>
              <a:t>7. </a:t>
            </a:r>
            <a:r>
              <a:rPr sz="1600" b="1" spc="-10" dirty="0">
                <a:latin typeface="Arial"/>
                <a:cs typeface="Arial"/>
              </a:rPr>
              <a:t>Review </a:t>
            </a:r>
            <a:r>
              <a:rPr sz="1600" b="1" spc="-5" dirty="0">
                <a:latin typeface="Arial"/>
                <a:cs typeface="Arial"/>
              </a:rPr>
              <a:t>and  </a:t>
            </a:r>
            <a:r>
              <a:rPr sz="1600" b="1" spc="-10" dirty="0">
                <a:latin typeface="Arial"/>
                <a:cs typeface="Arial"/>
              </a:rPr>
              <a:t>Assessment </a:t>
            </a:r>
            <a:r>
              <a:rPr sz="1600" b="1" spc="-5" dirty="0">
                <a:latin typeface="Arial"/>
                <a:cs typeface="Arial"/>
              </a:rPr>
              <a:t>of</a:t>
            </a:r>
            <a:r>
              <a:rPr sz="1600" b="1" spc="-50" dirty="0">
                <a:latin typeface="Arial"/>
                <a:cs typeface="Arial"/>
              </a:rPr>
              <a:t> </a:t>
            </a:r>
            <a:r>
              <a:rPr sz="1600" b="1" spc="-15" dirty="0">
                <a:latin typeface="Arial"/>
                <a:cs typeface="Arial"/>
              </a:rPr>
              <a:t>Agile</a:t>
            </a:r>
            <a:endParaRPr sz="1600">
              <a:latin typeface="Arial"/>
              <a:cs typeface="Arial"/>
            </a:endParaRPr>
          </a:p>
          <a:p>
            <a:pPr marL="402590">
              <a:lnSpc>
                <a:spcPct val="100000"/>
              </a:lnSpc>
            </a:pPr>
            <a:r>
              <a:rPr sz="1600" b="1" dirty="0">
                <a:latin typeface="Arial"/>
                <a:cs typeface="Arial"/>
              </a:rPr>
              <a:t>Frameworks</a:t>
            </a:r>
            <a:endParaRPr sz="1600">
              <a:latin typeface="Arial"/>
              <a:cs typeface="Arial"/>
            </a:endParaRPr>
          </a:p>
        </p:txBody>
      </p:sp>
      <p:sp>
        <p:nvSpPr>
          <p:cNvPr id="64" name="object 64"/>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8" name="object 7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8" name="object 118"/>
          <p:cNvSpPr txBox="1"/>
          <p:nvPr/>
        </p:nvSpPr>
        <p:spPr>
          <a:xfrm>
            <a:off x="1214425" y="4988944"/>
            <a:ext cx="2139950" cy="118237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Learning</a:t>
            </a:r>
            <a:r>
              <a:rPr sz="1500" b="1" spc="-70" dirty="0">
                <a:latin typeface="Calibri"/>
                <a:cs typeface="Calibri"/>
              </a:rPr>
              <a:t> </a:t>
            </a:r>
            <a:r>
              <a:rPr sz="1500" b="1" spc="-5" dirty="0">
                <a:latin typeface="Calibri"/>
                <a:cs typeface="Calibri"/>
              </a:rPr>
              <a:t>Objectives</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Agile </a:t>
            </a:r>
            <a:r>
              <a:rPr sz="1200" spc="-5" dirty="0">
                <a:latin typeface="Calibri"/>
                <a:cs typeface="Calibri"/>
              </a:rPr>
              <a:t>values </a:t>
            </a:r>
            <a:r>
              <a:rPr sz="1200" dirty="0">
                <a:latin typeface="Calibri"/>
                <a:cs typeface="Calibri"/>
              </a:rPr>
              <a:t>and </a:t>
            </a:r>
            <a:r>
              <a:rPr sz="1200" spc="-20" dirty="0">
                <a:latin typeface="Calibri"/>
                <a:cs typeface="Calibri"/>
              </a:rPr>
              <a:t>key</a:t>
            </a:r>
            <a:r>
              <a:rPr sz="1200" spc="-80" dirty="0">
                <a:latin typeface="Calibri"/>
                <a:cs typeface="Calibri"/>
              </a:rPr>
              <a:t> </a:t>
            </a:r>
            <a:r>
              <a:rPr sz="1200" spc="-5" dirty="0">
                <a:latin typeface="Calibri"/>
                <a:cs typeface="Calibri"/>
              </a:rPr>
              <a:t>practices</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Teaching </a:t>
            </a:r>
            <a:r>
              <a:rPr sz="1200" dirty="0">
                <a:latin typeface="Calibri"/>
                <a:cs typeface="Calibri"/>
              </a:rPr>
              <a:t>/ </a:t>
            </a:r>
            <a:r>
              <a:rPr sz="1200" spc="-5" dirty="0">
                <a:latin typeface="Calibri"/>
                <a:cs typeface="Calibri"/>
              </a:rPr>
              <a:t>Selling</a:t>
            </a:r>
            <a:r>
              <a:rPr sz="1200" spc="-85" dirty="0">
                <a:latin typeface="Calibri"/>
                <a:cs typeface="Calibri"/>
              </a:rPr>
              <a:t> </a:t>
            </a:r>
            <a:r>
              <a:rPr sz="1200" dirty="0">
                <a:latin typeface="Calibri"/>
                <a:cs typeface="Calibri"/>
              </a:rPr>
              <a:t>Agile</a:t>
            </a: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Evaluating </a:t>
            </a:r>
            <a:r>
              <a:rPr sz="1200" dirty="0">
                <a:latin typeface="Calibri"/>
                <a:cs typeface="Calibri"/>
              </a:rPr>
              <a:t>Agile</a:t>
            </a:r>
            <a:r>
              <a:rPr sz="1200" spc="-110" dirty="0">
                <a:latin typeface="Calibri"/>
                <a:cs typeface="Calibri"/>
              </a:rPr>
              <a:t> </a:t>
            </a:r>
            <a:r>
              <a:rPr sz="1200" spc="-10" dirty="0">
                <a:latin typeface="Calibri"/>
                <a:cs typeface="Calibri"/>
              </a:rPr>
              <a:t>Frameworks</a:t>
            </a:r>
            <a:endParaRPr sz="1200" dirty="0">
              <a:latin typeface="Calibri"/>
              <a:cs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343923" y="3022885"/>
            <a:ext cx="2113280" cy="261610"/>
          </a:xfrm>
          <a:prstGeom prst="rect">
            <a:avLst/>
          </a:prstGeom>
        </p:spPr>
        <p:txBody>
          <a:bodyPr vert="horz" wrap="square" lIns="0" tIns="0" rIns="0" bIns="0" rtlCol="0">
            <a:spAutoFit/>
          </a:bodyPr>
          <a:lstStyle/>
          <a:p>
            <a:pPr marL="12700">
              <a:lnSpc>
                <a:spcPct val="100000"/>
              </a:lnSpc>
            </a:pPr>
            <a:r>
              <a:rPr sz="1700" b="1" spc="-15" dirty="0">
                <a:latin typeface="Calibri"/>
                <a:cs typeface="Calibri"/>
              </a:rPr>
              <a:t>Why </a:t>
            </a:r>
            <a:r>
              <a:rPr sz="1700" b="1" dirty="0">
                <a:latin typeface="Calibri"/>
                <a:cs typeface="Calibri"/>
              </a:rPr>
              <a:t>and How of</a:t>
            </a:r>
            <a:r>
              <a:rPr sz="1700" b="1" spc="-100" dirty="0">
                <a:latin typeface="Calibri"/>
                <a:cs typeface="Calibri"/>
              </a:rPr>
              <a:t> </a:t>
            </a:r>
            <a:r>
              <a:rPr sz="1700" b="1" dirty="0">
                <a:latin typeface="Calibri"/>
                <a:cs typeface="Calibri"/>
              </a:rPr>
              <a:t>Agile?</a:t>
            </a:r>
            <a:endParaRPr sz="1700" dirty="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6" y="4988942"/>
            <a:ext cx="2407285" cy="2862322"/>
          </a:xfrm>
          <a:prstGeom prst="rect">
            <a:avLst/>
          </a:prstGeom>
        </p:spPr>
        <p:txBody>
          <a:bodyPr vert="horz" wrap="square" lIns="0" tIns="0" rIns="0" bIns="0" rtlCol="0">
            <a:spAutoFit/>
          </a:bodyPr>
          <a:lstStyle/>
          <a:p>
            <a:pPr marL="12700">
              <a:lnSpc>
                <a:spcPct val="100000"/>
              </a:lnSpc>
            </a:pPr>
            <a:r>
              <a:rPr sz="1500" b="1" dirty="0">
                <a:latin typeface="Calibri"/>
                <a:cs typeface="Calibri"/>
              </a:rPr>
              <a:t>Need </a:t>
            </a:r>
            <a:r>
              <a:rPr sz="1500" b="1" spc="-10" dirty="0">
                <a:latin typeface="Calibri"/>
                <a:cs typeface="Calibri"/>
              </a:rPr>
              <a:t>for</a:t>
            </a:r>
            <a:r>
              <a:rPr sz="1500" b="1" spc="-100" dirty="0">
                <a:latin typeface="Calibri"/>
                <a:cs typeface="Calibri"/>
              </a:rPr>
              <a:t> </a:t>
            </a:r>
            <a:r>
              <a:rPr sz="1500" b="1" dirty="0">
                <a:latin typeface="Calibri"/>
                <a:cs typeface="Calibri"/>
              </a:rPr>
              <a:t>Agility</a:t>
            </a:r>
            <a:endParaRPr sz="1500" dirty="0">
              <a:latin typeface="Calibri"/>
              <a:cs typeface="Calibri"/>
            </a:endParaRPr>
          </a:p>
          <a:p>
            <a:pPr>
              <a:lnSpc>
                <a:spcPct val="100000"/>
              </a:lnSpc>
            </a:pPr>
            <a:endParaRPr sz="1900" dirty="0">
              <a:latin typeface="Times New Roman"/>
              <a:cs typeface="Times New Roman"/>
            </a:endParaRPr>
          </a:p>
          <a:p>
            <a:pPr marL="337185" indent="-172720">
              <a:lnSpc>
                <a:spcPct val="100000"/>
              </a:lnSpc>
              <a:spcBef>
                <a:spcPts val="5"/>
              </a:spcBef>
              <a:buClr>
                <a:srgbClr val="FF6600"/>
              </a:buClr>
              <a:buFont typeface="Wingdings"/>
              <a:buChar char=""/>
              <a:tabLst>
                <a:tab pos="337820" algn="l"/>
              </a:tabLst>
            </a:pPr>
            <a:r>
              <a:rPr sz="1200" spc="-10" dirty="0">
                <a:latin typeface="Calibri"/>
                <a:cs typeface="Calibri"/>
              </a:rPr>
              <a:t>Value-driven</a:t>
            </a:r>
            <a:r>
              <a:rPr sz="1200" spc="-35" dirty="0">
                <a:latin typeface="Calibri"/>
                <a:cs typeface="Calibri"/>
              </a:rPr>
              <a:t> </a:t>
            </a:r>
            <a:r>
              <a:rPr sz="1200" spc="-5" dirty="0">
                <a:latin typeface="Calibri"/>
                <a:cs typeface="Calibri"/>
              </a:rPr>
              <a:t>delivery</a:t>
            </a:r>
            <a:endParaRPr sz="1200" dirty="0">
              <a:latin typeface="Calibri"/>
              <a:cs typeface="Calibri"/>
            </a:endParaRPr>
          </a:p>
          <a:p>
            <a:pPr marL="393065">
              <a:lnSpc>
                <a:spcPct val="100000"/>
              </a:lnSpc>
              <a:spcBef>
                <a:spcPts val="955"/>
              </a:spcBef>
            </a:pPr>
            <a:r>
              <a:rPr sz="1000" spc="-5" dirty="0">
                <a:solidFill>
                  <a:srgbClr val="FF6600"/>
                </a:solidFill>
                <a:latin typeface="Courier New"/>
                <a:cs typeface="Courier New"/>
              </a:rPr>
              <a:t>o </a:t>
            </a:r>
            <a:r>
              <a:rPr sz="1000" spc="-10" dirty="0">
                <a:latin typeface="Calibri"/>
                <a:cs typeface="Calibri"/>
              </a:rPr>
              <a:t>Better </a:t>
            </a:r>
            <a:r>
              <a:rPr sz="1000" spc="-5" dirty="0">
                <a:latin typeface="Calibri"/>
                <a:cs typeface="Calibri"/>
              </a:rPr>
              <a:t>aligned with </a:t>
            </a:r>
            <a:r>
              <a:rPr sz="1000" spc="-10" dirty="0">
                <a:latin typeface="Calibri"/>
                <a:cs typeface="Calibri"/>
              </a:rPr>
              <a:t>customer</a:t>
            </a:r>
            <a:r>
              <a:rPr sz="1000" spc="-5" dirty="0">
                <a:latin typeface="Calibri"/>
                <a:cs typeface="Calibri"/>
              </a:rPr>
              <a:t> needs</a:t>
            </a:r>
            <a:endParaRPr sz="1000" dirty="0">
              <a:latin typeface="Calibri"/>
              <a:cs typeface="Calibri"/>
            </a:endParaRPr>
          </a:p>
          <a:p>
            <a:pPr>
              <a:lnSpc>
                <a:spcPct val="100000"/>
              </a:lnSpc>
              <a:spcBef>
                <a:spcPts val="40"/>
              </a:spcBef>
            </a:pPr>
            <a:endParaRPr sz="800" dirty="0">
              <a:latin typeface="Times New Roman"/>
              <a:cs typeface="Times New Roman"/>
            </a:endParaRPr>
          </a:p>
          <a:p>
            <a:pPr marL="337185" indent="-172720">
              <a:lnSpc>
                <a:spcPct val="100000"/>
              </a:lnSpc>
              <a:spcBef>
                <a:spcPts val="5"/>
              </a:spcBef>
              <a:buClr>
                <a:srgbClr val="FF6600"/>
              </a:buClr>
              <a:buFont typeface="Wingdings"/>
              <a:buChar char=""/>
              <a:tabLst>
                <a:tab pos="337820" algn="l"/>
              </a:tabLst>
            </a:pPr>
            <a:r>
              <a:rPr sz="1200" spc="-15" dirty="0">
                <a:latin typeface="Calibri"/>
                <a:cs typeface="Calibri"/>
              </a:rPr>
              <a:t>Faster </a:t>
            </a:r>
            <a:r>
              <a:rPr sz="1200" dirty="0">
                <a:latin typeface="Calibri"/>
                <a:cs typeface="Calibri"/>
              </a:rPr>
              <a:t>time </a:t>
            </a:r>
            <a:r>
              <a:rPr sz="1200" spc="-5" dirty="0">
                <a:latin typeface="Calibri"/>
                <a:cs typeface="Calibri"/>
              </a:rPr>
              <a:t>to</a:t>
            </a:r>
            <a:r>
              <a:rPr sz="1200" spc="-100" dirty="0">
                <a:latin typeface="Calibri"/>
                <a:cs typeface="Calibri"/>
              </a:rPr>
              <a:t> </a:t>
            </a:r>
            <a:r>
              <a:rPr sz="1200" spc="-10" dirty="0">
                <a:latin typeface="Calibri"/>
                <a:cs typeface="Calibri"/>
              </a:rPr>
              <a:t>market</a:t>
            </a:r>
            <a:endParaRPr sz="1200" dirty="0">
              <a:latin typeface="Calibri"/>
              <a:cs typeface="Calibri"/>
            </a:endParaRPr>
          </a:p>
          <a:p>
            <a:pPr marL="337185" indent="-172720">
              <a:lnSpc>
                <a:spcPct val="100000"/>
              </a:lnSpc>
              <a:spcBef>
                <a:spcPts val="1019"/>
              </a:spcBef>
              <a:buClr>
                <a:srgbClr val="FF6600"/>
              </a:buClr>
              <a:buFont typeface="Wingdings"/>
              <a:buChar char=""/>
              <a:tabLst>
                <a:tab pos="337820" algn="l"/>
              </a:tabLst>
            </a:pPr>
            <a:r>
              <a:rPr sz="1200" spc="-10" dirty="0">
                <a:latin typeface="Calibri"/>
                <a:cs typeface="Calibri"/>
              </a:rPr>
              <a:t>Better</a:t>
            </a:r>
            <a:r>
              <a:rPr sz="1200" spc="-70" dirty="0">
                <a:latin typeface="Calibri"/>
                <a:cs typeface="Calibri"/>
              </a:rPr>
              <a:t> </a:t>
            </a:r>
            <a:r>
              <a:rPr sz="1200" spc="-5" dirty="0">
                <a:latin typeface="Calibri"/>
                <a:cs typeface="Calibri"/>
              </a:rPr>
              <a:t>transparency</a:t>
            </a:r>
            <a:endParaRPr sz="1200" dirty="0">
              <a:latin typeface="Calibri"/>
              <a:cs typeface="Calibri"/>
            </a:endParaRPr>
          </a:p>
          <a:p>
            <a:pPr marL="337185" indent="-172720">
              <a:lnSpc>
                <a:spcPct val="100000"/>
              </a:lnSpc>
              <a:spcBef>
                <a:spcPts val="1019"/>
              </a:spcBef>
              <a:buClr>
                <a:srgbClr val="FF6600"/>
              </a:buClr>
              <a:buFont typeface="Wingdings"/>
              <a:buChar char=""/>
              <a:tabLst>
                <a:tab pos="337820" algn="l"/>
              </a:tabLst>
            </a:pPr>
            <a:r>
              <a:rPr sz="1200" spc="-5" dirty="0">
                <a:latin typeface="Calibri"/>
                <a:cs typeface="Calibri"/>
              </a:rPr>
              <a:t>Responsiveness to</a:t>
            </a:r>
            <a:r>
              <a:rPr sz="1200" spc="-90" dirty="0">
                <a:latin typeface="Calibri"/>
                <a:cs typeface="Calibri"/>
              </a:rPr>
              <a:t> </a:t>
            </a:r>
            <a:r>
              <a:rPr sz="1200" spc="-5" dirty="0">
                <a:latin typeface="Calibri"/>
                <a:cs typeface="Calibri"/>
              </a:rPr>
              <a:t>change</a:t>
            </a:r>
            <a:endParaRPr sz="1200" dirty="0">
              <a:latin typeface="Calibri"/>
              <a:cs typeface="Calibri"/>
            </a:endParaRPr>
          </a:p>
          <a:p>
            <a:pPr marL="337185" indent="-172720">
              <a:lnSpc>
                <a:spcPct val="100000"/>
              </a:lnSpc>
              <a:spcBef>
                <a:spcPts val="1020"/>
              </a:spcBef>
              <a:buClr>
                <a:srgbClr val="FF6600"/>
              </a:buClr>
              <a:buFont typeface="Wingdings"/>
              <a:buChar char=""/>
              <a:tabLst>
                <a:tab pos="337820" algn="l"/>
              </a:tabLst>
            </a:pPr>
            <a:r>
              <a:rPr sz="1200" dirty="0">
                <a:latin typeface="Calibri"/>
                <a:cs typeface="Calibri"/>
              </a:rPr>
              <a:t>Self-managing</a:t>
            </a:r>
            <a:r>
              <a:rPr sz="1200" spc="-110" dirty="0">
                <a:latin typeface="Calibri"/>
                <a:cs typeface="Calibri"/>
              </a:rPr>
              <a:t> </a:t>
            </a:r>
            <a:r>
              <a:rPr sz="1200" spc="-5" dirty="0">
                <a:latin typeface="Calibri"/>
                <a:cs typeface="Calibri"/>
              </a:rPr>
              <a:t>teams</a:t>
            </a:r>
            <a:endParaRPr sz="1200" dirty="0">
              <a:latin typeface="Calibri"/>
              <a:cs typeface="Calibri"/>
            </a:endParaRPr>
          </a:p>
          <a:p>
            <a:pPr marL="337185" indent="-172720">
              <a:lnSpc>
                <a:spcPct val="100000"/>
              </a:lnSpc>
              <a:spcBef>
                <a:spcPts val="1019"/>
              </a:spcBef>
              <a:buClr>
                <a:srgbClr val="FF6600"/>
              </a:buClr>
              <a:buFont typeface="Wingdings"/>
              <a:buChar char=""/>
              <a:tabLst>
                <a:tab pos="337820" algn="l"/>
              </a:tabLst>
            </a:pPr>
            <a:r>
              <a:rPr sz="1200" spc="-5" dirty="0">
                <a:latin typeface="Calibri"/>
                <a:cs typeface="Calibri"/>
              </a:rPr>
              <a:t>Sustainable </a:t>
            </a:r>
            <a:r>
              <a:rPr sz="1200" dirty="0">
                <a:latin typeface="Calibri"/>
                <a:cs typeface="Calibri"/>
              </a:rPr>
              <a:t>pace </a:t>
            </a:r>
            <a:r>
              <a:rPr sz="1200" spc="-5" dirty="0">
                <a:latin typeface="Calibri"/>
                <a:cs typeface="Calibri"/>
              </a:rPr>
              <a:t>of</a:t>
            </a:r>
            <a:r>
              <a:rPr sz="1200" spc="-55" dirty="0">
                <a:latin typeface="Calibri"/>
                <a:cs typeface="Calibri"/>
              </a:rPr>
              <a:t> </a:t>
            </a:r>
            <a:r>
              <a:rPr sz="1200" spc="-5" dirty="0">
                <a:latin typeface="Calibri"/>
                <a:cs typeface="Calibri"/>
              </a:rPr>
              <a:t>development</a:t>
            </a:r>
            <a:endParaRPr sz="1200" dirty="0">
              <a:latin typeface="Calibri"/>
              <a:cs typeface="Calibri"/>
            </a:endParaRPr>
          </a:p>
          <a:p>
            <a:pPr marL="337185" indent="-172720">
              <a:lnSpc>
                <a:spcPct val="100000"/>
              </a:lnSpc>
              <a:spcBef>
                <a:spcPts val="1019"/>
              </a:spcBef>
              <a:buClr>
                <a:srgbClr val="FF6600"/>
              </a:buClr>
              <a:buFont typeface="Wingdings"/>
              <a:buChar char=""/>
              <a:tabLst>
                <a:tab pos="337820" algn="l"/>
              </a:tabLst>
            </a:pPr>
            <a:r>
              <a:rPr sz="1200" spc="-5" dirty="0">
                <a:latin typeface="Calibri"/>
                <a:cs typeface="Calibri"/>
              </a:rPr>
              <a:t>Reduced process</a:t>
            </a:r>
            <a:r>
              <a:rPr sz="1200" spc="-95" dirty="0">
                <a:latin typeface="Calibri"/>
                <a:cs typeface="Calibri"/>
              </a:rPr>
              <a:t> </a:t>
            </a:r>
            <a:r>
              <a:rPr sz="1200" spc="-10" dirty="0">
                <a:latin typeface="Calibri"/>
                <a:cs typeface="Calibri"/>
              </a:rPr>
              <a:t>waste</a:t>
            </a:r>
            <a:endParaRPr sz="1200" dirty="0">
              <a:latin typeface="Calibri"/>
              <a:cs typeface="Calibri"/>
            </a:endParaRPr>
          </a:p>
        </p:txBody>
      </p:sp>
      <p:sp>
        <p:nvSpPr>
          <p:cNvPr id="118" name="object 118"/>
          <p:cNvSpPr/>
          <p:nvPr/>
        </p:nvSpPr>
        <p:spPr>
          <a:xfrm>
            <a:off x="3930540" y="5797243"/>
            <a:ext cx="1626076" cy="165569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191565" y="969521"/>
            <a:ext cx="4254500" cy="2847574"/>
          </a:xfrm>
          <a:prstGeom prst="rect">
            <a:avLst/>
          </a:prstGeom>
        </p:spPr>
        <p:txBody>
          <a:bodyPr vert="horz" wrap="square" lIns="0" tIns="0" rIns="0" bIns="0" rtlCol="0">
            <a:spAutoFit/>
          </a:bodyPr>
          <a:lstStyle/>
          <a:p>
            <a:pPr marL="12700">
              <a:lnSpc>
                <a:spcPct val="100000"/>
              </a:lnSpc>
            </a:pPr>
            <a:r>
              <a:rPr sz="1400" b="1" dirty="0">
                <a:latin typeface="Calibri"/>
                <a:cs typeface="Calibri"/>
              </a:rPr>
              <a:t>Agile </a:t>
            </a:r>
            <a:r>
              <a:rPr sz="1400" b="1" spc="-5" dirty="0">
                <a:latin typeface="Calibri"/>
                <a:cs typeface="Calibri"/>
              </a:rPr>
              <a:t>Manifesto </a:t>
            </a:r>
            <a:r>
              <a:rPr sz="1400" b="1" dirty="0">
                <a:latin typeface="Calibri"/>
                <a:cs typeface="Calibri"/>
              </a:rPr>
              <a:t>– </a:t>
            </a:r>
            <a:r>
              <a:rPr sz="1400" b="1" spc="-5" dirty="0">
                <a:latin typeface="Calibri"/>
                <a:cs typeface="Calibri"/>
              </a:rPr>
              <a:t>The</a:t>
            </a:r>
            <a:r>
              <a:rPr sz="1400" b="1" spc="-85" dirty="0">
                <a:latin typeface="Calibri"/>
                <a:cs typeface="Calibri"/>
              </a:rPr>
              <a:t> </a:t>
            </a:r>
            <a:r>
              <a:rPr sz="1400" b="1" spc="-15" dirty="0">
                <a:latin typeface="Calibri"/>
                <a:cs typeface="Calibri"/>
              </a:rPr>
              <a:t>Values</a:t>
            </a:r>
            <a:endParaRPr sz="1400">
              <a:latin typeface="Calibri"/>
              <a:cs typeface="Calibri"/>
            </a:endParaRPr>
          </a:p>
          <a:p>
            <a:pPr>
              <a:lnSpc>
                <a:spcPct val="100000"/>
              </a:lnSpc>
              <a:spcBef>
                <a:spcPts val="40"/>
              </a:spcBef>
            </a:pPr>
            <a:endParaRPr sz="1100">
              <a:latin typeface="Times New Roman"/>
              <a:cs typeface="Times New Roman"/>
            </a:endParaRPr>
          </a:p>
          <a:p>
            <a:pPr marL="187325" marR="5080">
              <a:lnSpc>
                <a:spcPct val="120000"/>
              </a:lnSpc>
            </a:pPr>
            <a:r>
              <a:rPr sz="1200" spc="-25" dirty="0">
                <a:latin typeface="Calibri"/>
                <a:cs typeface="Calibri"/>
              </a:rPr>
              <a:t>We </a:t>
            </a:r>
            <a:r>
              <a:rPr sz="1200" spc="-5" dirty="0">
                <a:latin typeface="Calibri"/>
                <a:cs typeface="Calibri"/>
              </a:rPr>
              <a:t>are uncovering better </a:t>
            </a:r>
            <a:r>
              <a:rPr sz="1200" spc="-20" dirty="0">
                <a:latin typeface="Calibri"/>
                <a:cs typeface="Calibri"/>
              </a:rPr>
              <a:t>ways </a:t>
            </a:r>
            <a:r>
              <a:rPr sz="1200" dirty="0">
                <a:latin typeface="Calibri"/>
                <a:cs typeface="Calibri"/>
              </a:rPr>
              <a:t>of </a:t>
            </a:r>
            <a:r>
              <a:rPr sz="1200" spc="-5" dirty="0">
                <a:latin typeface="Calibri"/>
                <a:cs typeface="Calibri"/>
              </a:rPr>
              <a:t>developing software </a:t>
            </a:r>
            <a:r>
              <a:rPr sz="1200" dirty="0">
                <a:latin typeface="Calibri"/>
                <a:cs typeface="Calibri"/>
              </a:rPr>
              <a:t>by doing it  and helping </a:t>
            </a:r>
            <a:r>
              <a:rPr sz="1200" spc="-5" dirty="0">
                <a:latin typeface="Calibri"/>
                <a:cs typeface="Calibri"/>
              </a:rPr>
              <a:t>others </a:t>
            </a:r>
            <a:r>
              <a:rPr sz="1200" dirty="0">
                <a:latin typeface="Calibri"/>
                <a:cs typeface="Calibri"/>
              </a:rPr>
              <a:t>do it. </a:t>
            </a:r>
            <a:r>
              <a:rPr sz="1200" spc="-5" dirty="0">
                <a:latin typeface="Calibri"/>
                <a:cs typeface="Calibri"/>
              </a:rPr>
              <a:t>Through </a:t>
            </a:r>
            <a:r>
              <a:rPr sz="1200" dirty="0">
                <a:latin typeface="Calibri"/>
                <a:cs typeface="Calibri"/>
              </a:rPr>
              <a:t>this </a:t>
            </a:r>
            <a:r>
              <a:rPr sz="1200" spc="-5" dirty="0">
                <a:latin typeface="Calibri"/>
                <a:cs typeface="Calibri"/>
              </a:rPr>
              <a:t>work </a:t>
            </a:r>
            <a:r>
              <a:rPr sz="1200" spc="-10" dirty="0">
                <a:latin typeface="Calibri"/>
                <a:cs typeface="Calibri"/>
              </a:rPr>
              <a:t>we have </a:t>
            </a:r>
            <a:r>
              <a:rPr sz="1200" spc="-5" dirty="0">
                <a:latin typeface="Calibri"/>
                <a:cs typeface="Calibri"/>
              </a:rPr>
              <a:t>come to  value:</a:t>
            </a:r>
            <a:endParaRPr sz="1200">
              <a:latin typeface="Calibri"/>
              <a:cs typeface="Calibri"/>
            </a:endParaRPr>
          </a:p>
          <a:p>
            <a:pPr marL="360045" indent="-172720">
              <a:lnSpc>
                <a:spcPct val="100000"/>
              </a:lnSpc>
              <a:spcBef>
                <a:spcPts val="585"/>
              </a:spcBef>
              <a:buClr>
                <a:srgbClr val="FF6600"/>
              </a:buClr>
              <a:buFont typeface="Wingdings"/>
              <a:buChar char=""/>
              <a:tabLst>
                <a:tab pos="360680" algn="l"/>
              </a:tabLst>
            </a:pPr>
            <a:r>
              <a:rPr sz="1200" b="1" dirty="0">
                <a:solidFill>
                  <a:srgbClr val="92D050"/>
                </a:solidFill>
                <a:latin typeface="Calibri"/>
                <a:cs typeface="Calibri"/>
              </a:rPr>
              <a:t>Individuals and </a:t>
            </a:r>
            <a:r>
              <a:rPr sz="1200" b="1" spc="-5" dirty="0">
                <a:solidFill>
                  <a:srgbClr val="92D050"/>
                </a:solidFill>
                <a:latin typeface="Calibri"/>
                <a:cs typeface="Calibri"/>
              </a:rPr>
              <a:t>interactions </a:t>
            </a:r>
            <a:r>
              <a:rPr sz="1200" spc="-5" dirty="0">
                <a:latin typeface="Calibri"/>
                <a:cs typeface="Calibri"/>
              </a:rPr>
              <a:t>over processes </a:t>
            </a:r>
            <a:r>
              <a:rPr sz="1200" dirty="0">
                <a:latin typeface="Calibri"/>
                <a:cs typeface="Calibri"/>
              </a:rPr>
              <a:t>and</a:t>
            </a:r>
            <a:r>
              <a:rPr sz="1200" spc="-90" dirty="0">
                <a:latin typeface="Calibri"/>
                <a:cs typeface="Calibri"/>
              </a:rPr>
              <a:t> </a:t>
            </a:r>
            <a:r>
              <a:rPr sz="1200" spc="-5" dirty="0">
                <a:latin typeface="Calibri"/>
                <a:cs typeface="Calibri"/>
              </a:rPr>
              <a:t>tools</a:t>
            </a:r>
            <a:endParaRPr sz="1200">
              <a:latin typeface="Calibri"/>
              <a:cs typeface="Calibri"/>
            </a:endParaRPr>
          </a:p>
          <a:p>
            <a:pPr marL="360045" indent="-172720">
              <a:lnSpc>
                <a:spcPct val="100000"/>
              </a:lnSpc>
              <a:spcBef>
                <a:spcPts val="585"/>
              </a:spcBef>
              <a:buClr>
                <a:srgbClr val="FF6600"/>
              </a:buClr>
              <a:buFont typeface="Wingdings"/>
              <a:buChar char=""/>
              <a:tabLst>
                <a:tab pos="360680" algn="l"/>
              </a:tabLst>
            </a:pPr>
            <a:r>
              <a:rPr sz="1200" b="1" spc="-10" dirty="0">
                <a:solidFill>
                  <a:srgbClr val="92D050"/>
                </a:solidFill>
                <a:latin typeface="Calibri"/>
                <a:cs typeface="Calibri"/>
              </a:rPr>
              <a:t>Working </a:t>
            </a:r>
            <a:r>
              <a:rPr sz="1200" b="1" spc="-5" dirty="0">
                <a:solidFill>
                  <a:srgbClr val="92D050"/>
                </a:solidFill>
                <a:latin typeface="Calibri"/>
                <a:cs typeface="Calibri"/>
              </a:rPr>
              <a:t>software </a:t>
            </a:r>
            <a:r>
              <a:rPr sz="1200" spc="-5" dirty="0">
                <a:latin typeface="Calibri"/>
                <a:cs typeface="Calibri"/>
              </a:rPr>
              <a:t>over comprehensive</a:t>
            </a:r>
            <a:r>
              <a:rPr sz="1200" spc="-70" dirty="0">
                <a:latin typeface="Calibri"/>
                <a:cs typeface="Calibri"/>
              </a:rPr>
              <a:t> </a:t>
            </a:r>
            <a:r>
              <a:rPr sz="1200" spc="-5" dirty="0">
                <a:latin typeface="Calibri"/>
                <a:cs typeface="Calibri"/>
              </a:rPr>
              <a:t>documentation</a:t>
            </a:r>
            <a:endParaRPr sz="1200">
              <a:latin typeface="Calibri"/>
              <a:cs typeface="Calibri"/>
            </a:endParaRPr>
          </a:p>
          <a:p>
            <a:pPr marL="360045" indent="-172720">
              <a:lnSpc>
                <a:spcPct val="100000"/>
              </a:lnSpc>
              <a:spcBef>
                <a:spcPts val="585"/>
              </a:spcBef>
              <a:buClr>
                <a:srgbClr val="FF6600"/>
              </a:buClr>
              <a:buFont typeface="Wingdings"/>
              <a:buChar char=""/>
              <a:tabLst>
                <a:tab pos="360680" algn="l"/>
              </a:tabLst>
            </a:pPr>
            <a:r>
              <a:rPr sz="1200" b="1" spc="-5" dirty="0">
                <a:solidFill>
                  <a:srgbClr val="92D050"/>
                </a:solidFill>
                <a:latin typeface="Calibri"/>
                <a:cs typeface="Calibri"/>
              </a:rPr>
              <a:t>Customer collaboration </a:t>
            </a:r>
            <a:r>
              <a:rPr sz="1200" spc="-5" dirty="0">
                <a:latin typeface="Calibri"/>
                <a:cs typeface="Calibri"/>
              </a:rPr>
              <a:t>over </a:t>
            </a:r>
            <a:r>
              <a:rPr sz="1200" spc="-10" dirty="0">
                <a:latin typeface="Calibri"/>
                <a:cs typeface="Calibri"/>
              </a:rPr>
              <a:t>contract</a:t>
            </a:r>
            <a:r>
              <a:rPr sz="1200" spc="-80" dirty="0">
                <a:latin typeface="Calibri"/>
                <a:cs typeface="Calibri"/>
              </a:rPr>
              <a:t> </a:t>
            </a:r>
            <a:r>
              <a:rPr sz="1200" spc="-5" dirty="0">
                <a:latin typeface="Calibri"/>
                <a:cs typeface="Calibri"/>
              </a:rPr>
              <a:t>negotiation</a:t>
            </a:r>
            <a:endParaRPr sz="1200">
              <a:latin typeface="Calibri"/>
              <a:cs typeface="Calibri"/>
            </a:endParaRPr>
          </a:p>
          <a:p>
            <a:pPr marL="360045" indent="-172720">
              <a:lnSpc>
                <a:spcPct val="100000"/>
              </a:lnSpc>
              <a:spcBef>
                <a:spcPts val="590"/>
              </a:spcBef>
              <a:buClr>
                <a:srgbClr val="FF6600"/>
              </a:buClr>
              <a:buFont typeface="Wingdings"/>
              <a:buChar char=""/>
              <a:tabLst>
                <a:tab pos="360680" algn="l"/>
              </a:tabLst>
            </a:pPr>
            <a:r>
              <a:rPr sz="1200" b="1" spc="-5" dirty="0">
                <a:solidFill>
                  <a:srgbClr val="92D050"/>
                </a:solidFill>
                <a:latin typeface="Calibri"/>
                <a:cs typeface="Calibri"/>
              </a:rPr>
              <a:t>Responding to change </a:t>
            </a:r>
            <a:r>
              <a:rPr sz="1200" spc="-5" dirty="0">
                <a:latin typeface="Calibri"/>
                <a:cs typeface="Calibri"/>
              </a:rPr>
              <a:t>over following </a:t>
            </a:r>
            <a:r>
              <a:rPr sz="1200" dirty="0">
                <a:latin typeface="Calibri"/>
                <a:cs typeface="Calibri"/>
              </a:rPr>
              <a:t>a</a:t>
            </a:r>
            <a:r>
              <a:rPr sz="1200" spc="-110" dirty="0">
                <a:latin typeface="Calibri"/>
                <a:cs typeface="Calibri"/>
              </a:rPr>
              <a:t> </a:t>
            </a:r>
            <a:r>
              <a:rPr sz="1200" dirty="0">
                <a:latin typeface="Calibri"/>
                <a:cs typeface="Calibri"/>
              </a:rPr>
              <a:t>plan</a:t>
            </a:r>
            <a:endParaRPr sz="1200">
              <a:latin typeface="Calibri"/>
              <a:cs typeface="Calibri"/>
            </a:endParaRPr>
          </a:p>
          <a:p>
            <a:pPr>
              <a:lnSpc>
                <a:spcPct val="100000"/>
              </a:lnSpc>
            </a:pPr>
            <a:endParaRPr sz="1500">
              <a:latin typeface="Times New Roman"/>
              <a:cs typeface="Times New Roman"/>
            </a:endParaRPr>
          </a:p>
          <a:p>
            <a:pPr marL="220979" marR="393700" indent="-33655">
              <a:lnSpc>
                <a:spcPct val="140800"/>
              </a:lnSpc>
            </a:pPr>
            <a:r>
              <a:rPr sz="1200" dirty="0">
                <a:latin typeface="Calibri"/>
                <a:cs typeface="Calibri"/>
              </a:rPr>
              <a:t>This implies, </a:t>
            </a:r>
            <a:r>
              <a:rPr sz="1200" spc="-5" dirty="0">
                <a:latin typeface="Calibri"/>
                <a:cs typeface="Calibri"/>
              </a:rPr>
              <a:t>while there </a:t>
            </a:r>
            <a:r>
              <a:rPr sz="1200" dirty="0">
                <a:latin typeface="Calibri"/>
                <a:cs typeface="Calibri"/>
              </a:rPr>
              <a:t>is a </a:t>
            </a:r>
            <a:r>
              <a:rPr sz="1200" spc="-5" dirty="0">
                <a:latin typeface="Calibri"/>
                <a:cs typeface="Calibri"/>
              </a:rPr>
              <a:t>value </a:t>
            </a:r>
            <a:r>
              <a:rPr sz="1200" dirty="0">
                <a:latin typeface="Calibri"/>
                <a:cs typeface="Calibri"/>
              </a:rPr>
              <a:t>in the </a:t>
            </a:r>
            <a:r>
              <a:rPr sz="1200" spc="-5" dirty="0">
                <a:latin typeface="Calibri"/>
                <a:cs typeface="Calibri"/>
              </a:rPr>
              <a:t>items </a:t>
            </a:r>
            <a:r>
              <a:rPr sz="1200" dirty="0">
                <a:latin typeface="Calibri"/>
                <a:cs typeface="Calibri"/>
              </a:rPr>
              <a:t>on the</a:t>
            </a:r>
            <a:r>
              <a:rPr sz="1200" spc="-145" dirty="0">
                <a:latin typeface="Calibri"/>
                <a:cs typeface="Calibri"/>
              </a:rPr>
              <a:t> </a:t>
            </a:r>
            <a:r>
              <a:rPr sz="1200" spc="-5" dirty="0">
                <a:latin typeface="Calibri"/>
                <a:cs typeface="Calibri"/>
              </a:rPr>
              <a:t>right,  </a:t>
            </a:r>
            <a:r>
              <a:rPr sz="1200" spc="-10" dirty="0">
                <a:latin typeface="Calibri"/>
                <a:cs typeface="Calibri"/>
              </a:rPr>
              <a:t>we </a:t>
            </a:r>
            <a:r>
              <a:rPr sz="1200" spc="-5" dirty="0">
                <a:latin typeface="Calibri"/>
                <a:cs typeface="Calibri"/>
              </a:rPr>
              <a:t>value </a:t>
            </a:r>
            <a:r>
              <a:rPr sz="1200" dirty="0">
                <a:latin typeface="Calibri"/>
                <a:cs typeface="Calibri"/>
              </a:rPr>
              <a:t>the </a:t>
            </a:r>
            <a:r>
              <a:rPr sz="1200" spc="-5" dirty="0">
                <a:latin typeface="Calibri"/>
                <a:cs typeface="Calibri"/>
              </a:rPr>
              <a:t>items </a:t>
            </a:r>
            <a:r>
              <a:rPr sz="1200" dirty="0">
                <a:latin typeface="Calibri"/>
                <a:cs typeface="Calibri"/>
              </a:rPr>
              <a:t>on the </a:t>
            </a:r>
            <a:r>
              <a:rPr sz="1200" spc="-5" dirty="0">
                <a:solidFill>
                  <a:srgbClr val="92D050"/>
                </a:solidFill>
                <a:latin typeface="Calibri"/>
                <a:cs typeface="Calibri"/>
              </a:rPr>
              <a:t>left</a:t>
            </a:r>
            <a:r>
              <a:rPr sz="1200" spc="-80" dirty="0">
                <a:solidFill>
                  <a:srgbClr val="92D050"/>
                </a:solidFill>
                <a:latin typeface="Calibri"/>
                <a:cs typeface="Calibri"/>
              </a:rPr>
              <a:t> </a:t>
            </a:r>
            <a:r>
              <a:rPr sz="1200" spc="-5" dirty="0">
                <a:latin typeface="Calibri"/>
                <a:cs typeface="Calibri"/>
              </a:rPr>
              <a:t>more.</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4"/>
            <a:ext cx="3178810" cy="2949525"/>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Key </a:t>
            </a:r>
            <a:r>
              <a:rPr sz="1500" b="1" dirty="0">
                <a:latin typeface="Calibri"/>
                <a:cs typeface="Calibri"/>
              </a:rPr>
              <a:t>Agile</a:t>
            </a:r>
            <a:r>
              <a:rPr sz="1500" b="1" spc="-60" dirty="0">
                <a:latin typeface="Calibri"/>
                <a:cs typeface="Calibri"/>
              </a:rPr>
              <a:t> </a:t>
            </a:r>
            <a:r>
              <a:rPr sz="1500" b="1" spc="-10" dirty="0">
                <a:latin typeface="Calibri"/>
                <a:cs typeface="Calibri"/>
              </a:rPr>
              <a:t>Practices</a:t>
            </a:r>
            <a:endParaRPr sz="1500">
              <a:latin typeface="Calibri"/>
              <a:cs typeface="Calibri"/>
            </a:endParaRPr>
          </a:p>
          <a:p>
            <a:pPr>
              <a:lnSpc>
                <a:spcPct val="100000"/>
              </a:lnSpc>
              <a:spcBef>
                <a:spcPts val="5"/>
              </a:spcBef>
            </a:pPr>
            <a:endParaRPr sz="13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Visualize your</a:t>
            </a:r>
            <a:r>
              <a:rPr sz="1200" spc="-110" dirty="0">
                <a:latin typeface="Calibri"/>
                <a:cs typeface="Calibri"/>
              </a:rPr>
              <a:t> </a:t>
            </a:r>
            <a:r>
              <a:rPr sz="1200" spc="-5" dirty="0">
                <a:latin typeface="Calibri"/>
                <a:cs typeface="Calibri"/>
              </a:rPr>
              <a:t>work</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Limit work </a:t>
            </a:r>
            <a:r>
              <a:rPr sz="1200" dirty="0">
                <a:latin typeface="Calibri"/>
                <a:cs typeface="Calibri"/>
              </a:rPr>
              <a:t>in</a:t>
            </a:r>
            <a:r>
              <a:rPr sz="1200" spc="-110" dirty="0">
                <a:latin typeface="Calibri"/>
                <a:cs typeface="Calibri"/>
              </a:rPr>
              <a:t> </a:t>
            </a:r>
            <a:r>
              <a:rPr sz="1200" spc="-5" dirty="0">
                <a:latin typeface="Calibri"/>
                <a:cs typeface="Calibri"/>
              </a:rPr>
              <a:t>progress</a:t>
            </a:r>
            <a:endParaRPr sz="1200">
              <a:latin typeface="Calibri"/>
              <a:cs typeface="Calibri"/>
            </a:endParaRPr>
          </a:p>
          <a:p>
            <a:pPr marL="498475" lvl="1" indent="-143510">
              <a:lnSpc>
                <a:spcPct val="100000"/>
              </a:lnSpc>
              <a:spcBef>
                <a:spcPts val="535"/>
              </a:spcBef>
              <a:buClr>
                <a:srgbClr val="FF6600"/>
              </a:buClr>
              <a:buFont typeface="Arial"/>
              <a:buChar char="•"/>
              <a:tabLst>
                <a:tab pos="499109" algn="l"/>
              </a:tabLst>
            </a:pPr>
            <a:r>
              <a:rPr sz="1000" spc="-15" dirty="0">
                <a:latin typeface="Calibri"/>
                <a:cs typeface="Calibri"/>
              </a:rPr>
              <a:t>Defer </a:t>
            </a:r>
            <a:r>
              <a:rPr sz="1000" spc="-10" dirty="0">
                <a:latin typeface="Calibri"/>
                <a:cs typeface="Calibri"/>
              </a:rPr>
              <a:t>commitment </a:t>
            </a:r>
            <a:r>
              <a:rPr sz="1000" spc="-5" dirty="0">
                <a:latin typeface="Calibri"/>
                <a:cs typeface="Calibri"/>
              </a:rPr>
              <a:t>– </a:t>
            </a:r>
            <a:r>
              <a:rPr sz="1000" spc="-10" dirty="0">
                <a:latin typeface="Calibri"/>
                <a:cs typeface="Calibri"/>
              </a:rPr>
              <a:t>Match </a:t>
            </a:r>
            <a:r>
              <a:rPr sz="1000" spc="-5" dirty="0">
                <a:latin typeface="Calibri"/>
                <a:cs typeface="Calibri"/>
              </a:rPr>
              <a:t>demand with</a:t>
            </a:r>
            <a:r>
              <a:rPr sz="1000" spc="155" dirty="0">
                <a:latin typeface="Calibri"/>
                <a:cs typeface="Calibri"/>
              </a:rPr>
              <a:t> </a:t>
            </a:r>
            <a:r>
              <a:rPr sz="1000" spc="-5" dirty="0">
                <a:latin typeface="Calibri"/>
                <a:cs typeface="Calibri"/>
              </a:rPr>
              <a:t>capability</a:t>
            </a:r>
            <a:endParaRPr sz="1000">
              <a:latin typeface="Calibri"/>
              <a:cs typeface="Calibri"/>
            </a:endParaRPr>
          </a:p>
          <a:p>
            <a:pPr marL="498475" lvl="1" indent="-143510">
              <a:lnSpc>
                <a:spcPct val="100000"/>
              </a:lnSpc>
              <a:spcBef>
                <a:spcPts val="300"/>
              </a:spcBef>
              <a:buClr>
                <a:srgbClr val="FF6600"/>
              </a:buClr>
              <a:buFont typeface="Arial"/>
              <a:buChar char="•"/>
              <a:tabLst>
                <a:tab pos="499109" algn="l"/>
              </a:tabLst>
            </a:pPr>
            <a:r>
              <a:rPr sz="1000" spc="-10" dirty="0">
                <a:latin typeface="Calibri"/>
                <a:cs typeface="Calibri"/>
              </a:rPr>
              <a:t>Progressive</a:t>
            </a:r>
            <a:r>
              <a:rPr sz="1000" spc="-25" dirty="0">
                <a:latin typeface="Calibri"/>
                <a:cs typeface="Calibri"/>
              </a:rPr>
              <a:t> </a:t>
            </a:r>
            <a:r>
              <a:rPr sz="1000" spc="-5" dirty="0">
                <a:latin typeface="Calibri"/>
                <a:cs typeface="Calibri"/>
              </a:rPr>
              <a:t>Elaboration</a:t>
            </a:r>
            <a:endParaRPr sz="1000">
              <a:latin typeface="Calibri"/>
              <a:cs typeface="Calibri"/>
            </a:endParaRPr>
          </a:p>
          <a:p>
            <a:pPr marL="498475" lvl="1" indent="-143510">
              <a:lnSpc>
                <a:spcPct val="100000"/>
              </a:lnSpc>
              <a:spcBef>
                <a:spcPts val="300"/>
              </a:spcBef>
              <a:buClr>
                <a:srgbClr val="FF6600"/>
              </a:buClr>
              <a:buFont typeface="Arial"/>
              <a:buChar char="•"/>
              <a:tabLst>
                <a:tab pos="499109" algn="l"/>
              </a:tabLst>
            </a:pPr>
            <a:r>
              <a:rPr sz="1000" spc="-5" dirty="0">
                <a:latin typeface="Calibri"/>
                <a:cs typeface="Calibri"/>
              </a:rPr>
              <a:t>Adaptive</a:t>
            </a:r>
            <a:r>
              <a:rPr sz="1000" spc="-50" dirty="0">
                <a:latin typeface="Calibri"/>
                <a:cs typeface="Calibri"/>
              </a:rPr>
              <a:t> </a:t>
            </a:r>
            <a:r>
              <a:rPr sz="1000" spc="-5" dirty="0">
                <a:latin typeface="Calibri"/>
                <a:cs typeface="Calibri"/>
              </a:rPr>
              <a:t>Planning</a:t>
            </a:r>
            <a:endParaRPr sz="1000">
              <a:latin typeface="Calibri"/>
              <a:cs typeface="Calibri"/>
            </a:endParaRPr>
          </a:p>
          <a:p>
            <a:pPr marL="498475" lvl="1" indent="-143510">
              <a:lnSpc>
                <a:spcPct val="100000"/>
              </a:lnSpc>
              <a:spcBef>
                <a:spcPts val="300"/>
              </a:spcBef>
              <a:buClr>
                <a:srgbClr val="FF6600"/>
              </a:buClr>
              <a:buFont typeface="Arial"/>
              <a:buChar char="•"/>
              <a:tabLst>
                <a:tab pos="499109" algn="l"/>
              </a:tabLst>
            </a:pPr>
            <a:r>
              <a:rPr sz="1000" spc="-10" dirty="0">
                <a:latin typeface="Calibri"/>
                <a:cs typeface="Calibri"/>
              </a:rPr>
              <a:t>Emergent</a:t>
            </a:r>
            <a:r>
              <a:rPr sz="1000" spc="-65" dirty="0">
                <a:latin typeface="Calibri"/>
                <a:cs typeface="Calibri"/>
              </a:rPr>
              <a:t> </a:t>
            </a:r>
            <a:r>
              <a:rPr sz="1000" spc="-5" dirty="0">
                <a:latin typeface="Calibri"/>
                <a:cs typeface="Calibri"/>
              </a:rPr>
              <a:t>Design</a:t>
            </a:r>
            <a:endParaRPr sz="1000">
              <a:latin typeface="Calibri"/>
              <a:cs typeface="Calibri"/>
            </a:endParaRPr>
          </a:p>
          <a:p>
            <a:pPr marL="299085" indent="-172720">
              <a:lnSpc>
                <a:spcPct val="100000"/>
              </a:lnSpc>
              <a:spcBef>
                <a:spcPts val="780"/>
              </a:spcBef>
              <a:buClr>
                <a:srgbClr val="FF6600"/>
              </a:buClr>
              <a:buFont typeface="Wingdings"/>
              <a:buChar char=""/>
              <a:tabLst>
                <a:tab pos="299720" algn="l"/>
              </a:tabLst>
            </a:pPr>
            <a:r>
              <a:rPr sz="1200" spc="-15" dirty="0">
                <a:latin typeface="Calibri"/>
                <a:cs typeface="Calibri"/>
              </a:rPr>
              <a:t>Faster </a:t>
            </a:r>
            <a:r>
              <a:rPr sz="1200" spc="-5" dirty="0">
                <a:latin typeface="Calibri"/>
                <a:cs typeface="Calibri"/>
              </a:rPr>
              <a:t>Feedback</a:t>
            </a:r>
            <a:r>
              <a:rPr sz="1200" spc="-45" dirty="0">
                <a:latin typeface="Calibri"/>
                <a:cs typeface="Calibri"/>
              </a:rPr>
              <a:t> </a:t>
            </a:r>
            <a:r>
              <a:rPr sz="1200" spc="-10" dirty="0">
                <a:latin typeface="Calibri"/>
                <a:cs typeface="Calibri"/>
              </a:rPr>
              <a:t>Cycle</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Collaboration</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Release </a:t>
            </a:r>
            <a:r>
              <a:rPr sz="1200" dirty="0">
                <a:latin typeface="Calibri"/>
                <a:cs typeface="Calibri"/>
              </a:rPr>
              <a:t>early and</a:t>
            </a:r>
            <a:r>
              <a:rPr sz="1200" spc="-80" dirty="0">
                <a:latin typeface="Calibri"/>
                <a:cs typeface="Calibri"/>
              </a:rPr>
              <a:t> </a:t>
            </a:r>
            <a:r>
              <a:rPr sz="1200" spc="-5" dirty="0">
                <a:latin typeface="Calibri"/>
                <a:cs typeface="Calibri"/>
              </a:rPr>
              <a:t>often</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Continuous</a:t>
            </a:r>
            <a:r>
              <a:rPr sz="1200" spc="-95" dirty="0">
                <a:latin typeface="Calibri"/>
                <a:cs typeface="Calibri"/>
              </a:rPr>
              <a:t> </a:t>
            </a:r>
            <a:r>
              <a:rPr sz="1200" spc="-5" dirty="0">
                <a:latin typeface="Calibri"/>
                <a:cs typeface="Calibri"/>
              </a:rPr>
              <a:t>Improvement</a:t>
            </a:r>
            <a:endParaRPr sz="1200">
              <a:latin typeface="Calibri"/>
              <a:cs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143000" y="893064"/>
            <a:ext cx="4572000" cy="1769202"/>
          </a:xfrm>
          <a:prstGeom prst="rect">
            <a:avLst/>
          </a:prstGeom>
        </p:spPr>
        <p:txBody>
          <a:bodyPr vert="horz" wrap="square" lIns="0" tIns="109220" rIns="0" bIns="0" rtlCol="0">
            <a:spAutoFit/>
          </a:bodyPr>
          <a:lstStyle/>
          <a:p>
            <a:pPr marL="228600">
              <a:lnSpc>
                <a:spcPct val="100000"/>
              </a:lnSpc>
              <a:spcBef>
                <a:spcPts val="860"/>
              </a:spcBef>
            </a:pPr>
            <a:r>
              <a:rPr sz="1300" spc="-5" dirty="0">
                <a:solidFill>
                  <a:srgbClr val="FFFFFF"/>
                </a:solidFill>
                <a:latin typeface="Arial"/>
                <a:cs typeface="Arial"/>
              </a:rPr>
              <a:t>Activity 7.1 : Evaluation of an Agile</a:t>
            </a:r>
            <a:r>
              <a:rPr sz="1300" spc="20" dirty="0">
                <a:solidFill>
                  <a:srgbClr val="FFFFFF"/>
                </a:solidFill>
                <a:latin typeface="Arial"/>
                <a:cs typeface="Arial"/>
              </a:rPr>
              <a:t> </a:t>
            </a:r>
            <a:r>
              <a:rPr sz="1300" spc="-5" dirty="0">
                <a:solidFill>
                  <a:srgbClr val="FFFFFF"/>
                </a:solidFill>
                <a:latin typeface="Arial"/>
                <a:cs typeface="Arial"/>
              </a:rPr>
              <a:t>Framework</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35"/>
              </a:spcBef>
            </a:pPr>
            <a:endParaRPr sz="1000">
              <a:latin typeface="Times New Roman"/>
              <a:cs typeface="Times New Roman"/>
            </a:endParaRPr>
          </a:p>
          <a:p>
            <a:pPr marL="410209">
              <a:lnSpc>
                <a:spcPct val="100000"/>
              </a:lnSpc>
            </a:pPr>
            <a:r>
              <a:rPr sz="1200" dirty="0">
                <a:latin typeface="Calibri"/>
                <a:cs typeface="Calibri"/>
              </a:rPr>
              <a:t>This is a </a:t>
            </a:r>
            <a:r>
              <a:rPr sz="1200" spc="-5" dirty="0">
                <a:latin typeface="Calibri"/>
                <a:cs typeface="Calibri"/>
              </a:rPr>
              <a:t>group</a:t>
            </a:r>
            <a:r>
              <a:rPr sz="1200" spc="-125" dirty="0">
                <a:latin typeface="Calibri"/>
                <a:cs typeface="Calibri"/>
              </a:rPr>
              <a:t> </a:t>
            </a:r>
            <a:r>
              <a:rPr sz="1200" spc="-10" dirty="0">
                <a:latin typeface="Calibri"/>
                <a:cs typeface="Calibri"/>
              </a:rPr>
              <a:t>exercise.</a:t>
            </a:r>
            <a:endParaRPr sz="1200">
              <a:latin typeface="Calibri"/>
              <a:cs typeface="Calibri"/>
            </a:endParaRPr>
          </a:p>
          <a:p>
            <a:pPr marL="638810" marR="642620" indent="-228600">
              <a:lnSpc>
                <a:spcPct val="120000"/>
              </a:lnSpc>
              <a:spcBef>
                <a:spcPts val="600"/>
              </a:spcBef>
            </a:pPr>
            <a:r>
              <a:rPr sz="1200" dirty="0">
                <a:latin typeface="Calibri"/>
                <a:cs typeface="Calibri"/>
              </a:rPr>
              <a:t>1. </a:t>
            </a:r>
            <a:r>
              <a:rPr sz="1200" spc="-5" dirty="0">
                <a:latin typeface="Calibri"/>
                <a:cs typeface="Calibri"/>
              </a:rPr>
              <a:t>Based </a:t>
            </a:r>
            <a:r>
              <a:rPr sz="1200" dirty="0">
                <a:latin typeface="Calibri"/>
                <a:cs typeface="Calibri"/>
              </a:rPr>
              <a:t>on </a:t>
            </a:r>
            <a:r>
              <a:rPr sz="1200" spc="-5" dirty="0">
                <a:latin typeface="Calibri"/>
                <a:cs typeface="Calibri"/>
              </a:rPr>
              <a:t>your personal experience, discuss </a:t>
            </a:r>
            <a:r>
              <a:rPr sz="1200" dirty="0">
                <a:latin typeface="Calibri"/>
                <a:cs typeface="Calibri"/>
              </a:rPr>
              <a:t>the  </a:t>
            </a:r>
            <a:r>
              <a:rPr sz="1200" spc="-5" dirty="0">
                <a:latin typeface="Calibri"/>
                <a:cs typeface="Calibri"/>
              </a:rPr>
              <a:t>positives </a:t>
            </a:r>
            <a:r>
              <a:rPr sz="1200" dirty="0">
                <a:latin typeface="Calibri"/>
                <a:cs typeface="Calibri"/>
              </a:rPr>
              <a:t>and the </a:t>
            </a:r>
            <a:r>
              <a:rPr sz="1200" spc="-5" dirty="0">
                <a:latin typeface="Calibri"/>
                <a:cs typeface="Calibri"/>
              </a:rPr>
              <a:t>challenges with </a:t>
            </a:r>
            <a:r>
              <a:rPr sz="1200" dirty="0">
                <a:latin typeface="Calibri"/>
                <a:cs typeface="Calibri"/>
              </a:rPr>
              <a:t>an Agile</a:t>
            </a:r>
            <a:r>
              <a:rPr sz="1200" spc="-105" dirty="0">
                <a:latin typeface="Calibri"/>
                <a:cs typeface="Calibri"/>
              </a:rPr>
              <a:t> </a:t>
            </a:r>
            <a:r>
              <a:rPr sz="1200" spc="-5" dirty="0">
                <a:latin typeface="Calibri"/>
                <a:cs typeface="Calibri"/>
              </a:rPr>
              <a:t>framework</a:t>
            </a:r>
            <a:endParaRPr sz="1200">
              <a:latin typeface="Calibri"/>
              <a:cs typeface="Calibri"/>
            </a:endParaRPr>
          </a:p>
        </p:txBody>
      </p:sp>
      <p:sp>
        <p:nvSpPr>
          <p:cNvPr id="18" name="object 18"/>
          <p:cNvSpPr txBox="1"/>
          <p:nvPr/>
        </p:nvSpPr>
        <p:spPr>
          <a:xfrm>
            <a:off x="1540891" y="2656078"/>
            <a:ext cx="3272154" cy="1004890"/>
          </a:xfrm>
          <a:prstGeom prst="rect">
            <a:avLst/>
          </a:prstGeom>
        </p:spPr>
        <p:txBody>
          <a:bodyPr vert="horz" wrap="square" lIns="0" tIns="0" rIns="0" bIns="0" rtlCol="0">
            <a:spAutoFit/>
          </a:bodyPr>
          <a:lstStyle/>
          <a:p>
            <a:pPr marL="241300">
              <a:lnSpc>
                <a:spcPct val="100000"/>
              </a:lnSpc>
            </a:pPr>
            <a:r>
              <a:rPr sz="1200" dirty="0">
                <a:latin typeface="Calibri"/>
                <a:cs typeface="Calibri"/>
              </a:rPr>
              <a:t>of </a:t>
            </a:r>
            <a:r>
              <a:rPr sz="1200" spc="-5" dirty="0">
                <a:latin typeface="Calibri"/>
                <a:cs typeface="Calibri"/>
              </a:rPr>
              <a:t>your</a:t>
            </a:r>
            <a:r>
              <a:rPr sz="1200" spc="-100" dirty="0">
                <a:latin typeface="Calibri"/>
                <a:cs typeface="Calibri"/>
              </a:rPr>
              <a:t> </a:t>
            </a:r>
            <a:r>
              <a:rPr sz="1200" spc="-5" dirty="0">
                <a:latin typeface="Calibri"/>
                <a:cs typeface="Calibri"/>
              </a:rPr>
              <a:t>choice.</a:t>
            </a:r>
            <a:endParaRPr sz="1200">
              <a:latin typeface="Calibri"/>
              <a:cs typeface="Calibri"/>
            </a:endParaRPr>
          </a:p>
          <a:p>
            <a:pPr marL="241300" marR="5080" indent="-228600">
              <a:lnSpc>
                <a:spcPct val="120000"/>
              </a:lnSpc>
              <a:spcBef>
                <a:spcPts val="600"/>
              </a:spcBef>
              <a:buAutoNum type="arabicPeriod" startAt="2"/>
              <a:tabLst>
                <a:tab pos="241300" algn="l"/>
              </a:tabLst>
            </a:pPr>
            <a:r>
              <a:rPr sz="1200" spc="-5" dirty="0">
                <a:latin typeface="Calibri"/>
                <a:cs typeface="Calibri"/>
              </a:rPr>
              <a:t>Prepare </a:t>
            </a:r>
            <a:r>
              <a:rPr sz="1200" dirty="0">
                <a:latin typeface="Calibri"/>
                <a:cs typeface="Calibri"/>
              </a:rPr>
              <a:t>a chart, </a:t>
            </a:r>
            <a:r>
              <a:rPr sz="1200" spc="-5" dirty="0">
                <a:latin typeface="Calibri"/>
                <a:cs typeface="Calibri"/>
              </a:rPr>
              <a:t>listing top </a:t>
            </a:r>
            <a:r>
              <a:rPr sz="1200" dirty="0">
                <a:latin typeface="Calibri"/>
                <a:cs typeface="Calibri"/>
              </a:rPr>
              <a:t>3 </a:t>
            </a:r>
            <a:r>
              <a:rPr sz="1200" spc="-5" dirty="0">
                <a:latin typeface="Calibri"/>
                <a:cs typeface="Calibri"/>
              </a:rPr>
              <a:t>to </a:t>
            </a:r>
            <a:r>
              <a:rPr sz="1200" dirty="0">
                <a:latin typeface="Calibri"/>
                <a:cs typeface="Calibri"/>
              </a:rPr>
              <a:t>5 </a:t>
            </a:r>
            <a:r>
              <a:rPr sz="1200" spc="-5" dirty="0">
                <a:latin typeface="Calibri"/>
                <a:cs typeface="Calibri"/>
              </a:rPr>
              <a:t>most</a:t>
            </a:r>
            <a:r>
              <a:rPr sz="1200" spc="-130" dirty="0">
                <a:latin typeface="Calibri"/>
                <a:cs typeface="Calibri"/>
              </a:rPr>
              <a:t> </a:t>
            </a:r>
            <a:r>
              <a:rPr sz="1200" spc="-5" dirty="0">
                <a:latin typeface="Calibri"/>
                <a:cs typeface="Calibri"/>
              </a:rPr>
              <a:t>important  positives </a:t>
            </a:r>
            <a:r>
              <a:rPr sz="1200" dirty="0">
                <a:latin typeface="Calibri"/>
                <a:cs typeface="Calibri"/>
              </a:rPr>
              <a:t>and 3 </a:t>
            </a:r>
            <a:r>
              <a:rPr sz="1200" spc="-5" dirty="0">
                <a:latin typeface="Calibri"/>
                <a:cs typeface="Calibri"/>
              </a:rPr>
              <a:t>to </a:t>
            </a:r>
            <a:r>
              <a:rPr sz="1200" dirty="0">
                <a:latin typeface="Calibri"/>
                <a:cs typeface="Calibri"/>
              </a:rPr>
              <a:t>5 </a:t>
            </a:r>
            <a:r>
              <a:rPr sz="1200" spc="-20" dirty="0">
                <a:latin typeface="Calibri"/>
                <a:cs typeface="Calibri"/>
              </a:rPr>
              <a:t>key</a:t>
            </a:r>
            <a:r>
              <a:rPr sz="1200" spc="-75" dirty="0">
                <a:latin typeface="Calibri"/>
                <a:cs typeface="Calibri"/>
              </a:rPr>
              <a:t> </a:t>
            </a:r>
            <a:r>
              <a:rPr sz="1200" spc="-5" dirty="0">
                <a:latin typeface="Calibri"/>
                <a:cs typeface="Calibri"/>
              </a:rPr>
              <a:t>challenges.</a:t>
            </a:r>
            <a:endParaRPr sz="1200">
              <a:latin typeface="Calibri"/>
              <a:cs typeface="Calibri"/>
            </a:endParaRPr>
          </a:p>
          <a:p>
            <a:pPr marL="241300" indent="-228600">
              <a:lnSpc>
                <a:spcPct val="100000"/>
              </a:lnSpc>
              <a:spcBef>
                <a:spcPts val="885"/>
              </a:spcBef>
              <a:buAutoNum type="arabicPeriod" startAt="2"/>
              <a:tabLst>
                <a:tab pos="241300" algn="l"/>
              </a:tabLst>
            </a:pPr>
            <a:r>
              <a:rPr sz="1200" spc="-5" dirty="0">
                <a:latin typeface="Calibri"/>
                <a:cs typeface="Calibri"/>
              </a:rPr>
              <a:t>Share your analysis with </a:t>
            </a:r>
            <a:r>
              <a:rPr sz="1200" dirty="0">
                <a:latin typeface="Calibri"/>
                <a:cs typeface="Calibri"/>
              </a:rPr>
              <a:t>the</a:t>
            </a:r>
            <a:r>
              <a:rPr sz="1200" spc="-75" dirty="0">
                <a:latin typeface="Calibri"/>
                <a:cs typeface="Calibri"/>
              </a:rPr>
              <a:t> </a:t>
            </a:r>
            <a:r>
              <a:rPr sz="1200" spc="-5" dirty="0">
                <a:latin typeface="Calibri"/>
                <a:cs typeface="Calibri"/>
              </a:rPr>
              <a:t>class.</a:t>
            </a:r>
            <a:endParaRPr sz="1200">
              <a:latin typeface="Calibri"/>
              <a:cs typeface="Calibri"/>
            </a:endParaRPr>
          </a:p>
        </p:txBody>
      </p:sp>
      <p:sp>
        <p:nvSpPr>
          <p:cNvPr id="19" name="object 19"/>
          <p:cNvSpPr/>
          <p:nvPr/>
        </p:nvSpPr>
        <p:spPr>
          <a:xfrm>
            <a:off x="4856990" y="3470148"/>
            <a:ext cx="566927" cy="56692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877310" y="3490214"/>
            <a:ext cx="500380" cy="500380"/>
          </a:xfrm>
          <a:custGeom>
            <a:avLst/>
            <a:gdLst/>
            <a:ahLst/>
            <a:cxnLst/>
            <a:rect l="l" t="t" r="r" b="b"/>
            <a:pathLst>
              <a:path w="500379" h="500379">
                <a:moveTo>
                  <a:pt x="249936" y="0"/>
                </a:moveTo>
                <a:lnTo>
                  <a:pt x="205006" y="4026"/>
                </a:lnTo>
                <a:lnTo>
                  <a:pt x="162719" y="15636"/>
                </a:lnTo>
                <a:lnTo>
                  <a:pt x="123782" y="34125"/>
                </a:lnTo>
                <a:lnTo>
                  <a:pt x="88900" y="58788"/>
                </a:lnTo>
                <a:lnTo>
                  <a:pt x="58777" y="88921"/>
                </a:lnTo>
                <a:lnTo>
                  <a:pt x="34120" y="123820"/>
                </a:lnTo>
                <a:lnTo>
                  <a:pt x="15635" y="162779"/>
                </a:lnTo>
                <a:lnTo>
                  <a:pt x="4026" y="205095"/>
                </a:lnTo>
                <a:lnTo>
                  <a:pt x="0" y="250062"/>
                </a:lnTo>
                <a:lnTo>
                  <a:pt x="4026" y="294992"/>
                </a:lnTo>
                <a:lnTo>
                  <a:pt x="15635" y="337279"/>
                </a:lnTo>
                <a:lnTo>
                  <a:pt x="34120" y="376216"/>
                </a:lnTo>
                <a:lnTo>
                  <a:pt x="58777" y="411099"/>
                </a:lnTo>
                <a:lnTo>
                  <a:pt x="88900" y="441221"/>
                </a:lnTo>
                <a:lnTo>
                  <a:pt x="123782" y="465878"/>
                </a:lnTo>
                <a:lnTo>
                  <a:pt x="162719" y="484363"/>
                </a:lnTo>
                <a:lnTo>
                  <a:pt x="205006" y="495972"/>
                </a:lnTo>
                <a:lnTo>
                  <a:pt x="249936" y="499999"/>
                </a:lnTo>
                <a:lnTo>
                  <a:pt x="294870" y="495972"/>
                </a:lnTo>
                <a:lnTo>
                  <a:pt x="337168" y="484363"/>
                </a:lnTo>
                <a:lnTo>
                  <a:pt x="376122" y="465878"/>
                </a:lnTo>
                <a:lnTo>
                  <a:pt x="411024" y="441221"/>
                </a:lnTo>
                <a:lnTo>
                  <a:pt x="441168" y="411098"/>
                </a:lnTo>
                <a:lnTo>
                  <a:pt x="465845" y="376216"/>
                </a:lnTo>
                <a:lnTo>
                  <a:pt x="484347" y="337279"/>
                </a:lnTo>
                <a:lnTo>
                  <a:pt x="495968" y="294992"/>
                </a:lnTo>
                <a:lnTo>
                  <a:pt x="499999" y="250062"/>
                </a:lnTo>
                <a:lnTo>
                  <a:pt x="495968" y="205095"/>
                </a:lnTo>
                <a:lnTo>
                  <a:pt x="484347" y="162779"/>
                </a:lnTo>
                <a:lnTo>
                  <a:pt x="465845" y="123820"/>
                </a:lnTo>
                <a:lnTo>
                  <a:pt x="441168" y="88921"/>
                </a:lnTo>
                <a:lnTo>
                  <a:pt x="411024" y="58788"/>
                </a:lnTo>
                <a:lnTo>
                  <a:pt x="376122" y="34125"/>
                </a:lnTo>
                <a:lnTo>
                  <a:pt x="337168" y="15636"/>
                </a:lnTo>
                <a:lnTo>
                  <a:pt x="294870" y="4026"/>
                </a:lnTo>
                <a:lnTo>
                  <a:pt x="249936" y="0"/>
                </a:lnTo>
                <a:close/>
              </a:path>
            </a:pathLst>
          </a:custGeom>
          <a:solidFill>
            <a:srgbClr val="465063"/>
          </a:solidFill>
        </p:spPr>
        <p:txBody>
          <a:bodyPr wrap="square" lIns="0" tIns="0" rIns="0" bIns="0" rtlCol="0"/>
          <a:lstStyle/>
          <a:p>
            <a:endParaRPr/>
          </a:p>
        </p:txBody>
      </p:sp>
      <p:sp>
        <p:nvSpPr>
          <p:cNvPr id="21" name="object 21"/>
          <p:cNvSpPr/>
          <p:nvPr/>
        </p:nvSpPr>
        <p:spPr>
          <a:xfrm>
            <a:off x="4877310" y="3490214"/>
            <a:ext cx="500380" cy="500380"/>
          </a:xfrm>
          <a:custGeom>
            <a:avLst/>
            <a:gdLst/>
            <a:ahLst/>
            <a:cxnLst/>
            <a:rect l="l" t="t" r="r" b="b"/>
            <a:pathLst>
              <a:path w="500379" h="500379">
                <a:moveTo>
                  <a:pt x="0" y="250062"/>
                </a:moveTo>
                <a:lnTo>
                  <a:pt x="4026" y="205095"/>
                </a:lnTo>
                <a:lnTo>
                  <a:pt x="15635" y="162779"/>
                </a:lnTo>
                <a:lnTo>
                  <a:pt x="34120" y="123820"/>
                </a:lnTo>
                <a:lnTo>
                  <a:pt x="58777" y="88921"/>
                </a:lnTo>
                <a:lnTo>
                  <a:pt x="88900" y="58788"/>
                </a:lnTo>
                <a:lnTo>
                  <a:pt x="123782" y="34125"/>
                </a:lnTo>
                <a:lnTo>
                  <a:pt x="162719" y="15636"/>
                </a:lnTo>
                <a:lnTo>
                  <a:pt x="205006" y="4026"/>
                </a:lnTo>
                <a:lnTo>
                  <a:pt x="249936" y="0"/>
                </a:lnTo>
                <a:lnTo>
                  <a:pt x="294870" y="4026"/>
                </a:lnTo>
                <a:lnTo>
                  <a:pt x="337168" y="15636"/>
                </a:lnTo>
                <a:lnTo>
                  <a:pt x="376122" y="34125"/>
                </a:lnTo>
                <a:lnTo>
                  <a:pt x="411024" y="58788"/>
                </a:lnTo>
                <a:lnTo>
                  <a:pt x="441168" y="88921"/>
                </a:lnTo>
                <a:lnTo>
                  <a:pt x="465845" y="123820"/>
                </a:lnTo>
                <a:lnTo>
                  <a:pt x="484347" y="162779"/>
                </a:lnTo>
                <a:lnTo>
                  <a:pt x="495968" y="205095"/>
                </a:lnTo>
                <a:lnTo>
                  <a:pt x="499999" y="250062"/>
                </a:lnTo>
                <a:lnTo>
                  <a:pt x="495968" y="294992"/>
                </a:lnTo>
                <a:lnTo>
                  <a:pt x="484347" y="337279"/>
                </a:lnTo>
                <a:lnTo>
                  <a:pt x="465845" y="376216"/>
                </a:lnTo>
                <a:lnTo>
                  <a:pt x="441168" y="411098"/>
                </a:lnTo>
                <a:lnTo>
                  <a:pt x="411024" y="441221"/>
                </a:lnTo>
                <a:lnTo>
                  <a:pt x="376122" y="465878"/>
                </a:lnTo>
                <a:lnTo>
                  <a:pt x="337168" y="484363"/>
                </a:lnTo>
                <a:lnTo>
                  <a:pt x="294870" y="495972"/>
                </a:lnTo>
                <a:lnTo>
                  <a:pt x="249936" y="499999"/>
                </a:lnTo>
                <a:lnTo>
                  <a:pt x="205006" y="495972"/>
                </a:lnTo>
                <a:lnTo>
                  <a:pt x="162719" y="484363"/>
                </a:lnTo>
                <a:lnTo>
                  <a:pt x="123782" y="465878"/>
                </a:lnTo>
                <a:lnTo>
                  <a:pt x="88900" y="441221"/>
                </a:lnTo>
                <a:lnTo>
                  <a:pt x="58777" y="411099"/>
                </a:lnTo>
                <a:lnTo>
                  <a:pt x="34120" y="376216"/>
                </a:lnTo>
                <a:lnTo>
                  <a:pt x="15635" y="337279"/>
                </a:lnTo>
                <a:lnTo>
                  <a:pt x="4026" y="294992"/>
                </a:lnTo>
                <a:lnTo>
                  <a:pt x="0" y="250062"/>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928363" y="3541269"/>
            <a:ext cx="398145" cy="398145"/>
          </a:xfrm>
          <a:custGeom>
            <a:avLst/>
            <a:gdLst/>
            <a:ahLst/>
            <a:cxnLst/>
            <a:rect l="l" t="t" r="r" b="b"/>
            <a:pathLst>
              <a:path w="398145" h="398145">
                <a:moveTo>
                  <a:pt x="198882" y="0"/>
                </a:moveTo>
                <a:lnTo>
                  <a:pt x="153275" y="5258"/>
                </a:lnTo>
                <a:lnTo>
                  <a:pt x="111411" y="20237"/>
                </a:lnTo>
                <a:lnTo>
                  <a:pt x="74484" y="43737"/>
                </a:lnTo>
                <a:lnTo>
                  <a:pt x="43687" y="74561"/>
                </a:lnTo>
                <a:lnTo>
                  <a:pt x="20211" y="111513"/>
                </a:lnTo>
                <a:lnTo>
                  <a:pt x="5251" y="153395"/>
                </a:lnTo>
                <a:lnTo>
                  <a:pt x="0" y="199009"/>
                </a:lnTo>
                <a:lnTo>
                  <a:pt x="5251" y="244615"/>
                </a:lnTo>
                <a:lnTo>
                  <a:pt x="20211" y="286479"/>
                </a:lnTo>
                <a:lnTo>
                  <a:pt x="43687" y="323406"/>
                </a:lnTo>
                <a:lnTo>
                  <a:pt x="74484" y="354203"/>
                </a:lnTo>
                <a:lnTo>
                  <a:pt x="111411" y="377679"/>
                </a:lnTo>
                <a:lnTo>
                  <a:pt x="153275" y="392639"/>
                </a:lnTo>
                <a:lnTo>
                  <a:pt x="198882" y="397891"/>
                </a:lnTo>
                <a:lnTo>
                  <a:pt x="244488" y="392639"/>
                </a:lnTo>
                <a:lnTo>
                  <a:pt x="286352" y="377679"/>
                </a:lnTo>
                <a:lnTo>
                  <a:pt x="323279" y="354203"/>
                </a:lnTo>
                <a:lnTo>
                  <a:pt x="354076" y="323406"/>
                </a:lnTo>
                <a:lnTo>
                  <a:pt x="377552" y="286479"/>
                </a:lnTo>
                <a:lnTo>
                  <a:pt x="392512" y="244615"/>
                </a:lnTo>
                <a:lnTo>
                  <a:pt x="397763" y="199009"/>
                </a:lnTo>
                <a:lnTo>
                  <a:pt x="392512" y="153395"/>
                </a:lnTo>
                <a:lnTo>
                  <a:pt x="377552" y="111513"/>
                </a:lnTo>
                <a:lnTo>
                  <a:pt x="354076" y="74561"/>
                </a:lnTo>
                <a:lnTo>
                  <a:pt x="323279" y="43737"/>
                </a:lnTo>
                <a:lnTo>
                  <a:pt x="286352" y="20237"/>
                </a:lnTo>
                <a:lnTo>
                  <a:pt x="244488" y="5258"/>
                </a:lnTo>
                <a:lnTo>
                  <a:pt x="198882" y="0"/>
                </a:lnTo>
                <a:close/>
              </a:path>
            </a:pathLst>
          </a:custGeom>
          <a:solidFill>
            <a:srgbClr val="D9D9D9"/>
          </a:solidFill>
        </p:spPr>
        <p:txBody>
          <a:bodyPr wrap="square" lIns="0" tIns="0" rIns="0" bIns="0" rtlCol="0"/>
          <a:lstStyle/>
          <a:p>
            <a:endParaRPr/>
          </a:p>
        </p:txBody>
      </p:sp>
      <p:sp>
        <p:nvSpPr>
          <p:cNvPr id="23" name="object 23"/>
          <p:cNvSpPr/>
          <p:nvPr/>
        </p:nvSpPr>
        <p:spPr>
          <a:xfrm>
            <a:off x="5124577" y="3540505"/>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930013" y="3734054"/>
            <a:ext cx="396240" cy="7620"/>
          </a:xfrm>
          <a:custGeom>
            <a:avLst/>
            <a:gdLst/>
            <a:ahLst/>
            <a:cxnLst/>
            <a:rect l="l" t="t" r="r" b="b"/>
            <a:pathLst>
              <a:path w="396239" h="7620">
                <a:moveTo>
                  <a:pt x="0" y="7365"/>
                </a:moveTo>
                <a:lnTo>
                  <a:pt x="396239" y="0"/>
                </a:lnTo>
              </a:path>
            </a:pathLst>
          </a:custGeom>
          <a:ln w="6349">
            <a:solidFill>
              <a:srgbClr val="A6A6A6"/>
            </a:solidFill>
          </a:ln>
        </p:spPr>
        <p:txBody>
          <a:bodyPr wrap="square" lIns="0" tIns="0" rIns="0" bIns="0" rtlCol="0"/>
          <a:lstStyle/>
          <a:p>
            <a:endParaRPr/>
          </a:p>
        </p:txBody>
      </p:sp>
      <p:sp>
        <p:nvSpPr>
          <p:cNvPr id="25" name="object 25"/>
          <p:cNvSpPr/>
          <p:nvPr/>
        </p:nvSpPr>
        <p:spPr>
          <a:xfrm>
            <a:off x="4984622" y="3602736"/>
            <a:ext cx="285750" cy="274955"/>
          </a:xfrm>
          <a:custGeom>
            <a:avLst/>
            <a:gdLst/>
            <a:ahLst/>
            <a:cxnLst/>
            <a:rect l="l" t="t" r="r" b="b"/>
            <a:pathLst>
              <a:path w="285750" h="274954">
                <a:moveTo>
                  <a:pt x="0" y="0"/>
                </a:moveTo>
                <a:lnTo>
                  <a:pt x="285241" y="274954"/>
                </a:lnTo>
              </a:path>
            </a:pathLst>
          </a:custGeom>
          <a:ln w="6350">
            <a:solidFill>
              <a:srgbClr val="A6A6A6"/>
            </a:solidFill>
          </a:ln>
        </p:spPr>
        <p:txBody>
          <a:bodyPr wrap="square" lIns="0" tIns="0" rIns="0" bIns="0" rtlCol="0"/>
          <a:lstStyle/>
          <a:p>
            <a:endParaRPr/>
          </a:p>
        </p:txBody>
      </p:sp>
      <p:sp>
        <p:nvSpPr>
          <p:cNvPr id="26" name="object 26"/>
          <p:cNvSpPr/>
          <p:nvPr/>
        </p:nvSpPr>
        <p:spPr>
          <a:xfrm>
            <a:off x="4989197" y="3597023"/>
            <a:ext cx="274955" cy="285750"/>
          </a:xfrm>
          <a:custGeom>
            <a:avLst/>
            <a:gdLst/>
            <a:ahLst/>
            <a:cxnLst/>
            <a:rect l="l" t="t" r="r" b="b"/>
            <a:pathLst>
              <a:path w="274954" h="285750">
                <a:moveTo>
                  <a:pt x="0" y="285242"/>
                </a:moveTo>
                <a:lnTo>
                  <a:pt x="274954" y="0"/>
                </a:lnTo>
              </a:path>
            </a:pathLst>
          </a:custGeom>
          <a:ln w="6350">
            <a:solidFill>
              <a:srgbClr val="A6A6A6"/>
            </a:solidFill>
          </a:ln>
        </p:spPr>
        <p:txBody>
          <a:bodyPr wrap="square" lIns="0" tIns="0" rIns="0" bIns="0" rtlCol="0"/>
          <a:lstStyle/>
          <a:p>
            <a:endParaRPr/>
          </a:p>
        </p:txBody>
      </p:sp>
      <p:sp>
        <p:nvSpPr>
          <p:cNvPr id="27" name="object 27"/>
          <p:cNvSpPr/>
          <p:nvPr/>
        </p:nvSpPr>
        <p:spPr>
          <a:xfrm>
            <a:off x="4962906" y="3575811"/>
            <a:ext cx="328930" cy="328930"/>
          </a:xfrm>
          <a:custGeom>
            <a:avLst/>
            <a:gdLst/>
            <a:ahLst/>
            <a:cxnLst/>
            <a:rect l="l" t="t" r="r" b="b"/>
            <a:pathLst>
              <a:path w="328929" h="328929">
                <a:moveTo>
                  <a:pt x="164338" y="0"/>
                </a:moveTo>
                <a:lnTo>
                  <a:pt x="120635" y="5876"/>
                </a:lnTo>
                <a:lnTo>
                  <a:pt x="81374" y="22460"/>
                </a:lnTo>
                <a:lnTo>
                  <a:pt x="48117" y="48180"/>
                </a:lnTo>
                <a:lnTo>
                  <a:pt x="22427" y="81468"/>
                </a:lnTo>
                <a:lnTo>
                  <a:pt x="5867" y="120752"/>
                </a:lnTo>
                <a:lnTo>
                  <a:pt x="0" y="164464"/>
                </a:lnTo>
                <a:lnTo>
                  <a:pt x="5867" y="208167"/>
                </a:lnTo>
                <a:lnTo>
                  <a:pt x="22427" y="247428"/>
                </a:lnTo>
                <a:lnTo>
                  <a:pt x="48117" y="280685"/>
                </a:lnTo>
                <a:lnTo>
                  <a:pt x="81374" y="306375"/>
                </a:lnTo>
                <a:lnTo>
                  <a:pt x="120635" y="322935"/>
                </a:lnTo>
                <a:lnTo>
                  <a:pt x="164338" y="328802"/>
                </a:lnTo>
                <a:lnTo>
                  <a:pt x="208040" y="322935"/>
                </a:lnTo>
                <a:lnTo>
                  <a:pt x="247301" y="306375"/>
                </a:lnTo>
                <a:lnTo>
                  <a:pt x="280558" y="280685"/>
                </a:lnTo>
                <a:lnTo>
                  <a:pt x="306248" y="247428"/>
                </a:lnTo>
                <a:lnTo>
                  <a:pt x="322808" y="208167"/>
                </a:lnTo>
                <a:lnTo>
                  <a:pt x="328676" y="164464"/>
                </a:lnTo>
                <a:lnTo>
                  <a:pt x="322808" y="120752"/>
                </a:lnTo>
                <a:lnTo>
                  <a:pt x="306248" y="81468"/>
                </a:lnTo>
                <a:lnTo>
                  <a:pt x="280558" y="48180"/>
                </a:lnTo>
                <a:lnTo>
                  <a:pt x="247301" y="22460"/>
                </a:lnTo>
                <a:lnTo>
                  <a:pt x="208040" y="5876"/>
                </a:lnTo>
                <a:lnTo>
                  <a:pt x="164338" y="0"/>
                </a:lnTo>
                <a:close/>
              </a:path>
            </a:pathLst>
          </a:custGeom>
          <a:solidFill>
            <a:srgbClr val="D9D9D9"/>
          </a:solidFill>
        </p:spPr>
        <p:txBody>
          <a:bodyPr wrap="square" lIns="0" tIns="0" rIns="0" bIns="0" rtlCol="0"/>
          <a:lstStyle/>
          <a:p>
            <a:endParaRPr/>
          </a:p>
        </p:txBody>
      </p:sp>
      <p:sp>
        <p:nvSpPr>
          <p:cNvPr id="28" name="object 28"/>
          <p:cNvSpPr/>
          <p:nvPr/>
        </p:nvSpPr>
        <p:spPr>
          <a:xfrm>
            <a:off x="4983226" y="3596132"/>
            <a:ext cx="288290" cy="288289"/>
          </a:xfrm>
          <a:custGeom>
            <a:avLst/>
            <a:gdLst/>
            <a:ahLst/>
            <a:cxnLst/>
            <a:rect l="l" t="t" r="r" b="b"/>
            <a:pathLst>
              <a:path w="288289" h="288289">
                <a:moveTo>
                  <a:pt x="144018" y="0"/>
                </a:moveTo>
                <a:lnTo>
                  <a:pt x="98511" y="7346"/>
                </a:lnTo>
                <a:lnTo>
                  <a:pt x="58978" y="27805"/>
                </a:lnTo>
                <a:lnTo>
                  <a:pt x="27797" y="59006"/>
                </a:lnTo>
                <a:lnTo>
                  <a:pt x="7345" y="98576"/>
                </a:lnTo>
                <a:lnTo>
                  <a:pt x="0" y="144145"/>
                </a:lnTo>
                <a:lnTo>
                  <a:pt x="7345" y="189651"/>
                </a:lnTo>
                <a:lnTo>
                  <a:pt x="27797" y="229184"/>
                </a:lnTo>
                <a:lnTo>
                  <a:pt x="58978" y="260365"/>
                </a:lnTo>
                <a:lnTo>
                  <a:pt x="98511" y="280817"/>
                </a:lnTo>
                <a:lnTo>
                  <a:pt x="144018" y="288163"/>
                </a:lnTo>
                <a:lnTo>
                  <a:pt x="189586" y="280817"/>
                </a:lnTo>
                <a:lnTo>
                  <a:pt x="229156" y="260365"/>
                </a:lnTo>
                <a:lnTo>
                  <a:pt x="260357" y="229184"/>
                </a:lnTo>
                <a:lnTo>
                  <a:pt x="280816" y="189651"/>
                </a:lnTo>
                <a:lnTo>
                  <a:pt x="288163" y="144145"/>
                </a:lnTo>
                <a:lnTo>
                  <a:pt x="280816" y="98576"/>
                </a:lnTo>
                <a:lnTo>
                  <a:pt x="260357" y="59006"/>
                </a:lnTo>
                <a:lnTo>
                  <a:pt x="229156" y="27805"/>
                </a:lnTo>
                <a:lnTo>
                  <a:pt x="189586" y="7346"/>
                </a:lnTo>
                <a:lnTo>
                  <a:pt x="144018" y="0"/>
                </a:lnTo>
                <a:close/>
              </a:path>
            </a:pathLst>
          </a:custGeom>
          <a:solidFill>
            <a:srgbClr val="E68421"/>
          </a:solidFill>
        </p:spPr>
        <p:txBody>
          <a:bodyPr wrap="square" lIns="0" tIns="0" rIns="0" bIns="0" rtlCol="0"/>
          <a:lstStyle/>
          <a:p>
            <a:endParaRPr/>
          </a:p>
        </p:txBody>
      </p:sp>
      <p:sp>
        <p:nvSpPr>
          <p:cNvPr id="29" name="object 29"/>
          <p:cNvSpPr txBox="1"/>
          <p:nvPr/>
        </p:nvSpPr>
        <p:spPr>
          <a:xfrm>
            <a:off x="5030853" y="3613150"/>
            <a:ext cx="193675"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a:t>
            </a:r>
            <a:r>
              <a:rPr sz="1000" b="1" spc="-5" dirty="0">
                <a:solidFill>
                  <a:srgbClr val="FFFFFF"/>
                </a:solidFill>
                <a:latin typeface="Arial Black"/>
                <a:cs typeface="Arial Black"/>
              </a:rPr>
              <a:t>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7" name="object 3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8" name="object 3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9" name="object 3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40" name="object 4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1" name="object 4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2" name="object 4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3" name="object 4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4" name="object 4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5" name="object 4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6" name="object 4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7" name="object 4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8" name="object 4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9" name="object 4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50" name="object 5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1" name="object 5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2" name="object 5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3" name="object 5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4" name="object 5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5" name="object 5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6" name="object 5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7" name="object 5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8" name="object 5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9" name="object 5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60" name="object 6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1" name="object 6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2" name="object 6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3" name="object 6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4" name="object 6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5" name="object 6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6" name="object 6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7" name="object 6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8" name="object 6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9" name="object 6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70" name="object 7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1" name="object 7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2" name="object 7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3" name="object 7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4" name="object 7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5" name="object 7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6" name="object 7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7" name="object 7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8" name="object 7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9" name="object 7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80" name="object 8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1" name="object 8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2" name="object 8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3" name="object 8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4" name="object 8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5" name="object 8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6" name="object 8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61">
            <a:extLst>
              <a:ext uri="{FF2B5EF4-FFF2-40B4-BE49-F238E27FC236}">
                <a16:creationId xmlns:a16="http://schemas.microsoft.com/office/drawing/2014/main" id="{A0623608-016E-471C-813B-FFF4CC1A4C63}"/>
              </a:ext>
            </a:extLst>
          </p:cNvPr>
          <p:cNvSpPr txBox="1"/>
          <p:nvPr/>
        </p:nvSpPr>
        <p:spPr>
          <a:xfrm>
            <a:off x="612458" y="1087014"/>
            <a:ext cx="2419985" cy="184666"/>
          </a:xfrm>
          <a:prstGeom prst="rect">
            <a:avLst/>
          </a:prstGeom>
        </p:spPr>
        <p:txBody>
          <a:bodyPr vert="horz" wrap="square" lIns="0" tIns="0" rIns="0" bIns="0" rtlCol="0">
            <a:spAutoFit/>
          </a:bodyPr>
          <a:lstStyle/>
          <a:p>
            <a:pPr marL="1270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5" normalizeH="0" baseline="0" noProof="0" dirty="0">
                <a:ln>
                  <a:noFill/>
                </a:ln>
                <a:solidFill>
                  <a:prstClr val="black"/>
                </a:solidFill>
                <a:effectLst/>
                <a:uLnTx/>
                <a:uFillTx/>
                <a:latin typeface="Calibri"/>
                <a:ea typeface="+mn-ea"/>
                <a:cs typeface="Calibri"/>
              </a:rPr>
              <a:t>SAFe Positive Challenges</a:t>
            </a:r>
          </a:p>
        </p:txBody>
      </p:sp>
      <p:sp>
        <p:nvSpPr>
          <p:cNvPr id="6" name="Rectangle 5">
            <a:extLst>
              <a:ext uri="{FF2B5EF4-FFF2-40B4-BE49-F238E27FC236}">
                <a16:creationId xmlns:a16="http://schemas.microsoft.com/office/drawing/2014/main" id="{2A026504-A306-4664-8D0A-8C237B7F4BD5}"/>
              </a:ext>
            </a:extLst>
          </p:cNvPr>
          <p:cNvSpPr/>
          <p:nvPr/>
        </p:nvSpPr>
        <p:spPr>
          <a:xfrm>
            <a:off x="555307" y="730594"/>
            <a:ext cx="3632789" cy="276999"/>
          </a:xfrm>
          <a:prstGeom prst="rect">
            <a:avLst/>
          </a:prstGeom>
        </p:spPr>
        <p:txBody>
          <a:bodyPr wrap="none">
            <a:spAutoFit/>
          </a:bodyPr>
          <a:lstStyle/>
          <a:p>
            <a:r>
              <a:rPr lang="en-US" sz="1200" b="1" dirty="0"/>
              <a:t>Solution: Activity 7.1 Evaluation of Agile Frameworks  </a:t>
            </a:r>
            <a:endParaRPr lang="en-US" sz="1200" dirty="0"/>
          </a:p>
        </p:txBody>
      </p:sp>
      <p:graphicFrame>
        <p:nvGraphicFramePr>
          <p:cNvPr id="12" name="Table 11">
            <a:extLst>
              <a:ext uri="{FF2B5EF4-FFF2-40B4-BE49-F238E27FC236}">
                <a16:creationId xmlns:a16="http://schemas.microsoft.com/office/drawing/2014/main" id="{4E6754D9-8C10-4C24-B955-200BB4369621}"/>
              </a:ext>
            </a:extLst>
          </p:cNvPr>
          <p:cNvGraphicFramePr>
            <a:graphicFrameLocks noGrp="1"/>
          </p:cNvGraphicFramePr>
          <p:nvPr>
            <p:extLst>
              <p:ext uri="{D42A27DB-BD31-4B8C-83A1-F6EECF244321}">
                <p14:modId xmlns:p14="http://schemas.microsoft.com/office/powerpoint/2010/main" val="666129702"/>
              </p:ext>
            </p:extLst>
          </p:nvPr>
        </p:nvGraphicFramePr>
        <p:xfrm>
          <a:off x="555307" y="1351101"/>
          <a:ext cx="5845493" cy="6492240"/>
        </p:xfrm>
        <a:graphic>
          <a:graphicData uri="http://schemas.openxmlformats.org/drawingml/2006/table">
            <a:tbl>
              <a:tblPr firstRow="1" bandRow="1">
                <a:tableStyleId>{37CE84F3-28C3-443E-9E96-99CF82512B78}</a:tableStyleId>
              </a:tblPr>
              <a:tblGrid>
                <a:gridCol w="2494437">
                  <a:extLst>
                    <a:ext uri="{9D8B030D-6E8A-4147-A177-3AD203B41FA5}">
                      <a16:colId xmlns:a16="http://schemas.microsoft.com/office/drawing/2014/main" val="20000"/>
                    </a:ext>
                  </a:extLst>
                </a:gridCol>
                <a:gridCol w="3351056">
                  <a:extLst>
                    <a:ext uri="{9D8B030D-6E8A-4147-A177-3AD203B41FA5}">
                      <a16:colId xmlns:a16="http://schemas.microsoft.com/office/drawing/2014/main" val="20001"/>
                    </a:ext>
                  </a:extLst>
                </a:gridCol>
              </a:tblGrid>
              <a:tr h="291466">
                <a:tc>
                  <a:txBody>
                    <a:bodyPr/>
                    <a:lstStyle/>
                    <a:p>
                      <a:r>
                        <a:rPr lang="en-US" dirty="0"/>
                        <a:t>Positive</a:t>
                      </a:r>
                      <a:endParaRPr lang="en-IN" dirty="0"/>
                    </a:p>
                  </a:txBody>
                  <a:tcPr>
                    <a:solidFill>
                      <a:schemeClr val="accent2"/>
                    </a:solidFill>
                  </a:tcPr>
                </a:tc>
                <a:tc>
                  <a:txBody>
                    <a:bodyPr/>
                    <a:lstStyle/>
                    <a:p>
                      <a:r>
                        <a:rPr lang="en-US" dirty="0"/>
                        <a:t>Challenges</a:t>
                      </a:r>
                      <a:endParaRPr lang="en-IN" dirty="0"/>
                    </a:p>
                  </a:txBody>
                  <a:tcPr>
                    <a:solidFill>
                      <a:schemeClr val="accent2"/>
                    </a:solidFill>
                  </a:tcPr>
                </a:tc>
                <a:extLst>
                  <a:ext uri="{0D108BD9-81ED-4DB2-BD59-A6C34878D82A}">
                    <a16:rowId xmlns:a16="http://schemas.microsoft.com/office/drawing/2014/main" val="10000"/>
                  </a:ext>
                </a:extLst>
              </a:tr>
              <a:tr h="4882058">
                <a:tc>
                  <a:txBody>
                    <a:bodyPr/>
                    <a:lstStyle/>
                    <a:p>
                      <a:pPr marL="285750" indent="-285750">
                        <a:buFont typeface="Arial" panose="020B0604020202020204" pitchFamily="34" charset="0"/>
                        <a:buChar char="$"/>
                      </a:pPr>
                      <a:r>
                        <a:rPr lang="en-US" dirty="0">
                          <a:solidFill>
                            <a:schemeClr val="bg1"/>
                          </a:solidFill>
                        </a:rPr>
                        <a:t>Proven, well documented, and flexible framework;</a:t>
                      </a:r>
                      <a:r>
                        <a:rPr lang="en-US" baseline="0" dirty="0">
                          <a:solidFill>
                            <a:schemeClr val="bg1"/>
                          </a:solidFill>
                        </a:rPr>
                        <a:t> lean underpinnings</a:t>
                      </a:r>
                    </a:p>
                    <a:p>
                      <a:pPr marL="285750" indent="-285750">
                        <a:buFont typeface="Arial" panose="020B0604020202020204" pitchFamily="34" charset="0"/>
                        <a:buChar char="$"/>
                      </a:pPr>
                      <a:r>
                        <a:rPr lang="en-US" baseline="0" dirty="0">
                          <a:solidFill>
                            <a:schemeClr val="bg1"/>
                          </a:solidFill>
                        </a:rPr>
                        <a:t>People-centric view on agile delivery with clear roles, artifacts, events</a:t>
                      </a:r>
                    </a:p>
                    <a:p>
                      <a:pPr marL="285750" indent="-285750">
                        <a:buFont typeface="Arial" panose="020B0604020202020204" pitchFamily="34" charset="0"/>
                        <a:buChar char="$"/>
                      </a:pPr>
                      <a:r>
                        <a:rPr lang="en-US" baseline="0" dirty="0">
                          <a:solidFill>
                            <a:schemeClr val="bg1"/>
                          </a:solidFill>
                        </a:rPr>
                        <a:t>Holistic, 3-tier view of value stream including Portfolio level</a:t>
                      </a:r>
                    </a:p>
                    <a:p>
                      <a:pPr marL="285750" indent="-285750">
                        <a:buFont typeface="Arial" panose="020B0604020202020204" pitchFamily="34" charset="0"/>
                        <a:buChar char="$"/>
                      </a:pPr>
                      <a:r>
                        <a:rPr lang="en-US" baseline="0" dirty="0">
                          <a:solidFill>
                            <a:schemeClr val="bg1"/>
                          </a:solidFill>
                        </a:rPr>
                        <a:t>Strong Code quality (Agile Engineering and DevOps) focus</a:t>
                      </a:r>
                    </a:p>
                    <a:p>
                      <a:pPr marL="285750" indent="-285750">
                        <a:buFont typeface="Arial" panose="020B0604020202020204" pitchFamily="34" charset="0"/>
                        <a:buChar char="$"/>
                      </a:pPr>
                      <a:r>
                        <a:rPr lang="en-US" baseline="0" dirty="0">
                          <a:solidFill>
                            <a:schemeClr val="bg1"/>
                          </a:solidFill>
                        </a:rPr>
                        <a:t>Established scaling framework in Marketplace</a:t>
                      </a:r>
                    </a:p>
                    <a:p>
                      <a:pPr marL="285750" indent="-285750">
                        <a:buFont typeface="Arial" panose="020B0604020202020204" pitchFamily="34" charset="0"/>
                        <a:buChar char="$"/>
                      </a:pPr>
                      <a:r>
                        <a:rPr lang="en-US" baseline="0" dirty="0">
                          <a:solidFill>
                            <a:schemeClr val="bg1"/>
                          </a:solidFill>
                        </a:rPr>
                        <a:t>Constant refinement of SAFe knowledge base</a:t>
                      </a:r>
                    </a:p>
                    <a:p>
                      <a:endParaRPr lang="en-IN" dirty="0">
                        <a:solidFill>
                          <a:schemeClr val="bg1"/>
                        </a:solidFill>
                      </a:endParaRPr>
                    </a:p>
                  </a:txBody>
                  <a:tcPr>
                    <a:solidFill>
                      <a:srgbClr val="00206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Prescriptive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Heavy Weight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Certification Centric</a:t>
                      </a:r>
                      <a:endParaRPr lang="en-IN" dirty="0">
                        <a:solidFill>
                          <a:schemeClr val="bg1"/>
                        </a:solidFill>
                      </a:endParaRPr>
                    </a:p>
                  </a:txBody>
                  <a:tcPr>
                    <a:solidFill>
                      <a:srgbClr val="00206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38037373"/>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61">
            <a:extLst>
              <a:ext uri="{FF2B5EF4-FFF2-40B4-BE49-F238E27FC236}">
                <a16:creationId xmlns:a16="http://schemas.microsoft.com/office/drawing/2014/main" id="{A0623608-016E-471C-813B-FFF4CC1A4C63}"/>
              </a:ext>
            </a:extLst>
          </p:cNvPr>
          <p:cNvSpPr txBox="1"/>
          <p:nvPr/>
        </p:nvSpPr>
        <p:spPr>
          <a:xfrm>
            <a:off x="612458" y="1087014"/>
            <a:ext cx="2419985" cy="184666"/>
          </a:xfrm>
          <a:prstGeom prst="rect">
            <a:avLst/>
          </a:prstGeom>
        </p:spPr>
        <p:txBody>
          <a:bodyPr vert="horz" wrap="square" lIns="0" tIns="0" rIns="0" bIns="0" rtlCol="0">
            <a:spAutoFit/>
          </a:bodyPr>
          <a:lstStyle/>
          <a:p>
            <a:pPr marL="1270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5" normalizeH="0" baseline="0" noProof="0" dirty="0">
                <a:ln>
                  <a:noFill/>
                </a:ln>
                <a:solidFill>
                  <a:prstClr val="black"/>
                </a:solidFill>
                <a:effectLst/>
                <a:uLnTx/>
                <a:uFillTx/>
                <a:latin typeface="Calibri"/>
                <a:ea typeface="+mn-ea"/>
                <a:cs typeface="Calibri"/>
              </a:rPr>
              <a:t>SAFe Positive Challenges</a:t>
            </a:r>
          </a:p>
        </p:txBody>
      </p:sp>
      <p:sp>
        <p:nvSpPr>
          <p:cNvPr id="6" name="Rectangle 5">
            <a:extLst>
              <a:ext uri="{FF2B5EF4-FFF2-40B4-BE49-F238E27FC236}">
                <a16:creationId xmlns:a16="http://schemas.microsoft.com/office/drawing/2014/main" id="{2A026504-A306-4664-8D0A-8C237B7F4BD5}"/>
              </a:ext>
            </a:extLst>
          </p:cNvPr>
          <p:cNvSpPr/>
          <p:nvPr/>
        </p:nvSpPr>
        <p:spPr>
          <a:xfrm>
            <a:off x="555307" y="730594"/>
            <a:ext cx="3632789" cy="276999"/>
          </a:xfrm>
          <a:prstGeom prst="rect">
            <a:avLst/>
          </a:prstGeom>
        </p:spPr>
        <p:txBody>
          <a:bodyPr wrap="none">
            <a:spAutoFit/>
          </a:bodyPr>
          <a:lstStyle/>
          <a:p>
            <a:r>
              <a:rPr lang="en-US" sz="1200" b="1" dirty="0"/>
              <a:t>Solution: Activity 7.1 Evaluation of Agile Frameworks  </a:t>
            </a:r>
            <a:endParaRPr lang="en-US" sz="1200" dirty="0"/>
          </a:p>
        </p:txBody>
      </p:sp>
      <p:graphicFrame>
        <p:nvGraphicFramePr>
          <p:cNvPr id="8" name="Table 7">
            <a:extLst>
              <a:ext uri="{FF2B5EF4-FFF2-40B4-BE49-F238E27FC236}">
                <a16:creationId xmlns:a16="http://schemas.microsoft.com/office/drawing/2014/main" id="{91504DF4-4045-4887-8142-0FCD2B3BD122}"/>
              </a:ext>
            </a:extLst>
          </p:cNvPr>
          <p:cNvGraphicFramePr>
            <a:graphicFrameLocks noGrp="1"/>
          </p:cNvGraphicFramePr>
          <p:nvPr>
            <p:extLst>
              <p:ext uri="{D42A27DB-BD31-4B8C-83A1-F6EECF244321}">
                <p14:modId xmlns:p14="http://schemas.microsoft.com/office/powerpoint/2010/main" val="1892665692"/>
              </p:ext>
            </p:extLst>
          </p:nvPr>
        </p:nvGraphicFramePr>
        <p:xfrm>
          <a:off x="612458" y="1351101"/>
          <a:ext cx="5864542" cy="5394960"/>
        </p:xfrm>
        <a:graphic>
          <a:graphicData uri="http://schemas.openxmlformats.org/drawingml/2006/table">
            <a:tbl>
              <a:tblPr firstRow="1" bandRow="1">
                <a:tableStyleId>{37CE84F3-28C3-443E-9E96-99CF82512B78}</a:tableStyleId>
              </a:tblPr>
              <a:tblGrid>
                <a:gridCol w="2589048">
                  <a:extLst>
                    <a:ext uri="{9D8B030D-6E8A-4147-A177-3AD203B41FA5}">
                      <a16:colId xmlns:a16="http://schemas.microsoft.com/office/drawing/2014/main" val="20000"/>
                    </a:ext>
                  </a:extLst>
                </a:gridCol>
                <a:gridCol w="3275494">
                  <a:extLst>
                    <a:ext uri="{9D8B030D-6E8A-4147-A177-3AD203B41FA5}">
                      <a16:colId xmlns:a16="http://schemas.microsoft.com/office/drawing/2014/main" val="20001"/>
                    </a:ext>
                  </a:extLst>
                </a:gridCol>
              </a:tblGrid>
              <a:tr h="218009">
                <a:tc>
                  <a:txBody>
                    <a:bodyPr/>
                    <a:lstStyle/>
                    <a:p>
                      <a:r>
                        <a:rPr lang="en-US" dirty="0"/>
                        <a:t>Positive</a:t>
                      </a:r>
                      <a:endParaRPr lang="en-IN" dirty="0"/>
                    </a:p>
                  </a:txBody>
                  <a:tcPr>
                    <a:solidFill>
                      <a:schemeClr val="accent2"/>
                    </a:solidFill>
                  </a:tcPr>
                </a:tc>
                <a:tc>
                  <a:txBody>
                    <a:bodyPr/>
                    <a:lstStyle/>
                    <a:p>
                      <a:r>
                        <a:rPr lang="en-US" dirty="0"/>
                        <a:t>Challenges</a:t>
                      </a:r>
                      <a:endParaRPr lang="en-IN" dirty="0"/>
                    </a:p>
                  </a:txBody>
                  <a:tcPr>
                    <a:solidFill>
                      <a:schemeClr val="accent2"/>
                    </a:solidFill>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Engagement across layers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Clear roles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Scalability</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Value Driven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Program Board</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ART</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Themes -Capabilities – Feature – Stories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Applicable to Larger Teams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Feedback at value stream level (Solution Demo)</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Rapid Development</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Feature Roles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Good Cadence</a:t>
                      </a:r>
                    </a:p>
                    <a:p>
                      <a:endParaRPr lang="en-IN" dirty="0">
                        <a:solidFill>
                          <a:schemeClr val="tx1"/>
                        </a:solidFill>
                      </a:endParaRPr>
                    </a:p>
                  </a:txBody>
                  <a:tcPr>
                    <a:solidFill>
                      <a:srgbClr val="002060"/>
                    </a:solidFill>
                  </a:tcPr>
                </a:tc>
                <a:tc>
                  <a:txBody>
                    <a:bodyPr/>
                    <a:lstStyle/>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Cannot be applied to smaller teams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Relatively Heavy (Multiple Roles)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Costly Ceremonies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Cadence &amp; Synchronization is tedious to maintain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Mandatory Architecture Runway is tedious (Requires at least PI Planning)</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Huge Collaboration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Huge Upfront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chemeClr val="tx1"/>
                        </a:solidFill>
                      </a:endParaRPr>
                    </a:p>
                  </a:txBody>
                  <a:tcPr>
                    <a:solidFill>
                      <a:srgbClr val="00206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58281367"/>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61">
            <a:extLst>
              <a:ext uri="{FF2B5EF4-FFF2-40B4-BE49-F238E27FC236}">
                <a16:creationId xmlns:a16="http://schemas.microsoft.com/office/drawing/2014/main" id="{1FC8D59A-F254-45CE-8ADB-F32B9A80FC60}"/>
              </a:ext>
            </a:extLst>
          </p:cNvPr>
          <p:cNvSpPr txBox="1"/>
          <p:nvPr/>
        </p:nvSpPr>
        <p:spPr>
          <a:xfrm>
            <a:off x="552450" y="722827"/>
            <a:ext cx="2419985" cy="246221"/>
          </a:xfrm>
          <a:prstGeom prst="rect">
            <a:avLst/>
          </a:prstGeom>
        </p:spPr>
        <p:txBody>
          <a:bodyPr vert="horz" wrap="square" lIns="0" tIns="0" rIns="0" bIns="0" rtlCol="0">
            <a:spAutoFit/>
          </a:bodyPr>
          <a:lstStyle/>
          <a:p>
            <a:pPr marL="1270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Scrum Positive Challenges</a:t>
            </a:r>
          </a:p>
        </p:txBody>
      </p:sp>
      <p:graphicFrame>
        <p:nvGraphicFramePr>
          <p:cNvPr id="11" name="Table 10">
            <a:extLst>
              <a:ext uri="{FF2B5EF4-FFF2-40B4-BE49-F238E27FC236}">
                <a16:creationId xmlns:a16="http://schemas.microsoft.com/office/drawing/2014/main" id="{58435FF4-AF33-4D4C-80E3-4FCB54064075}"/>
              </a:ext>
            </a:extLst>
          </p:cNvPr>
          <p:cNvGraphicFramePr>
            <a:graphicFrameLocks noGrp="1"/>
          </p:cNvGraphicFramePr>
          <p:nvPr>
            <p:extLst>
              <p:ext uri="{D42A27DB-BD31-4B8C-83A1-F6EECF244321}">
                <p14:modId xmlns:p14="http://schemas.microsoft.com/office/powerpoint/2010/main" val="189728608"/>
              </p:ext>
            </p:extLst>
          </p:nvPr>
        </p:nvGraphicFramePr>
        <p:xfrm>
          <a:off x="552451" y="1084421"/>
          <a:ext cx="5924550" cy="7315200"/>
        </p:xfrm>
        <a:graphic>
          <a:graphicData uri="http://schemas.openxmlformats.org/drawingml/2006/table">
            <a:tbl>
              <a:tblPr firstRow="1" bandRow="1">
                <a:tableStyleId>{37CE84F3-28C3-443E-9E96-99CF82512B78}</a:tableStyleId>
              </a:tblPr>
              <a:tblGrid>
                <a:gridCol w="2800349">
                  <a:extLst>
                    <a:ext uri="{9D8B030D-6E8A-4147-A177-3AD203B41FA5}">
                      <a16:colId xmlns:a16="http://schemas.microsoft.com/office/drawing/2014/main" val="20000"/>
                    </a:ext>
                  </a:extLst>
                </a:gridCol>
                <a:gridCol w="3124201">
                  <a:extLst>
                    <a:ext uri="{9D8B030D-6E8A-4147-A177-3AD203B41FA5}">
                      <a16:colId xmlns:a16="http://schemas.microsoft.com/office/drawing/2014/main" val="20001"/>
                    </a:ext>
                  </a:extLst>
                </a:gridCol>
              </a:tblGrid>
              <a:tr h="317781">
                <a:tc>
                  <a:txBody>
                    <a:bodyPr/>
                    <a:lstStyle/>
                    <a:p>
                      <a:r>
                        <a:rPr lang="en-US" dirty="0"/>
                        <a:t>Positive</a:t>
                      </a:r>
                      <a:endParaRPr lang="en-IN" dirty="0"/>
                    </a:p>
                  </a:txBody>
                  <a:tcPr>
                    <a:solidFill>
                      <a:schemeClr val="accent2"/>
                    </a:solidFill>
                  </a:tcPr>
                </a:tc>
                <a:tc>
                  <a:txBody>
                    <a:bodyPr/>
                    <a:lstStyle/>
                    <a:p>
                      <a:r>
                        <a:rPr lang="en-US" dirty="0"/>
                        <a:t>Challenges</a:t>
                      </a:r>
                      <a:endParaRPr lang="en-IN" dirty="0"/>
                    </a:p>
                  </a:txBody>
                  <a:tcPr>
                    <a:solidFill>
                      <a:schemeClr val="accent2"/>
                    </a:solidFill>
                  </a:tcPr>
                </a:tc>
                <a:extLst>
                  <a:ext uri="{0D108BD9-81ED-4DB2-BD59-A6C34878D82A}">
                    <a16:rowId xmlns:a16="http://schemas.microsoft.com/office/drawing/2014/main" val="10000"/>
                  </a:ext>
                </a:extLst>
              </a:tr>
              <a:tr h="4131157">
                <a:tc>
                  <a:txBody>
                    <a:bodyPr/>
                    <a:lstStyle/>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Inspect | Adapt | Transparency</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Fail fast | Faster feedback</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Collective</a:t>
                      </a:r>
                      <a:r>
                        <a:rPr lang="en-US" sz="1800" b="0" i="0" kern="1200" baseline="0" dirty="0">
                          <a:solidFill>
                            <a:schemeClr val="lt1"/>
                          </a:solidFill>
                          <a:effectLst/>
                          <a:latin typeface="+mn-lt"/>
                          <a:ea typeface="+mn-ea"/>
                          <a:cs typeface="+mn-cs"/>
                        </a:rPr>
                        <a:t> ownership</a:t>
                      </a:r>
                    </a:p>
                    <a:p>
                      <a:pPr marL="285750" indent="-285750">
                        <a:buFont typeface="Arial" panose="020B0604020202020204" pitchFamily="34" charset="0"/>
                        <a:buChar char="$"/>
                      </a:pPr>
                      <a:r>
                        <a:rPr lang="en-US" sz="1800" b="0" i="0" kern="1200" baseline="0" dirty="0">
                          <a:solidFill>
                            <a:schemeClr val="lt1"/>
                          </a:solidFill>
                          <a:effectLst/>
                          <a:latin typeface="+mn-lt"/>
                          <a:ea typeface="+mn-ea"/>
                          <a:cs typeface="+mn-cs"/>
                        </a:rPr>
                        <a:t>Continuous Improvement</a:t>
                      </a:r>
                    </a:p>
                    <a:p>
                      <a:pPr marL="285750" indent="-285750">
                        <a:buFont typeface="Arial" panose="020B0604020202020204" pitchFamily="34" charset="0"/>
                        <a:buChar char="$"/>
                      </a:pPr>
                      <a:r>
                        <a:rPr lang="en-US" sz="1800" b="0" i="0" kern="1200" baseline="0" dirty="0">
                          <a:solidFill>
                            <a:schemeClr val="lt1"/>
                          </a:solidFill>
                          <a:effectLst/>
                          <a:latin typeface="+mn-lt"/>
                          <a:ea typeface="+mn-ea"/>
                          <a:cs typeface="+mn-cs"/>
                        </a:rPr>
                        <a:t>Self Organized team</a:t>
                      </a:r>
                      <a:endParaRPr lang="en-IN" sz="1800" b="0" i="0" kern="1200" dirty="0">
                        <a:solidFill>
                          <a:schemeClr val="lt1"/>
                        </a:solidFill>
                        <a:effectLst/>
                        <a:latin typeface="+mn-lt"/>
                        <a:ea typeface="+mn-ea"/>
                        <a:cs typeface="+mn-cs"/>
                      </a:endParaRP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Collaboration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Engagement</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Self Delivery Teams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Well defined roles / ceremonies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Early Feedback</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Accountability</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Shared risk</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High Quality</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Excellent Productivity</a:t>
                      </a:r>
                      <a:endParaRPr lang="en-IN" sz="1800" b="0" i="0" kern="1200" dirty="0">
                        <a:solidFill>
                          <a:schemeClr val="lt1"/>
                        </a:solidFill>
                        <a:effectLst/>
                        <a:latin typeface="+mn-lt"/>
                        <a:ea typeface="+mn-ea"/>
                        <a:cs typeface="+mn-cs"/>
                      </a:endParaRPr>
                    </a:p>
                    <a:p>
                      <a:endParaRPr lang="en-IN" sz="1800" dirty="0">
                        <a:solidFill>
                          <a:schemeClr val="bg1"/>
                        </a:solidFill>
                      </a:endParaRPr>
                    </a:p>
                  </a:txBody>
                  <a:tcPr>
                    <a:solidFill>
                      <a:srgbClr val="002060"/>
                    </a:solidFill>
                  </a:tcPr>
                </a:tc>
                <a:tc>
                  <a:txBody>
                    <a:bodyPr/>
                    <a:lstStyle/>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Skill set for co-locations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Delivery commitment of every two weeks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Not having deliverable after every Sprint</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Larger Team</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Mind-set Change</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Ad-hoc requirements within the Sprint</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Resource Criticality</a:t>
                      </a:r>
                      <a:endParaRPr lang="en-IN" sz="1800" b="0" i="0" kern="1200" dirty="0">
                        <a:solidFill>
                          <a:schemeClr val="lt1"/>
                        </a:solidFill>
                        <a:effectLst/>
                        <a:latin typeface="+mn-lt"/>
                        <a:ea typeface="+mn-ea"/>
                        <a:cs typeface="+mn-cs"/>
                      </a:endParaRP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Inefficient resource utilization  (Testers are free at the beginning  and over busy at the end)</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Adaptability &amp; Sustainability</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Time-box collaboration</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Team level limit (Only for smaller teams)</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Cross functional team structure</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Framing Agile centric metrics</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Some</a:t>
                      </a:r>
                      <a:r>
                        <a:rPr lang="en-US" sz="1800" b="0" i="0" kern="1200" baseline="0" dirty="0">
                          <a:solidFill>
                            <a:schemeClr val="lt1"/>
                          </a:solidFill>
                          <a:effectLst/>
                          <a:latin typeface="+mn-lt"/>
                          <a:ea typeface="+mn-ea"/>
                          <a:cs typeface="+mn-cs"/>
                        </a:rPr>
                        <a:t> times story point estimation</a:t>
                      </a:r>
                      <a:endParaRPr lang="en-IN" sz="1800" b="0" i="0" kern="1200" dirty="0">
                        <a:solidFill>
                          <a:schemeClr val="lt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bg1"/>
                        </a:solidFill>
                      </a:endParaRPr>
                    </a:p>
                  </a:txBody>
                  <a:tcPr>
                    <a:solidFill>
                      <a:srgbClr val="00206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52359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0" name="object 60"/>
          <p:cNvSpPr/>
          <p:nvPr/>
        </p:nvSpPr>
        <p:spPr>
          <a:xfrm>
            <a:off x="2211579" y="1997888"/>
            <a:ext cx="2637790" cy="254634"/>
          </a:xfrm>
          <a:custGeom>
            <a:avLst/>
            <a:gdLst/>
            <a:ahLst/>
            <a:cxnLst/>
            <a:rect l="l" t="t" r="r" b="b"/>
            <a:pathLst>
              <a:path w="2637790" h="254635">
                <a:moveTo>
                  <a:pt x="0" y="254076"/>
                </a:moveTo>
                <a:lnTo>
                  <a:pt x="2637663" y="254076"/>
                </a:lnTo>
                <a:lnTo>
                  <a:pt x="2637663" y="0"/>
                </a:lnTo>
                <a:lnTo>
                  <a:pt x="0" y="0"/>
                </a:lnTo>
                <a:lnTo>
                  <a:pt x="0" y="254076"/>
                </a:lnTo>
                <a:close/>
              </a:path>
            </a:pathLst>
          </a:custGeom>
          <a:ln w="12700">
            <a:solidFill>
              <a:srgbClr val="FFFFFF"/>
            </a:solidFill>
          </a:ln>
        </p:spPr>
        <p:txBody>
          <a:bodyPr wrap="square" lIns="0" tIns="0" rIns="0" bIns="0" rtlCol="0"/>
          <a:lstStyle/>
          <a:p>
            <a:endParaRPr/>
          </a:p>
        </p:txBody>
      </p:sp>
      <p:sp>
        <p:nvSpPr>
          <p:cNvPr id="61" name="object 61"/>
          <p:cNvSpPr/>
          <p:nvPr/>
        </p:nvSpPr>
        <p:spPr>
          <a:xfrm>
            <a:off x="2052828" y="1966214"/>
            <a:ext cx="317500" cy="317500"/>
          </a:xfrm>
          <a:custGeom>
            <a:avLst/>
            <a:gdLst/>
            <a:ahLst/>
            <a:cxnLst/>
            <a:rect l="l" t="t" r="r" b="b"/>
            <a:pathLst>
              <a:path w="317500" h="317500">
                <a:moveTo>
                  <a:pt x="158750" y="0"/>
                </a:moveTo>
                <a:lnTo>
                  <a:pt x="108541" y="8085"/>
                </a:lnTo>
                <a:lnTo>
                  <a:pt x="64958" y="30605"/>
                </a:lnTo>
                <a:lnTo>
                  <a:pt x="30605" y="64958"/>
                </a:lnTo>
                <a:lnTo>
                  <a:pt x="8085" y="108541"/>
                </a:lnTo>
                <a:lnTo>
                  <a:pt x="0" y="158750"/>
                </a:lnTo>
                <a:lnTo>
                  <a:pt x="8085" y="208958"/>
                </a:lnTo>
                <a:lnTo>
                  <a:pt x="30605" y="252541"/>
                </a:lnTo>
                <a:lnTo>
                  <a:pt x="64958" y="286894"/>
                </a:lnTo>
                <a:lnTo>
                  <a:pt x="108541" y="309414"/>
                </a:lnTo>
                <a:lnTo>
                  <a:pt x="158750" y="317500"/>
                </a:lnTo>
                <a:lnTo>
                  <a:pt x="208958" y="309414"/>
                </a:lnTo>
                <a:lnTo>
                  <a:pt x="252541" y="286894"/>
                </a:lnTo>
                <a:lnTo>
                  <a:pt x="286894" y="252541"/>
                </a:lnTo>
                <a:lnTo>
                  <a:pt x="309414" y="208958"/>
                </a:lnTo>
                <a:lnTo>
                  <a:pt x="317500" y="158750"/>
                </a:lnTo>
                <a:lnTo>
                  <a:pt x="309414" y="108541"/>
                </a:lnTo>
                <a:lnTo>
                  <a:pt x="286894" y="64958"/>
                </a:lnTo>
                <a:lnTo>
                  <a:pt x="252541" y="30605"/>
                </a:lnTo>
                <a:lnTo>
                  <a:pt x="208958" y="8085"/>
                </a:lnTo>
                <a:lnTo>
                  <a:pt x="158750" y="0"/>
                </a:lnTo>
                <a:close/>
              </a:path>
            </a:pathLst>
          </a:custGeom>
          <a:solidFill>
            <a:srgbClr val="FFFFFF"/>
          </a:solidFill>
        </p:spPr>
        <p:txBody>
          <a:bodyPr wrap="square" lIns="0" tIns="0" rIns="0" bIns="0" rtlCol="0"/>
          <a:lstStyle/>
          <a:p>
            <a:endParaRPr/>
          </a:p>
        </p:txBody>
      </p:sp>
      <p:sp>
        <p:nvSpPr>
          <p:cNvPr id="68" name="object 68"/>
          <p:cNvSpPr/>
          <p:nvPr/>
        </p:nvSpPr>
        <p:spPr>
          <a:xfrm>
            <a:off x="2449578" y="2759889"/>
            <a:ext cx="2399665" cy="254634"/>
          </a:xfrm>
          <a:custGeom>
            <a:avLst/>
            <a:gdLst/>
            <a:ahLst/>
            <a:cxnLst/>
            <a:rect l="l" t="t" r="r" b="b"/>
            <a:pathLst>
              <a:path w="2399665" h="254635">
                <a:moveTo>
                  <a:pt x="0" y="254076"/>
                </a:moveTo>
                <a:lnTo>
                  <a:pt x="2399665" y="254076"/>
                </a:lnTo>
                <a:lnTo>
                  <a:pt x="2399665" y="0"/>
                </a:lnTo>
                <a:lnTo>
                  <a:pt x="0" y="0"/>
                </a:lnTo>
                <a:lnTo>
                  <a:pt x="0" y="254076"/>
                </a:lnTo>
                <a:close/>
              </a:path>
            </a:pathLst>
          </a:custGeom>
          <a:ln w="12700">
            <a:solidFill>
              <a:srgbClr val="FFFFFF"/>
            </a:solidFill>
          </a:ln>
        </p:spPr>
        <p:txBody>
          <a:bodyPr wrap="square" lIns="0" tIns="0" rIns="0" bIns="0" rtlCol="0"/>
          <a:lstStyle/>
          <a:p>
            <a:endParaRPr/>
          </a:p>
        </p:txBody>
      </p:sp>
      <p:sp>
        <p:nvSpPr>
          <p:cNvPr id="72" name="object 72"/>
          <p:cNvSpPr/>
          <p:nvPr/>
        </p:nvSpPr>
        <p:spPr>
          <a:xfrm>
            <a:off x="2393696" y="3140889"/>
            <a:ext cx="2455545" cy="254634"/>
          </a:xfrm>
          <a:custGeom>
            <a:avLst/>
            <a:gdLst/>
            <a:ahLst/>
            <a:cxnLst/>
            <a:rect l="l" t="t" r="r" b="b"/>
            <a:pathLst>
              <a:path w="2455545" h="254635">
                <a:moveTo>
                  <a:pt x="0" y="254076"/>
                </a:moveTo>
                <a:lnTo>
                  <a:pt x="2455545" y="254076"/>
                </a:lnTo>
                <a:lnTo>
                  <a:pt x="2455545" y="0"/>
                </a:lnTo>
                <a:lnTo>
                  <a:pt x="0" y="0"/>
                </a:lnTo>
                <a:lnTo>
                  <a:pt x="0" y="254076"/>
                </a:lnTo>
                <a:close/>
              </a:path>
            </a:pathLst>
          </a:custGeom>
          <a:ln w="12700">
            <a:solidFill>
              <a:srgbClr val="FFFFFF"/>
            </a:solidFill>
          </a:ln>
        </p:spPr>
        <p:txBody>
          <a:bodyPr wrap="square" lIns="0" tIns="0" rIns="0" bIns="0" rtlCol="0"/>
          <a:lstStyle/>
          <a:p>
            <a:endParaRPr/>
          </a:p>
        </p:txBody>
      </p:sp>
      <p:sp>
        <p:nvSpPr>
          <p:cNvPr id="73" name="object 73"/>
          <p:cNvSpPr/>
          <p:nvPr/>
        </p:nvSpPr>
        <p:spPr>
          <a:xfrm>
            <a:off x="2234819" y="3109214"/>
            <a:ext cx="318135" cy="317500"/>
          </a:xfrm>
          <a:custGeom>
            <a:avLst/>
            <a:gdLst/>
            <a:ahLst/>
            <a:cxnLst/>
            <a:rect l="l" t="t" r="r" b="b"/>
            <a:pathLst>
              <a:path w="318135" h="317500">
                <a:moveTo>
                  <a:pt x="158876" y="0"/>
                </a:moveTo>
                <a:lnTo>
                  <a:pt x="108655" y="8085"/>
                </a:lnTo>
                <a:lnTo>
                  <a:pt x="65041" y="30605"/>
                </a:lnTo>
                <a:lnTo>
                  <a:pt x="30650" y="64958"/>
                </a:lnTo>
                <a:lnTo>
                  <a:pt x="8098" y="108541"/>
                </a:lnTo>
                <a:lnTo>
                  <a:pt x="0" y="158750"/>
                </a:lnTo>
                <a:lnTo>
                  <a:pt x="8098" y="208958"/>
                </a:lnTo>
                <a:lnTo>
                  <a:pt x="30650" y="252541"/>
                </a:lnTo>
                <a:lnTo>
                  <a:pt x="65041" y="286894"/>
                </a:lnTo>
                <a:lnTo>
                  <a:pt x="108655" y="309414"/>
                </a:lnTo>
                <a:lnTo>
                  <a:pt x="158876" y="317500"/>
                </a:lnTo>
                <a:lnTo>
                  <a:pt x="209036" y="309414"/>
                </a:lnTo>
                <a:lnTo>
                  <a:pt x="252613" y="286894"/>
                </a:lnTo>
                <a:lnTo>
                  <a:pt x="286984" y="252541"/>
                </a:lnTo>
                <a:lnTo>
                  <a:pt x="309529" y="208958"/>
                </a:lnTo>
                <a:lnTo>
                  <a:pt x="317626" y="158750"/>
                </a:lnTo>
                <a:lnTo>
                  <a:pt x="309529" y="108541"/>
                </a:lnTo>
                <a:lnTo>
                  <a:pt x="286984" y="64958"/>
                </a:lnTo>
                <a:lnTo>
                  <a:pt x="252613" y="30605"/>
                </a:lnTo>
                <a:lnTo>
                  <a:pt x="209036" y="8085"/>
                </a:lnTo>
                <a:lnTo>
                  <a:pt x="158876" y="0"/>
                </a:lnTo>
                <a:close/>
              </a:path>
            </a:pathLst>
          </a:custGeom>
          <a:solidFill>
            <a:srgbClr val="FFFFFF"/>
          </a:solidFill>
        </p:spPr>
        <p:txBody>
          <a:bodyPr wrap="square" lIns="0" tIns="0" rIns="0" bIns="0" rtlCol="0"/>
          <a:lstStyle/>
          <a:p>
            <a:endParaRPr/>
          </a:p>
        </p:txBody>
      </p:sp>
      <p:sp>
        <p:nvSpPr>
          <p:cNvPr id="76" name="object 76"/>
          <p:cNvSpPr/>
          <p:nvPr/>
        </p:nvSpPr>
        <p:spPr>
          <a:xfrm>
            <a:off x="2211579" y="3521889"/>
            <a:ext cx="2637790" cy="254634"/>
          </a:xfrm>
          <a:custGeom>
            <a:avLst/>
            <a:gdLst/>
            <a:ahLst/>
            <a:cxnLst/>
            <a:rect l="l" t="t" r="r" b="b"/>
            <a:pathLst>
              <a:path w="2637790" h="254635">
                <a:moveTo>
                  <a:pt x="0" y="254076"/>
                </a:moveTo>
                <a:lnTo>
                  <a:pt x="2637663" y="254076"/>
                </a:lnTo>
                <a:lnTo>
                  <a:pt x="2637663" y="0"/>
                </a:lnTo>
                <a:lnTo>
                  <a:pt x="0" y="0"/>
                </a:lnTo>
                <a:lnTo>
                  <a:pt x="0" y="254076"/>
                </a:lnTo>
                <a:close/>
              </a:path>
            </a:pathLst>
          </a:custGeom>
          <a:ln w="12700">
            <a:solidFill>
              <a:srgbClr val="FFFFFF"/>
            </a:solidFill>
          </a:ln>
        </p:spPr>
        <p:txBody>
          <a:bodyPr wrap="square" lIns="0" tIns="0" rIns="0" bIns="0" rtlCol="0"/>
          <a:lstStyle/>
          <a:p>
            <a:endParaRPr/>
          </a:p>
        </p:txBody>
      </p:sp>
      <p:sp>
        <p:nvSpPr>
          <p:cNvPr id="77" name="object 77"/>
          <p:cNvSpPr txBox="1"/>
          <p:nvPr/>
        </p:nvSpPr>
        <p:spPr>
          <a:xfrm>
            <a:off x="1214424" y="969520"/>
            <a:ext cx="4500702" cy="3000821"/>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The SCARF®</a:t>
            </a:r>
            <a:r>
              <a:rPr sz="1500" b="1" spc="-60" dirty="0">
                <a:latin typeface="Calibri"/>
                <a:cs typeface="Calibri"/>
              </a:rPr>
              <a:t> </a:t>
            </a:r>
            <a:r>
              <a:rPr sz="1500" b="1" spc="-5" dirty="0">
                <a:latin typeface="Calibri"/>
                <a:cs typeface="Calibri"/>
              </a:rPr>
              <a:t>Model</a:t>
            </a:r>
            <a:endParaRPr sz="1500" dirty="0">
              <a:latin typeface="Calibri"/>
              <a:cs typeface="Calibri"/>
            </a:endParaRPr>
          </a:p>
          <a:p>
            <a:pPr fontAlgn="base"/>
            <a:endParaRPr lang="en-IN" sz="1200" spc="-5" dirty="0">
              <a:latin typeface="Calibri"/>
              <a:cs typeface="Calibri"/>
            </a:endParaRPr>
          </a:p>
          <a:p>
            <a:pPr fontAlgn="base"/>
            <a:r>
              <a:rPr lang="en-IN" sz="1200" b="1" spc="-5" dirty="0">
                <a:latin typeface="Calibri"/>
                <a:cs typeface="Calibri"/>
              </a:rPr>
              <a:t>Threat leads to:</a:t>
            </a:r>
          </a:p>
          <a:p>
            <a:pPr fontAlgn="base">
              <a:lnSpc>
                <a:spcPct val="150000"/>
              </a:lnSpc>
            </a:pPr>
            <a:r>
              <a:rPr lang="en-IN" sz="1200" spc="-5" dirty="0">
                <a:latin typeface="Calibri"/>
                <a:cs typeface="Calibri"/>
              </a:rPr>
              <a:t>- Reduced working memory, - Narrower field of view</a:t>
            </a:r>
          </a:p>
          <a:p>
            <a:pPr fontAlgn="base">
              <a:lnSpc>
                <a:spcPct val="150000"/>
              </a:lnSpc>
            </a:pPr>
            <a:r>
              <a:rPr lang="en-IN" sz="1200" spc="-5" dirty="0">
                <a:latin typeface="Calibri"/>
                <a:cs typeface="Calibri"/>
              </a:rPr>
              <a:t>- Generalising of threat, - Greater pessimism</a:t>
            </a:r>
            <a:br>
              <a:rPr lang="en-IN" sz="1200" spc="-5" dirty="0">
                <a:latin typeface="Calibri"/>
                <a:cs typeface="Calibri"/>
              </a:rPr>
            </a:br>
            <a:r>
              <a:rPr lang="en-IN" sz="1200" spc="-5" dirty="0">
                <a:latin typeface="Calibri"/>
                <a:cs typeface="Calibri"/>
              </a:rPr>
              <a:t> </a:t>
            </a:r>
          </a:p>
          <a:p>
            <a:pPr fontAlgn="base"/>
            <a:r>
              <a:rPr lang="en-IN" sz="1200" b="1" spc="-5" dirty="0">
                <a:latin typeface="Calibri"/>
                <a:cs typeface="Calibri"/>
              </a:rPr>
              <a:t>Reward leads to:</a:t>
            </a:r>
          </a:p>
          <a:p>
            <a:pPr fontAlgn="base">
              <a:lnSpc>
                <a:spcPct val="150000"/>
              </a:lnSpc>
            </a:pPr>
            <a:r>
              <a:rPr lang="en-IN" sz="1200" spc="-5" dirty="0">
                <a:latin typeface="Calibri"/>
                <a:cs typeface="Calibri"/>
              </a:rPr>
              <a:t>- Greater cognitive resources. - More insights</a:t>
            </a:r>
          </a:p>
          <a:p>
            <a:pPr fontAlgn="base">
              <a:lnSpc>
                <a:spcPct val="150000"/>
              </a:lnSpc>
            </a:pPr>
            <a:r>
              <a:rPr lang="en-IN" sz="1200" spc="-5" dirty="0">
                <a:latin typeface="Calibri"/>
                <a:cs typeface="Calibri"/>
              </a:rPr>
              <a:t>- Increased ideas for action. - Fewer perceptual errors</a:t>
            </a:r>
          </a:p>
          <a:p>
            <a:pPr fontAlgn="base">
              <a:lnSpc>
                <a:spcPct val="150000"/>
              </a:lnSpc>
            </a:pPr>
            <a:r>
              <a:rPr lang="en-IN" sz="1200" spc="-5" dirty="0">
                <a:latin typeface="Calibri"/>
                <a:cs typeface="Calibri"/>
              </a:rPr>
              <a:t>- Wider field of view</a:t>
            </a:r>
          </a:p>
          <a:p>
            <a:r>
              <a:rPr lang="en-IN" sz="1200" spc="-5" dirty="0">
                <a:latin typeface="Calibri"/>
                <a:cs typeface="Calibri"/>
              </a:rPr>
              <a:t>-</a:t>
            </a:r>
          </a:p>
          <a:p>
            <a:r>
              <a:rPr lang="en-IN" sz="1200" spc="-5" dirty="0">
                <a:latin typeface="Calibri"/>
                <a:cs typeface="Calibri"/>
              </a:rPr>
              <a:t>See more at: http://www.brilliantminds.co.uk/news/the-scarf-model#sthash.sv6maKat.dpuf</a:t>
            </a:r>
            <a:endParaRPr sz="1200" spc="-5" dirty="0">
              <a:latin typeface="Calibri"/>
              <a:cs typeface="Calibri"/>
            </a:endParaRPr>
          </a:p>
        </p:txBody>
      </p:sp>
      <p:sp>
        <p:nvSpPr>
          <p:cNvPr id="81" name="object 8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83" name="object 8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84" name="object 8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5" name="object 8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86" name="object 8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87" name="object 8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88" name="object 8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89" name="object 8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90" name="object 9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91" name="object 9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92" name="object 9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93" name="object 9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94" name="object 9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95" name="object 9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96" name="object 9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97" name="object 9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98" name="object 9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99" name="object 9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100" name="object 10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101" name="object 10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102" name="object 10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103" name="object 10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104" name="object 10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105" name="object 10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106" name="object 10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107" name="object 10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108" name="object 10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109" name="object 10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110" name="object 11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11" name="object 11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12" name="object 11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13" name="object 11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14" name="object 11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15" name="object 11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16" name="object 11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17" name="object 11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18" name="object 11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19" name="object 11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20" name="object 12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21" name="object 12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22" name="object 12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23" name="object 12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24" name="object 12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25" name="object 12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26" name="object 12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27" name="object 12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28" name="object 12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29" name="object 12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30" name="object 13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31" name="object 13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32" name="object 13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33" name="object 13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35" name="object 135"/>
          <p:cNvSpPr txBox="1"/>
          <p:nvPr/>
        </p:nvSpPr>
        <p:spPr>
          <a:xfrm>
            <a:off x="1214426" y="4988942"/>
            <a:ext cx="3674745" cy="2382960"/>
          </a:xfrm>
          <a:prstGeom prst="rect">
            <a:avLst/>
          </a:prstGeom>
        </p:spPr>
        <p:txBody>
          <a:bodyPr vert="horz" wrap="square" lIns="0" tIns="0" rIns="0" bIns="0" rtlCol="0">
            <a:spAutoFit/>
          </a:bodyPr>
          <a:lstStyle/>
          <a:p>
            <a:pPr marL="12700">
              <a:lnSpc>
                <a:spcPct val="100000"/>
              </a:lnSpc>
            </a:pPr>
            <a:r>
              <a:rPr sz="1500" b="1" dirty="0">
                <a:latin typeface="Calibri"/>
                <a:cs typeface="Calibri"/>
              </a:rPr>
              <a:t>How </a:t>
            </a:r>
            <a:r>
              <a:rPr sz="1500" b="1" spc="-10" dirty="0">
                <a:latin typeface="Calibri"/>
                <a:cs typeface="Calibri"/>
              </a:rPr>
              <a:t>to </a:t>
            </a:r>
            <a:r>
              <a:rPr sz="1500" b="1" spc="-5" dirty="0">
                <a:latin typeface="Calibri"/>
                <a:cs typeface="Calibri"/>
              </a:rPr>
              <a:t>enable Self-Learning </a:t>
            </a:r>
            <a:r>
              <a:rPr sz="1500" b="1" dirty="0">
                <a:latin typeface="Calibri"/>
                <a:cs typeface="Calibri"/>
              </a:rPr>
              <a:t>and</a:t>
            </a:r>
            <a:r>
              <a:rPr sz="1500" b="1" spc="-45" dirty="0">
                <a:latin typeface="Calibri"/>
                <a:cs typeface="Calibri"/>
              </a:rPr>
              <a:t> </a:t>
            </a:r>
            <a:r>
              <a:rPr sz="1500" b="1" spc="-5" dirty="0">
                <a:latin typeface="Calibri"/>
                <a:cs typeface="Calibri"/>
              </a:rPr>
              <a:t>Self-Growth?</a:t>
            </a:r>
            <a:endParaRPr sz="1500" dirty="0">
              <a:latin typeface="Calibri"/>
              <a:cs typeface="Calibri"/>
            </a:endParaRPr>
          </a:p>
          <a:p>
            <a:pPr>
              <a:lnSpc>
                <a:spcPct val="100000"/>
              </a:lnSpc>
              <a:spcBef>
                <a:spcPts val="50"/>
              </a:spcBef>
            </a:pPr>
            <a:endParaRPr sz="1500" dirty="0">
              <a:latin typeface="Times New Roman"/>
              <a:cs typeface="Times New Roman"/>
            </a:endParaRPr>
          </a:p>
          <a:p>
            <a:pPr marL="126364">
              <a:lnSpc>
                <a:spcPct val="100000"/>
              </a:lnSpc>
            </a:pPr>
            <a:r>
              <a:rPr sz="1200" spc="-5" dirty="0">
                <a:latin typeface="Calibri"/>
                <a:cs typeface="Calibri"/>
              </a:rPr>
              <a:t>How to trigger </a:t>
            </a:r>
            <a:r>
              <a:rPr sz="1200" dirty="0">
                <a:latin typeface="Calibri"/>
                <a:cs typeface="Calibri"/>
              </a:rPr>
              <a:t>new </a:t>
            </a:r>
            <a:r>
              <a:rPr sz="1200" spc="-5" dirty="0">
                <a:latin typeface="Calibri"/>
                <a:cs typeface="Calibri"/>
              </a:rPr>
              <a:t>patterns </a:t>
            </a:r>
            <a:r>
              <a:rPr sz="1200" dirty="0">
                <a:latin typeface="Calibri"/>
                <a:cs typeface="Calibri"/>
              </a:rPr>
              <a:t>in </a:t>
            </a:r>
            <a:r>
              <a:rPr sz="1200" spc="-15" dirty="0">
                <a:latin typeface="Calibri"/>
                <a:cs typeface="Calibri"/>
              </a:rPr>
              <a:t>coachee’s</a:t>
            </a:r>
            <a:r>
              <a:rPr sz="1200" spc="-75" dirty="0">
                <a:latin typeface="Calibri"/>
                <a:cs typeface="Calibri"/>
              </a:rPr>
              <a:t> </a:t>
            </a:r>
            <a:r>
              <a:rPr sz="1200" dirty="0">
                <a:latin typeface="Calibri"/>
                <a:cs typeface="Calibri"/>
              </a:rPr>
              <a:t>mind?</a:t>
            </a:r>
          </a:p>
          <a:p>
            <a:pPr>
              <a:lnSpc>
                <a:spcPct val="100000"/>
              </a:lnSpc>
            </a:pPr>
            <a:endParaRPr sz="1200" dirty="0">
              <a:latin typeface="Times New Roman"/>
              <a:cs typeface="Times New Roman"/>
            </a:endParaRPr>
          </a:p>
          <a:p>
            <a:pPr>
              <a:lnSpc>
                <a:spcPct val="100000"/>
              </a:lnSpc>
              <a:spcBef>
                <a:spcPts val="25"/>
              </a:spcBef>
            </a:pPr>
            <a:endParaRPr sz="1050" dirty="0">
              <a:latin typeface="Times New Roman"/>
              <a:cs typeface="Times New Roman"/>
            </a:endParaRPr>
          </a:p>
          <a:p>
            <a:pPr marL="299085" indent="-172720">
              <a:lnSpc>
                <a:spcPct val="100000"/>
              </a:lnSpc>
              <a:buClr>
                <a:srgbClr val="FF6600"/>
              </a:buClr>
              <a:buFont typeface="Wingdings"/>
              <a:buChar char=""/>
              <a:tabLst>
                <a:tab pos="299720" algn="l"/>
              </a:tabLst>
            </a:pPr>
            <a:r>
              <a:rPr sz="1200" spc="-15" dirty="0">
                <a:latin typeface="Calibri"/>
                <a:cs typeface="Calibri"/>
              </a:rPr>
              <a:t>Make </a:t>
            </a:r>
            <a:r>
              <a:rPr sz="1200" dirty="0">
                <a:latin typeface="Calibri"/>
                <a:cs typeface="Calibri"/>
              </a:rPr>
              <a:t>them</a:t>
            </a:r>
            <a:r>
              <a:rPr sz="1200" spc="-95" dirty="0">
                <a:latin typeface="Calibri"/>
                <a:cs typeface="Calibri"/>
              </a:rPr>
              <a:t> </a:t>
            </a:r>
            <a:r>
              <a:rPr sz="1200" dirty="0">
                <a:latin typeface="Calibri"/>
                <a:cs typeface="Calibri"/>
              </a:rPr>
              <a:t>think</a:t>
            </a: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Engage </a:t>
            </a:r>
            <a:r>
              <a:rPr sz="1200" dirty="0">
                <a:latin typeface="Calibri"/>
                <a:cs typeface="Calibri"/>
              </a:rPr>
              <a:t>their </a:t>
            </a:r>
            <a:r>
              <a:rPr sz="1200" spc="-5" dirty="0">
                <a:latin typeface="Calibri"/>
                <a:cs typeface="Calibri"/>
              </a:rPr>
              <a:t>conscious</a:t>
            </a:r>
            <a:r>
              <a:rPr sz="1200" spc="-95" dirty="0">
                <a:latin typeface="Calibri"/>
                <a:cs typeface="Calibri"/>
              </a:rPr>
              <a:t> </a:t>
            </a:r>
            <a:r>
              <a:rPr sz="1200" dirty="0">
                <a:latin typeface="Calibri"/>
                <a:cs typeface="Calibri"/>
              </a:rPr>
              <a:t>mind</a:t>
            </a:r>
          </a:p>
          <a:p>
            <a:pPr>
              <a:lnSpc>
                <a:spcPct val="100000"/>
              </a:lnSpc>
              <a:spcBef>
                <a:spcPts val="10"/>
              </a:spcBef>
            </a:pPr>
            <a:endParaRPr sz="1700" dirty="0">
              <a:latin typeface="Times New Roman"/>
              <a:cs typeface="Times New Roman"/>
            </a:endParaRPr>
          </a:p>
          <a:p>
            <a:pPr marL="983615" marR="144780" indent="160020">
              <a:lnSpc>
                <a:spcPct val="135600"/>
              </a:lnSpc>
            </a:pPr>
            <a:r>
              <a:rPr sz="1600" b="1" i="1" spc="-5" dirty="0">
                <a:latin typeface="Calibri"/>
                <a:cs typeface="Calibri"/>
              </a:rPr>
              <a:t>Asking </a:t>
            </a:r>
            <a:r>
              <a:rPr sz="1600" b="1" i="1" spc="-10" dirty="0">
                <a:latin typeface="Calibri"/>
                <a:cs typeface="Calibri"/>
              </a:rPr>
              <a:t>powerful questions  </a:t>
            </a:r>
            <a:r>
              <a:rPr sz="1600" b="1" i="1" spc="-5" dirty="0">
                <a:latin typeface="Calibri"/>
                <a:cs typeface="Calibri"/>
              </a:rPr>
              <a:t>is the primary </a:t>
            </a:r>
            <a:r>
              <a:rPr sz="1600" b="1" i="1" spc="-10" dirty="0">
                <a:latin typeface="Calibri"/>
                <a:cs typeface="Calibri"/>
              </a:rPr>
              <a:t>tool </a:t>
            </a:r>
            <a:r>
              <a:rPr sz="1600" b="1" i="1" spc="-5" dirty="0">
                <a:latin typeface="Calibri"/>
                <a:cs typeface="Calibri"/>
              </a:rPr>
              <a:t>of a</a:t>
            </a:r>
            <a:r>
              <a:rPr sz="1600" b="1" i="1" spc="20" dirty="0">
                <a:latin typeface="Calibri"/>
                <a:cs typeface="Calibri"/>
              </a:rPr>
              <a:t> </a:t>
            </a:r>
            <a:r>
              <a:rPr sz="1600" b="1" i="1" spc="-5" dirty="0">
                <a:latin typeface="Calibri"/>
                <a:cs typeface="Calibri"/>
              </a:rPr>
              <a:t>Coach!</a:t>
            </a:r>
            <a:endParaRPr sz="1600" dirty="0">
              <a:latin typeface="Calibri"/>
              <a:cs typeface="Calibri"/>
            </a:endParaRPr>
          </a:p>
        </p:txBody>
      </p:sp>
    </p:spTree>
    <p:extLst>
      <p:ext uri="{BB962C8B-B14F-4D97-AF65-F5344CB8AC3E}">
        <p14:creationId xmlns:p14="http://schemas.microsoft.com/office/powerpoint/2010/main" val="1698406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61">
            <a:extLst>
              <a:ext uri="{FF2B5EF4-FFF2-40B4-BE49-F238E27FC236}">
                <a16:creationId xmlns:a16="http://schemas.microsoft.com/office/drawing/2014/main" id="{1FC8D59A-F254-45CE-8ADB-F32B9A80FC60}"/>
              </a:ext>
            </a:extLst>
          </p:cNvPr>
          <p:cNvSpPr txBox="1"/>
          <p:nvPr/>
        </p:nvSpPr>
        <p:spPr>
          <a:xfrm>
            <a:off x="552450" y="722827"/>
            <a:ext cx="2419985" cy="246221"/>
          </a:xfrm>
          <a:prstGeom prst="rect">
            <a:avLst/>
          </a:prstGeom>
        </p:spPr>
        <p:txBody>
          <a:bodyPr vert="horz" wrap="square" lIns="0" tIns="0" rIns="0" bIns="0" rtlCol="0">
            <a:spAutoFit/>
          </a:bodyPr>
          <a:lstStyle/>
          <a:p>
            <a:pPr marL="1270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Kanban Positive Challenges</a:t>
            </a:r>
          </a:p>
        </p:txBody>
      </p:sp>
      <p:graphicFrame>
        <p:nvGraphicFramePr>
          <p:cNvPr id="6" name="Table 5">
            <a:extLst>
              <a:ext uri="{FF2B5EF4-FFF2-40B4-BE49-F238E27FC236}">
                <a16:creationId xmlns:a16="http://schemas.microsoft.com/office/drawing/2014/main" id="{A0790B96-A85E-456C-A8B0-5755D0C85961}"/>
              </a:ext>
            </a:extLst>
          </p:cNvPr>
          <p:cNvGraphicFramePr>
            <a:graphicFrameLocks noGrp="1"/>
          </p:cNvGraphicFramePr>
          <p:nvPr>
            <p:extLst>
              <p:ext uri="{D42A27DB-BD31-4B8C-83A1-F6EECF244321}">
                <p14:modId xmlns:p14="http://schemas.microsoft.com/office/powerpoint/2010/main" val="2011169186"/>
              </p:ext>
            </p:extLst>
          </p:nvPr>
        </p:nvGraphicFramePr>
        <p:xfrm>
          <a:off x="457198" y="1069889"/>
          <a:ext cx="6019802" cy="5425350"/>
        </p:xfrm>
        <a:graphic>
          <a:graphicData uri="http://schemas.openxmlformats.org/drawingml/2006/table">
            <a:tbl>
              <a:tblPr firstRow="1" bandRow="1">
                <a:tableStyleId>{37CE84F3-28C3-443E-9E96-99CF82512B78}</a:tableStyleId>
              </a:tblPr>
              <a:tblGrid>
                <a:gridCol w="2895602">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348937">
                <a:tc>
                  <a:txBody>
                    <a:bodyPr/>
                    <a:lstStyle/>
                    <a:p>
                      <a:r>
                        <a:rPr lang="en-US" dirty="0"/>
                        <a:t>Positive</a:t>
                      </a:r>
                      <a:endParaRPr lang="en-IN" dirty="0"/>
                    </a:p>
                  </a:txBody>
                  <a:tcPr>
                    <a:solidFill>
                      <a:schemeClr val="accent2"/>
                    </a:solidFill>
                  </a:tcPr>
                </a:tc>
                <a:tc>
                  <a:txBody>
                    <a:bodyPr/>
                    <a:lstStyle/>
                    <a:p>
                      <a:r>
                        <a:rPr lang="en-US" dirty="0"/>
                        <a:t>Challenges</a:t>
                      </a:r>
                      <a:endParaRPr lang="en-IN" dirty="0"/>
                    </a:p>
                  </a:txBody>
                  <a:tcPr>
                    <a:solidFill>
                      <a:schemeClr val="accent2"/>
                    </a:solidFill>
                  </a:tcPr>
                </a:tc>
                <a:extLst>
                  <a:ext uri="{0D108BD9-81ED-4DB2-BD59-A6C34878D82A}">
                    <a16:rowId xmlns:a16="http://schemas.microsoft.com/office/drawing/2014/main" val="10000"/>
                  </a:ext>
                </a:extLst>
              </a:tr>
              <a:tr h="5059590">
                <a:tc>
                  <a:txBody>
                    <a:bodyPr/>
                    <a:lstStyle/>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Supports dynamic requirements prioritization</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No time-box value</a:t>
                      </a:r>
                    </a:p>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Lead &amp; cycle time delivery can be calculated</a:t>
                      </a:r>
                      <a:endParaRPr lang="en-IN" sz="1800" b="0" i="0" kern="1200" dirty="0">
                        <a:solidFill>
                          <a:schemeClr val="lt1"/>
                        </a:solidFill>
                        <a:effectLst/>
                        <a:latin typeface="+mn-lt"/>
                        <a:ea typeface="+mn-ea"/>
                        <a:cs typeface="+mn-cs"/>
                      </a:endParaRP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Visualize</a:t>
                      </a:r>
                      <a:r>
                        <a:rPr lang="en-IN" sz="1800" b="0" i="0" kern="1200" baseline="0" dirty="0">
                          <a:solidFill>
                            <a:schemeClr val="lt1"/>
                          </a:solidFill>
                          <a:effectLst/>
                          <a:latin typeface="+mn-lt"/>
                          <a:ea typeface="+mn-ea"/>
                          <a:cs typeface="+mn-cs"/>
                        </a:rPr>
                        <a:t> blockage through the cumulative flow diagram | workflow </a:t>
                      </a:r>
                      <a:endParaRPr lang="en-IN" sz="1800" b="0" i="0" kern="1200" dirty="0">
                        <a:solidFill>
                          <a:schemeClr val="lt1"/>
                        </a:solidFill>
                        <a:effectLst/>
                        <a:latin typeface="+mn-lt"/>
                        <a:ea typeface="+mn-ea"/>
                        <a:cs typeface="+mn-cs"/>
                      </a:endParaRP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Limit Work In Progress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Manage Workflow , Pull</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Faster  Throughput</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No Team Limit, Allows Specialist </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Well defined Roles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Improves [Kaizen] Process </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Expose Bottleneck</a:t>
                      </a:r>
                      <a:endParaRPr lang="en-IN" sz="1800" dirty="0">
                        <a:solidFill>
                          <a:schemeClr val="tx1"/>
                        </a:solidFill>
                      </a:endParaRPr>
                    </a:p>
                  </a:txBody>
                  <a:tcPr>
                    <a:solidFill>
                      <a:srgbClr val="002060"/>
                    </a:solidFill>
                  </a:tcPr>
                </a:tc>
                <a:tc>
                  <a:txBody>
                    <a:bodyPr/>
                    <a:lstStyle/>
                    <a:p>
                      <a:pPr marL="285750" indent="-285750">
                        <a:buFont typeface="Arial" panose="020B0604020202020204" pitchFamily="34" charset="0"/>
                        <a:buChar char="$"/>
                      </a:pPr>
                      <a:r>
                        <a:rPr lang="en-US" sz="1800" b="0" i="0" kern="1200" dirty="0">
                          <a:solidFill>
                            <a:schemeClr val="lt1"/>
                          </a:solidFill>
                          <a:effectLst/>
                          <a:latin typeface="+mn-lt"/>
                          <a:ea typeface="+mn-ea"/>
                          <a:cs typeface="+mn-cs"/>
                        </a:rPr>
                        <a:t>Knowledge work industry (Green –New Brown-Existing</a:t>
                      </a:r>
                      <a:r>
                        <a:rPr lang="en-US" sz="1800" b="0" i="0" kern="1200" baseline="0" dirty="0">
                          <a:solidFill>
                            <a:schemeClr val="lt1"/>
                          </a:solidFill>
                          <a:effectLst/>
                          <a:latin typeface="+mn-lt"/>
                          <a:ea typeface="+mn-ea"/>
                          <a:cs typeface="+mn-cs"/>
                        </a:rPr>
                        <a:t> project)</a:t>
                      </a:r>
                    </a:p>
                    <a:p>
                      <a:pPr marL="285750" indent="-285750">
                        <a:buFont typeface="Arial" panose="020B0604020202020204" pitchFamily="34" charset="0"/>
                        <a:buChar char="$"/>
                      </a:pPr>
                      <a:r>
                        <a:rPr lang="en-US" sz="1800" b="0" i="0" kern="1200" baseline="0" dirty="0">
                          <a:solidFill>
                            <a:schemeClr val="lt1"/>
                          </a:solidFill>
                          <a:effectLst/>
                          <a:latin typeface="+mn-lt"/>
                          <a:ea typeface="+mn-ea"/>
                          <a:cs typeface="+mn-cs"/>
                        </a:rPr>
                        <a:t>Arriving optimum WIP limit</a:t>
                      </a:r>
                      <a:endParaRPr lang="en-IN" sz="1800" b="0" i="0" kern="1200" dirty="0">
                        <a:solidFill>
                          <a:schemeClr val="lt1"/>
                        </a:solidFill>
                        <a:effectLst/>
                        <a:latin typeface="+mn-lt"/>
                        <a:ea typeface="+mn-ea"/>
                        <a:cs typeface="+mn-cs"/>
                      </a:endParaRP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Lesser Collaboration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No Control limit on changes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Higher degree of variation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Starvation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New Product Development</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Limited Estimation / Commitment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endParaRPr>
                    </a:p>
                  </a:txBody>
                  <a:tcPr>
                    <a:solidFill>
                      <a:srgbClr val="002060"/>
                    </a:solidFill>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88B7F586-C385-4788-A8CD-9A3E7B1EE2B4}"/>
              </a:ext>
            </a:extLst>
          </p:cNvPr>
          <p:cNvGraphicFramePr>
            <a:graphicFrameLocks noGrp="1"/>
          </p:cNvGraphicFramePr>
          <p:nvPr>
            <p:extLst>
              <p:ext uri="{D42A27DB-BD31-4B8C-83A1-F6EECF244321}">
                <p14:modId xmlns:p14="http://schemas.microsoft.com/office/powerpoint/2010/main" val="1848610769"/>
              </p:ext>
            </p:extLst>
          </p:nvPr>
        </p:nvGraphicFramePr>
        <p:xfrm>
          <a:off x="460441" y="6814534"/>
          <a:ext cx="6019802" cy="2103120"/>
        </p:xfrm>
        <a:graphic>
          <a:graphicData uri="http://schemas.openxmlformats.org/drawingml/2006/table">
            <a:tbl>
              <a:tblPr firstRow="1" bandRow="1">
                <a:tableStyleId>{37CE84F3-28C3-443E-9E96-99CF82512B78}</a:tableStyleId>
              </a:tblPr>
              <a:tblGrid>
                <a:gridCol w="2646495">
                  <a:extLst>
                    <a:ext uri="{9D8B030D-6E8A-4147-A177-3AD203B41FA5}">
                      <a16:colId xmlns:a16="http://schemas.microsoft.com/office/drawing/2014/main" val="20000"/>
                    </a:ext>
                  </a:extLst>
                </a:gridCol>
                <a:gridCol w="3373307">
                  <a:extLst>
                    <a:ext uri="{9D8B030D-6E8A-4147-A177-3AD203B41FA5}">
                      <a16:colId xmlns:a16="http://schemas.microsoft.com/office/drawing/2014/main" val="20001"/>
                    </a:ext>
                  </a:extLst>
                </a:gridCol>
              </a:tblGrid>
              <a:tr h="303062">
                <a:tc>
                  <a:txBody>
                    <a:bodyPr/>
                    <a:lstStyle/>
                    <a:p>
                      <a:r>
                        <a:rPr lang="en-US" dirty="0"/>
                        <a:t>Scrum</a:t>
                      </a:r>
                      <a:endParaRPr lang="en-IN" dirty="0"/>
                    </a:p>
                  </a:txBody>
                  <a:tcPr>
                    <a:solidFill>
                      <a:schemeClr val="accent2"/>
                    </a:solidFill>
                  </a:tcPr>
                </a:tc>
                <a:tc>
                  <a:txBody>
                    <a:bodyPr/>
                    <a:lstStyle/>
                    <a:p>
                      <a:r>
                        <a:rPr lang="en-US" dirty="0"/>
                        <a:t>Kanban</a:t>
                      </a:r>
                      <a:endParaRPr lang="en-IN" dirty="0"/>
                    </a:p>
                  </a:txBody>
                  <a:tcPr>
                    <a:solidFill>
                      <a:schemeClr val="accent2"/>
                    </a:solidFill>
                  </a:tcPr>
                </a:tc>
                <a:extLst>
                  <a:ext uri="{0D108BD9-81ED-4DB2-BD59-A6C34878D82A}">
                    <a16:rowId xmlns:a16="http://schemas.microsoft.com/office/drawing/2014/main" val="10000"/>
                  </a:ext>
                </a:extLst>
              </a:tr>
              <a:tr h="1707751">
                <a:tc>
                  <a:txBody>
                    <a:bodyPr/>
                    <a:lstStyle/>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Quicker Value Realization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Empower &amp; Motivated Teams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Customer Satisfaction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Good Quality</a:t>
                      </a:r>
                      <a:endParaRPr lang="en-IN" sz="1800" dirty="0">
                        <a:solidFill>
                          <a:schemeClr val="tx1"/>
                        </a:solidFill>
                      </a:endParaRPr>
                    </a:p>
                  </a:txBody>
                  <a:tcPr>
                    <a:solidFill>
                      <a:srgbClr val="002060"/>
                    </a:solidFill>
                  </a:tcPr>
                </a:tc>
                <a:tc>
                  <a:txBody>
                    <a:bodyPr/>
                    <a:lstStyle/>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Better Visualization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Faster Throughput, Higher Cyclic Team</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No Team limit, Allows Specialist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endParaRPr>
                    </a:p>
                  </a:txBody>
                  <a:tcPr>
                    <a:solidFill>
                      <a:srgbClr val="00206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029866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p:nvPr/>
        </p:nvSpPr>
        <p:spPr>
          <a:xfrm>
            <a:off x="1556005" y="1577342"/>
            <a:ext cx="59435" cy="59435"/>
          </a:xfrm>
          <a:prstGeom prst="rect">
            <a:avLst/>
          </a:prstGeom>
          <a:blipFill>
            <a:blip r:embed="rId2" cstate="print"/>
            <a:stretch>
              <a:fillRect/>
            </a:stretch>
          </a:blipFill>
        </p:spPr>
        <p:txBody>
          <a:bodyPr wrap="square" lIns="0" tIns="0" rIns="0" bIns="0" rtlCol="0"/>
          <a:lstStyle/>
          <a:p>
            <a:endParaRPr/>
          </a:p>
        </p:txBody>
      </p:sp>
      <p:sp>
        <p:nvSpPr>
          <p:cNvPr id="31" name="object 31"/>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7" name="object 3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8" name="object 3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9" name="object 3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40" name="object 4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1" name="object 4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2" name="object 4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3" name="object 4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4" name="object 4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5" name="object 4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6" name="object 4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7" name="object 4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8" name="object 4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9" name="object 4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50" name="object 5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1" name="object 5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2" name="object 5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3" name="object 5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4" name="object 5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5" name="object 5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6" name="object 5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7" name="object 5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8" name="object 5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9" name="object 5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60" name="object 6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1" name="object 6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2" name="object 6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3" name="object 6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4" name="object 6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5" name="object 6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6" name="object 6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7" name="object 6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8" name="object 6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9" name="object 6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70" name="object 7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1" name="object 7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2" name="object 7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3" name="object 7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4" name="object 7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5" name="object 7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6" name="object 7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7" name="object 7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8" name="object 7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9" name="object 7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80" name="object 8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1" name="object 8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2" name="object 8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3" name="object 8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4" name="object 8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5" name="object 8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6" name="object 8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8" name="object 88"/>
          <p:cNvSpPr txBox="1"/>
          <p:nvPr/>
        </p:nvSpPr>
        <p:spPr>
          <a:xfrm>
            <a:off x="2346199" y="6065904"/>
            <a:ext cx="2174240" cy="530915"/>
          </a:xfrm>
          <a:prstGeom prst="rect">
            <a:avLst/>
          </a:prstGeom>
        </p:spPr>
        <p:txBody>
          <a:bodyPr vert="horz" wrap="square" lIns="0" tIns="0" rIns="0" bIns="0" rtlCol="0">
            <a:spAutoFit/>
          </a:bodyPr>
          <a:lstStyle/>
          <a:p>
            <a:pPr marL="635" algn="ctr">
              <a:lnSpc>
                <a:spcPct val="100000"/>
              </a:lnSpc>
            </a:pPr>
            <a:r>
              <a:rPr sz="1600" b="1" spc="-5" dirty="0">
                <a:latin typeface="Calibri"/>
                <a:cs typeface="Calibri"/>
              </a:rPr>
              <a:t>Scrum</a:t>
            </a:r>
            <a:r>
              <a:rPr sz="1600" b="1" spc="-90" dirty="0">
                <a:latin typeface="Calibri"/>
                <a:cs typeface="Calibri"/>
              </a:rPr>
              <a:t> </a:t>
            </a:r>
            <a:r>
              <a:rPr sz="1600" b="1" spc="-5" dirty="0">
                <a:latin typeface="Calibri"/>
                <a:cs typeface="Calibri"/>
              </a:rPr>
              <a:t>–</a:t>
            </a:r>
            <a:endParaRPr sz="1600">
              <a:latin typeface="Calibri"/>
              <a:cs typeface="Calibri"/>
            </a:endParaRPr>
          </a:p>
          <a:p>
            <a:pPr algn="ctr">
              <a:lnSpc>
                <a:spcPct val="100000"/>
              </a:lnSpc>
              <a:spcBef>
                <a:spcPts val="300"/>
              </a:spcBef>
            </a:pPr>
            <a:r>
              <a:rPr sz="1600" b="1" dirty="0">
                <a:latin typeface="Calibri"/>
                <a:cs typeface="Calibri"/>
              </a:rPr>
              <a:t>Agile </a:t>
            </a:r>
            <a:r>
              <a:rPr sz="1600" b="1" spc="-10" dirty="0">
                <a:latin typeface="Calibri"/>
                <a:cs typeface="Calibri"/>
              </a:rPr>
              <a:t>Framework </a:t>
            </a:r>
            <a:r>
              <a:rPr sz="1600" b="1" spc="-5" dirty="0">
                <a:latin typeface="Calibri"/>
                <a:cs typeface="Calibri"/>
              </a:rPr>
              <a:t>in</a:t>
            </a:r>
            <a:r>
              <a:rPr sz="1600" b="1" spc="-65" dirty="0">
                <a:latin typeface="Calibri"/>
                <a:cs typeface="Calibri"/>
              </a:rPr>
              <a:t> </a:t>
            </a:r>
            <a:r>
              <a:rPr sz="1600" b="1" spc="-10" dirty="0">
                <a:latin typeface="Calibri"/>
                <a:cs typeface="Calibri"/>
              </a:rPr>
              <a:t>Focus</a:t>
            </a:r>
            <a:endParaRPr sz="1600">
              <a:latin typeface="Calibri"/>
              <a:cs typeface="Calibri"/>
            </a:endParaRPr>
          </a:p>
        </p:txBody>
      </p:sp>
      <p:pic>
        <p:nvPicPr>
          <p:cNvPr id="25602" name="Picture 2" descr="Image result for scrum framework">
            <a:extLst>
              <a:ext uri="{FF2B5EF4-FFF2-40B4-BE49-F238E27FC236}">
                <a16:creationId xmlns:a16="http://schemas.microsoft.com/office/drawing/2014/main" id="{06145E54-7C91-4409-937D-D9AB2804D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4825"/>
            <a:ext cx="6858000" cy="46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475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9"/>
            <a:ext cx="4257675" cy="2569934"/>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Characteristics</a:t>
            </a:r>
            <a:endParaRPr sz="1500">
              <a:latin typeface="Calibri"/>
              <a:cs typeface="Calibri"/>
            </a:endParaRPr>
          </a:p>
          <a:p>
            <a:pPr>
              <a:lnSpc>
                <a:spcPct val="100000"/>
              </a:lnSpc>
              <a:spcBef>
                <a:spcPts val="30"/>
              </a:spcBef>
            </a:pPr>
            <a:endParaRPr sz="18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The most </a:t>
            </a:r>
            <a:r>
              <a:rPr sz="1200" dirty="0">
                <a:latin typeface="Calibri"/>
                <a:cs typeface="Calibri"/>
              </a:rPr>
              <a:t>popular </a:t>
            </a:r>
            <a:r>
              <a:rPr sz="1200" spc="-20" dirty="0">
                <a:latin typeface="Calibri"/>
                <a:cs typeface="Calibri"/>
              </a:rPr>
              <a:t>‘Agile </a:t>
            </a:r>
            <a:r>
              <a:rPr sz="1200" spc="-5" dirty="0">
                <a:latin typeface="Calibri"/>
                <a:cs typeface="Calibri"/>
              </a:rPr>
              <a:t>Process’ </a:t>
            </a:r>
            <a:r>
              <a:rPr sz="1200" spc="-10" dirty="0">
                <a:latin typeface="Calibri"/>
                <a:cs typeface="Calibri"/>
              </a:rPr>
              <a:t>for </a:t>
            </a:r>
            <a:r>
              <a:rPr sz="1200" spc="-5" dirty="0">
                <a:latin typeface="Calibri"/>
                <a:cs typeface="Calibri"/>
              </a:rPr>
              <a:t>software</a:t>
            </a:r>
            <a:r>
              <a:rPr sz="1200" spc="-25" dirty="0">
                <a:latin typeface="Calibri"/>
                <a:cs typeface="Calibri"/>
              </a:rPr>
              <a:t> </a:t>
            </a:r>
            <a:r>
              <a:rPr sz="1200" spc="-5" dirty="0">
                <a:latin typeface="Calibri"/>
                <a:cs typeface="Calibri"/>
              </a:rPr>
              <a:t>development</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dirty="0">
                <a:latin typeface="Calibri"/>
                <a:cs typeface="Calibri"/>
              </a:rPr>
              <a:t>A </a:t>
            </a:r>
            <a:r>
              <a:rPr sz="1200" spc="-5" dirty="0">
                <a:latin typeface="Calibri"/>
                <a:cs typeface="Calibri"/>
              </a:rPr>
              <a:t>project management/execution process</a:t>
            </a:r>
            <a:r>
              <a:rPr sz="1200" spc="-150" dirty="0">
                <a:latin typeface="Calibri"/>
                <a:cs typeface="Calibri"/>
              </a:rPr>
              <a:t> </a:t>
            </a:r>
            <a:r>
              <a:rPr sz="1200" spc="-5" dirty="0">
                <a:latin typeface="Calibri"/>
                <a:cs typeface="Calibri"/>
              </a:rPr>
              <a:t>framework</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15" dirty="0">
                <a:latin typeface="Calibri"/>
                <a:cs typeface="Calibri"/>
              </a:rPr>
              <a:t>Well </a:t>
            </a:r>
            <a:r>
              <a:rPr sz="1200" spc="-5" dirty="0">
                <a:latin typeface="Calibri"/>
                <a:cs typeface="Calibri"/>
              </a:rPr>
              <a:t>suited </a:t>
            </a:r>
            <a:r>
              <a:rPr sz="1200" spc="-10" dirty="0">
                <a:latin typeface="Calibri"/>
                <a:cs typeface="Calibri"/>
              </a:rPr>
              <a:t>for </a:t>
            </a:r>
            <a:r>
              <a:rPr sz="1200" spc="-5" dirty="0">
                <a:latin typeface="Calibri"/>
                <a:cs typeface="Calibri"/>
              </a:rPr>
              <a:t>projects that require Empirical process</a:t>
            </a:r>
            <a:r>
              <a:rPr sz="1200" spc="-60" dirty="0">
                <a:latin typeface="Calibri"/>
                <a:cs typeface="Calibri"/>
              </a:rPr>
              <a:t> </a:t>
            </a:r>
            <a:r>
              <a:rPr sz="1200" spc="-10" dirty="0">
                <a:latin typeface="Calibri"/>
                <a:cs typeface="Calibri"/>
              </a:rPr>
              <a:t>control</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Focuses </a:t>
            </a:r>
            <a:r>
              <a:rPr sz="1200" dirty="0">
                <a:latin typeface="Calibri"/>
                <a:cs typeface="Calibri"/>
              </a:rPr>
              <a:t>on </a:t>
            </a:r>
            <a:r>
              <a:rPr sz="1200" spc="-5" dirty="0">
                <a:latin typeface="Calibri"/>
                <a:cs typeface="Calibri"/>
              </a:rPr>
              <a:t>self-organizing</a:t>
            </a:r>
            <a:r>
              <a:rPr sz="1200" spc="-105" dirty="0">
                <a:latin typeface="Calibri"/>
                <a:cs typeface="Calibri"/>
              </a:rPr>
              <a:t> </a:t>
            </a:r>
            <a:r>
              <a:rPr sz="1200" spc="-5" dirty="0">
                <a:latin typeface="Calibri"/>
                <a:cs typeface="Calibri"/>
              </a:rPr>
              <a:t>teams</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Requirements are captured </a:t>
            </a:r>
            <a:r>
              <a:rPr sz="1200" dirty="0">
                <a:latin typeface="Calibri"/>
                <a:cs typeface="Calibri"/>
              </a:rPr>
              <a:t>in a </a:t>
            </a:r>
            <a:r>
              <a:rPr sz="1200" spc="-5" dirty="0">
                <a:latin typeface="Calibri"/>
                <a:cs typeface="Calibri"/>
              </a:rPr>
              <a:t>prioritized list (Product</a:t>
            </a:r>
            <a:r>
              <a:rPr sz="1200" spc="-105" dirty="0">
                <a:latin typeface="Calibri"/>
                <a:cs typeface="Calibri"/>
              </a:rPr>
              <a:t> </a:t>
            </a:r>
            <a:r>
              <a:rPr sz="1200" spc="-5" dirty="0">
                <a:latin typeface="Calibri"/>
                <a:cs typeface="Calibri"/>
              </a:rPr>
              <a:t>Backlog)</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Product progresses </a:t>
            </a:r>
            <a:r>
              <a:rPr sz="1200" dirty="0">
                <a:latin typeface="Calibri"/>
                <a:cs typeface="Calibri"/>
              </a:rPr>
              <a:t>in a </a:t>
            </a:r>
            <a:r>
              <a:rPr sz="1200" spc="-5" dirty="0">
                <a:latin typeface="Calibri"/>
                <a:cs typeface="Calibri"/>
              </a:rPr>
              <a:t>series </a:t>
            </a:r>
            <a:r>
              <a:rPr sz="1200" dirty="0">
                <a:latin typeface="Calibri"/>
                <a:cs typeface="Calibri"/>
              </a:rPr>
              <a:t>of month-long</a:t>
            </a:r>
            <a:r>
              <a:rPr sz="1200" spc="-135" dirty="0">
                <a:latin typeface="Calibri"/>
                <a:cs typeface="Calibri"/>
              </a:rPr>
              <a:t> </a:t>
            </a:r>
            <a:r>
              <a:rPr sz="1200" spc="-5" dirty="0">
                <a:latin typeface="Calibri"/>
                <a:cs typeface="Calibri"/>
              </a:rPr>
              <a:t>“sprints”</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dirty="0">
                <a:latin typeface="Calibri"/>
                <a:cs typeface="Calibri"/>
              </a:rPr>
              <a:t>No </a:t>
            </a:r>
            <a:r>
              <a:rPr sz="1200" spc="-5" dirty="0">
                <a:latin typeface="Calibri"/>
                <a:cs typeface="Calibri"/>
              </a:rPr>
              <a:t>specific </a:t>
            </a:r>
            <a:r>
              <a:rPr sz="1200" dirty="0">
                <a:latin typeface="Calibri"/>
                <a:cs typeface="Calibri"/>
              </a:rPr>
              <a:t>engineering </a:t>
            </a:r>
            <a:r>
              <a:rPr sz="1200" spc="-5" dirty="0">
                <a:latin typeface="Calibri"/>
                <a:cs typeface="Calibri"/>
              </a:rPr>
              <a:t>practices</a:t>
            </a:r>
            <a:r>
              <a:rPr sz="1200" spc="-70" dirty="0">
                <a:latin typeface="Calibri"/>
                <a:cs typeface="Calibri"/>
              </a:rPr>
              <a:t> </a:t>
            </a:r>
            <a:r>
              <a:rPr sz="1200" spc="-5" dirty="0">
                <a:latin typeface="Calibri"/>
                <a:cs typeface="Calibri"/>
              </a:rPr>
              <a:t>prescribed</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2"/>
            <a:ext cx="518795" cy="230832"/>
          </a:xfrm>
          <a:prstGeom prst="rect">
            <a:avLst/>
          </a:prstGeom>
        </p:spPr>
        <p:txBody>
          <a:bodyPr vert="horz" wrap="square" lIns="0" tIns="0" rIns="0" bIns="0" rtlCol="0">
            <a:spAutoFit/>
          </a:bodyPr>
          <a:lstStyle/>
          <a:p>
            <a:pPr marL="12700">
              <a:lnSpc>
                <a:spcPct val="100000"/>
              </a:lnSpc>
            </a:pPr>
            <a:r>
              <a:rPr sz="1500" b="1" dirty="0">
                <a:latin typeface="Calibri"/>
                <a:cs typeface="Calibri"/>
              </a:rPr>
              <a:t>S</a:t>
            </a:r>
            <a:r>
              <a:rPr sz="1500" b="1" spc="-10" dirty="0">
                <a:latin typeface="Calibri"/>
                <a:cs typeface="Calibri"/>
              </a:rPr>
              <a:t>c</a:t>
            </a:r>
            <a:r>
              <a:rPr sz="1500" b="1" spc="-5" dirty="0">
                <a:latin typeface="Calibri"/>
                <a:cs typeface="Calibri"/>
              </a:rPr>
              <a:t>r</a:t>
            </a:r>
            <a:r>
              <a:rPr sz="1500" b="1" spc="-10" dirty="0">
                <a:latin typeface="Calibri"/>
                <a:cs typeface="Calibri"/>
              </a:rPr>
              <a:t>u</a:t>
            </a:r>
            <a:r>
              <a:rPr sz="1500" b="1" dirty="0">
                <a:latin typeface="Calibri"/>
                <a:cs typeface="Calibri"/>
              </a:rPr>
              <a:t>m</a:t>
            </a:r>
            <a:endParaRPr sz="1500">
              <a:latin typeface="Calibri"/>
              <a:cs typeface="Calibri"/>
            </a:endParaRPr>
          </a:p>
        </p:txBody>
      </p:sp>
      <p:sp>
        <p:nvSpPr>
          <p:cNvPr id="115" name="object 115"/>
          <p:cNvSpPr/>
          <p:nvPr/>
        </p:nvSpPr>
        <p:spPr>
          <a:xfrm>
            <a:off x="1423037" y="7306438"/>
            <a:ext cx="754379" cy="280035"/>
          </a:xfrm>
          <a:prstGeom prst="rect">
            <a:avLst/>
          </a:prstGeom>
          <a:blipFill>
            <a:blip r:embed="rId3" cstate="print"/>
            <a:stretch>
              <a:fillRect/>
            </a:stretch>
          </a:blipFill>
        </p:spPr>
        <p:txBody>
          <a:bodyPr wrap="square" lIns="0" tIns="0" rIns="0" bIns="0" rtlCol="0"/>
          <a:lstStyle/>
          <a:p>
            <a:endParaRPr/>
          </a:p>
        </p:txBody>
      </p:sp>
      <p:sp>
        <p:nvSpPr>
          <p:cNvPr id="116" name="object 116"/>
          <p:cNvSpPr/>
          <p:nvPr/>
        </p:nvSpPr>
        <p:spPr>
          <a:xfrm>
            <a:off x="1560194" y="7106413"/>
            <a:ext cx="754380" cy="280035"/>
          </a:xfrm>
          <a:prstGeom prst="rect">
            <a:avLst/>
          </a:prstGeom>
          <a:blipFill>
            <a:blip r:embed="rId3" cstate="print"/>
            <a:stretch>
              <a:fillRect/>
            </a:stretch>
          </a:blipFill>
        </p:spPr>
        <p:txBody>
          <a:bodyPr wrap="square" lIns="0" tIns="0" rIns="0" bIns="0" rtlCol="0"/>
          <a:lstStyle/>
          <a:p>
            <a:endParaRPr/>
          </a:p>
        </p:txBody>
      </p:sp>
      <p:sp>
        <p:nvSpPr>
          <p:cNvPr id="117" name="object 117"/>
          <p:cNvSpPr/>
          <p:nvPr/>
        </p:nvSpPr>
        <p:spPr>
          <a:xfrm>
            <a:off x="1423037" y="6900674"/>
            <a:ext cx="754379" cy="280035"/>
          </a:xfrm>
          <a:prstGeom prst="rect">
            <a:avLst/>
          </a:prstGeom>
          <a:blipFill>
            <a:blip r:embed="rId3" cstate="print"/>
            <a:stretch>
              <a:fillRect/>
            </a:stretch>
          </a:blipFill>
        </p:spPr>
        <p:txBody>
          <a:bodyPr wrap="square" lIns="0" tIns="0" rIns="0" bIns="0" rtlCol="0"/>
          <a:lstStyle/>
          <a:p>
            <a:endParaRPr/>
          </a:p>
        </p:txBody>
      </p:sp>
      <p:sp>
        <p:nvSpPr>
          <p:cNvPr id="118" name="object 118"/>
          <p:cNvSpPr/>
          <p:nvPr/>
        </p:nvSpPr>
        <p:spPr>
          <a:xfrm>
            <a:off x="3223260" y="5757672"/>
            <a:ext cx="1274444" cy="1068706"/>
          </a:xfrm>
          <a:prstGeom prst="rect">
            <a:avLst/>
          </a:prstGeom>
          <a:blipFill>
            <a:blip r:embed="rId4" cstate="print"/>
            <a:stretch>
              <a:fillRect/>
            </a:stretch>
          </a:blipFill>
        </p:spPr>
        <p:txBody>
          <a:bodyPr wrap="square" lIns="0" tIns="0" rIns="0" bIns="0" rtlCol="0"/>
          <a:lstStyle/>
          <a:p>
            <a:endParaRPr/>
          </a:p>
        </p:txBody>
      </p:sp>
      <p:sp>
        <p:nvSpPr>
          <p:cNvPr id="119" name="object 119"/>
          <p:cNvSpPr/>
          <p:nvPr/>
        </p:nvSpPr>
        <p:spPr>
          <a:xfrm>
            <a:off x="1617344" y="6483479"/>
            <a:ext cx="754380" cy="280035"/>
          </a:xfrm>
          <a:prstGeom prst="rect">
            <a:avLst/>
          </a:prstGeom>
          <a:blipFill>
            <a:blip r:embed="rId3" cstate="print"/>
            <a:stretch>
              <a:fillRect/>
            </a:stretch>
          </a:blipFill>
        </p:spPr>
        <p:txBody>
          <a:bodyPr wrap="square" lIns="0" tIns="0" rIns="0" bIns="0" rtlCol="0"/>
          <a:lstStyle/>
          <a:p>
            <a:endParaRPr/>
          </a:p>
        </p:txBody>
      </p:sp>
      <p:sp>
        <p:nvSpPr>
          <p:cNvPr id="120" name="object 120"/>
          <p:cNvSpPr txBox="1"/>
          <p:nvPr/>
        </p:nvSpPr>
        <p:spPr>
          <a:xfrm>
            <a:off x="1687197" y="6082665"/>
            <a:ext cx="2191385" cy="636072"/>
          </a:xfrm>
          <a:prstGeom prst="rect">
            <a:avLst/>
          </a:prstGeom>
        </p:spPr>
        <p:txBody>
          <a:bodyPr vert="horz" wrap="square" lIns="0" tIns="0" rIns="0" bIns="0" rtlCol="0">
            <a:spAutoFit/>
          </a:bodyPr>
          <a:lstStyle/>
          <a:p>
            <a:pPr marL="1824355" marR="5080">
              <a:lnSpc>
                <a:spcPct val="100000"/>
              </a:lnSpc>
            </a:pPr>
            <a:r>
              <a:rPr sz="700" b="0" spc="-5" dirty="0">
                <a:latin typeface="Bookman Old Style"/>
                <a:cs typeface="Bookman Old Style"/>
              </a:rPr>
              <a:t>Sprint  30</a:t>
            </a:r>
            <a:r>
              <a:rPr sz="700" b="0" spc="-100" dirty="0">
                <a:latin typeface="Bookman Old Style"/>
                <a:cs typeface="Bookman Old Style"/>
              </a:rPr>
              <a:t> </a:t>
            </a:r>
            <a:r>
              <a:rPr sz="700" b="0" spc="-5" dirty="0">
                <a:latin typeface="Bookman Old Style"/>
                <a:cs typeface="Bookman Old Style"/>
              </a:rPr>
              <a:t>Days</a:t>
            </a:r>
            <a:endParaRPr sz="700">
              <a:latin typeface="Bookman Old Style"/>
              <a:cs typeface="Bookman Old Style"/>
            </a:endParaRPr>
          </a:p>
          <a:p>
            <a:pPr marL="12700">
              <a:lnSpc>
                <a:spcPct val="100000"/>
              </a:lnSpc>
              <a:spcBef>
                <a:spcPts val="370"/>
              </a:spcBef>
            </a:pPr>
            <a:r>
              <a:rPr sz="700" b="0" spc="-5" dirty="0">
                <a:latin typeface="Bookman Old Style"/>
                <a:cs typeface="Bookman Old Style"/>
              </a:rPr>
              <a:t>Sprint</a:t>
            </a:r>
            <a:r>
              <a:rPr sz="700" b="0" spc="-65" dirty="0">
                <a:latin typeface="Bookman Old Style"/>
                <a:cs typeface="Bookman Old Style"/>
              </a:rPr>
              <a:t> </a:t>
            </a:r>
            <a:r>
              <a:rPr sz="700" b="0" spc="-10" dirty="0">
                <a:latin typeface="Bookman Old Style"/>
                <a:cs typeface="Bookman Old Style"/>
              </a:rPr>
              <a:t>goal</a:t>
            </a:r>
            <a:endParaRPr sz="700">
              <a:latin typeface="Bookman Old Style"/>
              <a:cs typeface="Bookman Old Style"/>
            </a:endParaRPr>
          </a:p>
          <a:p>
            <a:pPr>
              <a:lnSpc>
                <a:spcPct val="100000"/>
              </a:lnSpc>
              <a:spcBef>
                <a:spcPts val="35"/>
              </a:spcBef>
            </a:pPr>
            <a:endParaRPr sz="1000">
              <a:latin typeface="Times New Roman"/>
              <a:cs typeface="Times New Roman"/>
            </a:endParaRPr>
          </a:p>
          <a:p>
            <a:pPr marL="167005">
              <a:lnSpc>
                <a:spcPct val="100000"/>
              </a:lnSpc>
            </a:pPr>
            <a:r>
              <a:rPr sz="700" b="0" spc="-5" dirty="0">
                <a:latin typeface="Bookman Old Style"/>
                <a:cs typeface="Bookman Old Style"/>
              </a:rPr>
              <a:t>Return</a:t>
            </a:r>
            <a:endParaRPr sz="700">
              <a:latin typeface="Bookman Old Style"/>
              <a:cs typeface="Bookman Old Style"/>
            </a:endParaRPr>
          </a:p>
        </p:txBody>
      </p:sp>
      <p:sp>
        <p:nvSpPr>
          <p:cNvPr id="121" name="object 121"/>
          <p:cNvSpPr/>
          <p:nvPr/>
        </p:nvSpPr>
        <p:spPr>
          <a:xfrm>
            <a:off x="2406016" y="6546344"/>
            <a:ext cx="817244" cy="262889"/>
          </a:xfrm>
          <a:prstGeom prst="rect">
            <a:avLst/>
          </a:prstGeom>
          <a:blipFill>
            <a:blip r:embed="rId5" cstate="print"/>
            <a:stretch>
              <a:fillRect/>
            </a:stretch>
          </a:blipFill>
        </p:spPr>
        <p:txBody>
          <a:bodyPr wrap="square" lIns="0" tIns="0" rIns="0" bIns="0" rtlCol="0"/>
          <a:lstStyle/>
          <a:p>
            <a:endParaRPr/>
          </a:p>
        </p:txBody>
      </p:sp>
      <p:sp>
        <p:nvSpPr>
          <p:cNvPr id="122" name="object 122"/>
          <p:cNvSpPr txBox="1"/>
          <p:nvPr/>
        </p:nvSpPr>
        <p:spPr>
          <a:xfrm>
            <a:off x="2623185" y="6873620"/>
            <a:ext cx="655320" cy="107722"/>
          </a:xfrm>
          <a:prstGeom prst="rect">
            <a:avLst/>
          </a:prstGeom>
        </p:spPr>
        <p:txBody>
          <a:bodyPr vert="horz" wrap="square" lIns="0" tIns="0" rIns="0" bIns="0" rtlCol="0">
            <a:spAutoFit/>
          </a:bodyPr>
          <a:lstStyle/>
          <a:p>
            <a:pPr marL="12700">
              <a:lnSpc>
                <a:spcPct val="100000"/>
              </a:lnSpc>
            </a:pPr>
            <a:r>
              <a:rPr sz="700" b="0" spc="-5" dirty="0">
                <a:latin typeface="Bookman Old Style"/>
                <a:cs typeface="Bookman Old Style"/>
              </a:rPr>
              <a:t>Sprint</a:t>
            </a:r>
            <a:r>
              <a:rPr sz="700" b="0" spc="-80" dirty="0">
                <a:latin typeface="Bookman Old Style"/>
                <a:cs typeface="Bookman Old Style"/>
              </a:rPr>
              <a:t> </a:t>
            </a:r>
            <a:r>
              <a:rPr sz="700" b="0" spc="-5" dirty="0">
                <a:latin typeface="Bookman Old Style"/>
                <a:cs typeface="Bookman Old Style"/>
              </a:rPr>
              <a:t>backlog</a:t>
            </a:r>
            <a:endParaRPr sz="700">
              <a:latin typeface="Bookman Old Style"/>
              <a:cs typeface="Bookman Old Style"/>
            </a:endParaRPr>
          </a:p>
        </p:txBody>
      </p:sp>
      <p:sp>
        <p:nvSpPr>
          <p:cNvPr id="123" name="object 123"/>
          <p:cNvSpPr/>
          <p:nvPr/>
        </p:nvSpPr>
        <p:spPr>
          <a:xfrm>
            <a:off x="4617086" y="6380610"/>
            <a:ext cx="663359" cy="428625"/>
          </a:xfrm>
          <a:prstGeom prst="rect">
            <a:avLst/>
          </a:prstGeom>
          <a:blipFill>
            <a:blip r:embed="rId6" cstate="print"/>
            <a:stretch>
              <a:fillRect/>
            </a:stretch>
          </a:blipFill>
        </p:spPr>
        <p:txBody>
          <a:bodyPr wrap="square" lIns="0" tIns="0" rIns="0" bIns="0" rtlCol="0"/>
          <a:lstStyle/>
          <a:p>
            <a:endParaRPr/>
          </a:p>
        </p:txBody>
      </p:sp>
      <p:sp>
        <p:nvSpPr>
          <p:cNvPr id="124" name="object 124"/>
          <p:cNvSpPr txBox="1"/>
          <p:nvPr/>
        </p:nvSpPr>
        <p:spPr>
          <a:xfrm>
            <a:off x="4384675" y="6888860"/>
            <a:ext cx="929640" cy="215444"/>
          </a:xfrm>
          <a:prstGeom prst="rect">
            <a:avLst/>
          </a:prstGeom>
        </p:spPr>
        <p:txBody>
          <a:bodyPr vert="horz" wrap="square" lIns="0" tIns="0" rIns="0" bIns="0" rtlCol="0">
            <a:spAutoFit/>
          </a:bodyPr>
          <a:lstStyle/>
          <a:p>
            <a:pPr marL="12700" marR="5080">
              <a:lnSpc>
                <a:spcPct val="100000"/>
              </a:lnSpc>
            </a:pPr>
            <a:r>
              <a:rPr sz="700" b="0" spc="-10" dirty="0">
                <a:latin typeface="Bookman Old Style"/>
                <a:cs typeface="Bookman Old Style"/>
              </a:rPr>
              <a:t>Potentially </a:t>
            </a:r>
            <a:r>
              <a:rPr sz="700" b="0" spc="-5" dirty="0">
                <a:latin typeface="Bookman Old Style"/>
                <a:cs typeface="Bookman Old Style"/>
              </a:rPr>
              <a:t>shippable  product</a:t>
            </a:r>
            <a:r>
              <a:rPr sz="700" b="0" spc="-75" dirty="0">
                <a:latin typeface="Bookman Old Style"/>
                <a:cs typeface="Bookman Old Style"/>
              </a:rPr>
              <a:t> </a:t>
            </a:r>
            <a:r>
              <a:rPr sz="700" b="0" spc="-5" dirty="0">
                <a:latin typeface="Bookman Old Style"/>
                <a:cs typeface="Bookman Old Style"/>
              </a:rPr>
              <a:t>increment</a:t>
            </a:r>
            <a:endParaRPr sz="700">
              <a:latin typeface="Bookman Old Style"/>
              <a:cs typeface="Bookman Old Style"/>
            </a:endParaRPr>
          </a:p>
        </p:txBody>
      </p:sp>
      <p:sp>
        <p:nvSpPr>
          <p:cNvPr id="125" name="object 125"/>
          <p:cNvSpPr/>
          <p:nvPr/>
        </p:nvSpPr>
        <p:spPr>
          <a:xfrm>
            <a:off x="2440304" y="7306438"/>
            <a:ext cx="754380" cy="280035"/>
          </a:xfrm>
          <a:prstGeom prst="rect">
            <a:avLst/>
          </a:prstGeom>
          <a:blipFill>
            <a:blip r:embed="rId3" cstate="print"/>
            <a:stretch>
              <a:fillRect/>
            </a:stretch>
          </a:blipFill>
        </p:spPr>
        <p:txBody>
          <a:bodyPr wrap="square" lIns="0" tIns="0" rIns="0" bIns="0" rtlCol="0"/>
          <a:lstStyle/>
          <a:p>
            <a:endParaRPr/>
          </a:p>
        </p:txBody>
      </p:sp>
      <p:sp>
        <p:nvSpPr>
          <p:cNvPr id="126" name="object 126"/>
          <p:cNvSpPr txBox="1"/>
          <p:nvPr/>
        </p:nvSpPr>
        <p:spPr>
          <a:xfrm>
            <a:off x="2604007" y="7423150"/>
            <a:ext cx="407034" cy="107722"/>
          </a:xfrm>
          <a:prstGeom prst="rect">
            <a:avLst/>
          </a:prstGeom>
        </p:spPr>
        <p:txBody>
          <a:bodyPr vert="horz" wrap="square" lIns="0" tIns="0" rIns="0" bIns="0" rtlCol="0">
            <a:spAutoFit/>
          </a:bodyPr>
          <a:lstStyle/>
          <a:p>
            <a:pPr marL="12700">
              <a:lnSpc>
                <a:spcPct val="100000"/>
              </a:lnSpc>
            </a:pPr>
            <a:r>
              <a:rPr sz="700" b="0" spc="-5" dirty="0">
                <a:latin typeface="Bookman Old Style"/>
                <a:cs typeface="Bookman Old Style"/>
              </a:rPr>
              <a:t>C</a:t>
            </a:r>
            <a:r>
              <a:rPr sz="700" b="0" spc="-10" dirty="0">
                <a:latin typeface="Bookman Old Style"/>
                <a:cs typeface="Bookman Old Style"/>
              </a:rPr>
              <a:t>o</a:t>
            </a:r>
            <a:r>
              <a:rPr sz="700" b="0" spc="-15" dirty="0">
                <a:latin typeface="Bookman Old Style"/>
                <a:cs typeface="Bookman Old Style"/>
              </a:rPr>
              <a:t>u</a:t>
            </a:r>
            <a:r>
              <a:rPr sz="700" b="0" spc="-5" dirty="0">
                <a:latin typeface="Bookman Old Style"/>
                <a:cs typeface="Bookman Old Style"/>
              </a:rPr>
              <a:t>p</a:t>
            </a:r>
            <a:r>
              <a:rPr sz="700" b="0" spc="-15" dirty="0">
                <a:latin typeface="Bookman Old Style"/>
                <a:cs typeface="Bookman Old Style"/>
              </a:rPr>
              <a:t>o</a:t>
            </a:r>
            <a:r>
              <a:rPr sz="700" b="0" spc="-10" dirty="0">
                <a:latin typeface="Bookman Old Style"/>
                <a:cs typeface="Bookman Old Style"/>
              </a:rPr>
              <a:t>n</a:t>
            </a:r>
            <a:r>
              <a:rPr sz="700" b="0" spc="-5" dirty="0">
                <a:latin typeface="Bookman Old Style"/>
                <a:cs typeface="Bookman Old Style"/>
              </a:rPr>
              <a:t>s</a:t>
            </a:r>
            <a:endParaRPr sz="700">
              <a:latin typeface="Bookman Old Style"/>
              <a:cs typeface="Bookman Old Style"/>
            </a:endParaRPr>
          </a:p>
        </p:txBody>
      </p:sp>
      <p:sp>
        <p:nvSpPr>
          <p:cNvPr id="127" name="object 127"/>
          <p:cNvSpPr/>
          <p:nvPr/>
        </p:nvSpPr>
        <p:spPr>
          <a:xfrm>
            <a:off x="1423037" y="7306438"/>
            <a:ext cx="754379" cy="280035"/>
          </a:xfrm>
          <a:prstGeom prst="rect">
            <a:avLst/>
          </a:prstGeom>
          <a:blipFill>
            <a:blip r:embed="rId3" cstate="print"/>
            <a:stretch>
              <a:fillRect/>
            </a:stretch>
          </a:blipFill>
        </p:spPr>
        <p:txBody>
          <a:bodyPr wrap="square" lIns="0" tIns="0" rIns="0" bIns="0" rtlCol="0"/>
          <a:lstStyle/>
          <a:p>
            <a:endParaRPr/>
          </a:p>
        </p:txBody>
      </p:sp>
      <p:sp>
        <p:nvSpPr>
          <p:cNvPr id="128" name="object 128"/>
          <p:cNvSpPr/>
          <p:nvPr/>
        </p:nvSpPr>
        <p:spPr>
          <a:xfrm>
            <a:off x="1560194" y="7106413"/>
            <a:ext cx="754380" cy="280035"/>
          </a:xfrm>
          <a:prstGeom prst="rect">
            <a:avLst/>
          </a:prstGeom>
          <a:blipFill>
            <a:blip r:embed="rId3" cstate="print"/>
            <a:stretch>
              <a:fillRect/>
            </a:stretch>
          </a:blipFill>
        </p:spPr>
        <p:txBody>
          <a:bodyPr wrap="square" lIns="0" tIns="0" rIns="0" bIns="0" rtlCol="0"/>
          <a:lstStyle/>
          <a:p>
            <a:endParaRPr/>
          </a:p>
        </p:txBody>
      </p:sp>
      <p:sp>
        <p:nvSpPr>
          <p:cNvPr id="129" name="object 129"/>
          <p:cNvSpPr/>
          <p:nvPr/>
        </p:nvSpPr>
        <p:spPr>
          <a:xfrm>
            <a:off x="1423037" y="6900674"/>
            <a:ext cx="754379" cy="280035"/>
          </a:xfrm>
          <a:prstGeom prst="rect">
            <a:avLst/>
          </a:prstGeom>
          <a:blipFill>
            <a:blip r:embed="rId3" cstate="print"/>
            <a:stretch>
              <a:fillRect/>
            </a:stretch>
          </a:blipFill>
        </p:spPr>
        <p:txBody>
          <a:bodyPr wrap="square" lIns="0" tIns="0" rIns="0" bIns="0" rtlCol="0"/>
          <a:lstStyle/>
          <a:p>
            <a:endParaRPr/>
          </a:p>
        </p:txBody>
      </p:sp>
      <p:sp>
        <p:nvSpPr>
          <p:cNvPr id="130" name="object 130"/>
          <p:cNvSpPr txBox="1"/>
          <p:nvPr/>
        </p:nvSpPr>
        <p:spPr>
          <a:xfrm>
            <a:off x="1575053" y="6933945"/>
            <a:ext cx="619125" cy="910506"/>
          </a:xfrm>
          <a:prstGeom prst="rect">
            <a:avLst/>
          </a:prstGeom>
        </p:spPr>
        <p:txBody>
          <a:bodyPr vert="horz" wrap="square" lIns="0" tIns="0" rIns="0" bIns="0" rtlCol="0">
            <a:spAutoFit/>
          </a:bodyPr>
          <a:lstStyle/>
          <a:p>
            <a:pPr marL="149225" marR="5080" indent="-65405">
              <a:lnSpc>
                <a:spcPct val="150000"/>
              </a:lnSpc>
            </a:pPr>
            <a:r>
              <a:rPr sz="900" spc="-195" dirty="0">
                <a:latin typeface="Arial"/>
                <a:cs typeface="Arial"/>
              </a:rPr>
              <a:t>R</a:t>
            </a:r>
            <a:r>
              <a:rPr sz="1050" b="0" spc="-292" baseline="7936" dirty="0">
                <a:latin typeface="Bookman Old Style"/>
                <a:cs typeface="Bookman Old Style"/>
              </a:rPr>
              <a:t>Ca</a:t>
            </a:r>
            <a:r>
              <a:rPr sz="900" spc="-195" dirty="0">
                <a:latin typeface="Arial"/>
                <a:cs typeface="Arial"/>
              </a:rPr>
              <a:t>e</a:t>
            </a:r>
            <a:r>
              <a:rPr sz="1050" b="0" spc="-292" baseline="7936" dirty="0">
                <a:latin typeface="Bookman Old Style"/>
                <a:cs typeface="Bookman Old Style"/>
              </a:rPr>
              <a:t>n</a:t>
            </a:r>
            <a:r>
              <a:rPr sz="900" spc="-195" dirty="0">
                <a:latin typeface="Arial"/>
                <a:cs typeface="Arial"/>
              </a:rPr>
              <a:t>t</a:t>
            </a:r>
            <a:r>
              <a:rPr sz="1050" b="0" spc="-292" baseline="7936" dirty="0">
                <a:latin typeface="Bookman Old Style"/>
                <a:cs typeface="Bookman Old Style"/>
              </a:rPr>
              <a:t>c</a:t>
            </a:r>
            <a:r>
              <a:rPr sz="900" spc="-195" dirty="0">
                <a:latin typeface="Arial"/>
                <a:cs typeface="Arial"/>
              </a:rPr>
              <a:t>u</a:t>
            </a:r>
            <a:r>
              <a:rPr sz="1050" b="0" spc="-292" baseline="7936" dirty="0">
                <a:latin typeface="Bookman Old Style"/>
                <a:cs typeface="Bookman Old Style"/>
              </a:rPr>
              <a:t>e</a:t>
            </a:r>
            <a:r>
              <a:rPr sz="900" spc="-195" dirty="0">
                <a:latin typeface="Arial"/>
                <a:cs typeface="Arial"/>
              </a:rPr>
              <a:t>r</a:t>
            </a:r>
            <a:r>
              <a:rPr sz="1050" b="0" spc="-292" baseline="7936" dirty="0">
                <a:latin typeface="Bookman Old Style"/>
                <a:cs typeface="Bookman Old Style"/>
              </a:rPr>
              <a:t>l</a:t>
            </a:r>
            <a:r>
              <a:rPr sz="900" spc="-195" dirty="0">
                <a:latin typeface="Arial"/>
                <a:cs typeface="Arial"/>
              </a:rPr>
              <a:t>n  </a:t>
            </a:r>
            <a:r>
              <a:rPr sz="900" spc="-610" dirty="0">
                <a:latin typeface="Arial"/>
                <a:cs typeface="Arial"/>
              </a:rPr>
              <a:t>G</a:t>
            </a:r>
            <a:r>
              <a:rPr sz="1050" b="0" spc="-7" baseline="7936" dirty="0">
                <a:latin typeface="Bookman Old Style"/>
                <a:cs typeface="Bookman Old Style"/>
              </a:rPr>
              <a:t>C</a:t>
            </a:r>
            <a:r>
              <a:rPr sz="1050" b="0" spc="-465" baseline="7936" dirty="0">
                <a:latin typeface="Bookman Old Style"/>
                <a:cs typeface="Bookman Old Style"/>
              </a:rPr>
              <a:t>o</a:t>
            </a:r>
            <a:r>
              <a:rPr sz="900" spc="-5" dirty="0">
                <a:latin typeface="Arial"/>
                <a:cs typeface="Arial"/>
              </a:rPr>
              <a:t>i</a:t>
            </a:r>
            <a:r>
              <a:rPr sz="900" spc="-160" dirty="0">
                <a:latin typeface="Arial"/>
                <a:cs typeface="Arial"/>
              </a:rPr>
              <a:t>f</a:t>
            </a:r>
            <a:r>
              <a:rPr sz="1050" b="0" spc="-480" baseline="7936" dirty="0">
                <a:latin typeface="Bookman Old Style"/>
                <a:cs typeface="Bookman Old Style"/>
              </a:rPr>
              <a:t>u</a:t>
            </a:r>
            <a:r>
              <a:rPr sz="900" spc="55" dirty="0">
                <a:latin typeface="Arial"/>
                <a:cs typeface="Arial"/>
              </a:rPr>
              <a:t>t</a:t>
            </a:r>
            <a:r>
              <a:rPr sz="1050" b="0" spc="-367" baseline="7936" dirty="0">
                <a:latin typeface="Bookman Old Style"/>
                <a:cs typeface="Bookman Old Style"/>
              </a:rPr>
              <a:t>p</a:t>
            </a:r>
            <a:r>
              <a:rPr sz="900" spc="-420" dirty="0">
                <a:latin typeface="Arial"/>
                <a:cs typeface="Arial"/>
              </a:rPr>
              <a:t>w</a:t>
            </a:r>
            <a:r>
              <a:rPr sz="1050" b="0" spc="-22" baseline="7936" dirty="0">
                <a:latin typeface="Bookman Old Style"/>
                <a:cs typeface="Bookman Old Style"/>
              </a:rPr>
              <a:t>o</a:t>
            </a:r>
            <a:r>
              <a:rPr sz="1050" b="0" spc="-675" baseline="7936" dirty="0">
                <a:latin typeface="Bookman Old Style"/>
                <a:cs typeface="Bookman Old Style"/>
              </a:rPr>
              <a:t>n</a:t>
            </a:r>
            <a:r>
              <a:rPr sz="900" dirty="0">
                <a:latin typeface="Arial"/>
                <a:cs typeface="Arial"/>
              </a:rPr>
              <a:t>r</a:t>
            </a:r>
            <a:r>
              <a:rPr sz="900" spc="-370" dirty="0">
                <a:latin typeface="Arial"/>
                <a:cs typeface="Arial"/>
              </a:rPr>
              <a:t>a</a:t>
            </a:r>
            <a:r>
              <a:rPr sz="1050" b="0" spc="-7" baseline="7936" dirty="0">
                <a:latin typeface="Bookman Old Style"/>
                <a:cs typeface="Bookman Old Style"/>
              </a:rPr>
              <a:t>s</a:t>
            </a:r>
            <a:r>
              <a:rPr sz="900" spc="-5" dirty="0">
                <a:latin typeface="Arial"/>
                <a:cs typeface="Arial"/>
              </a:rPr>
              <a:t>p</a:t>
            </a:r>
            <a:endParaRPr sz="900">
              <a:latin typeface="Arial"/>
              <a:cs typeface="Arial"/>
            </a:endParaRPr>
          </a:p>
          <a:p>
            <a:pPr marL="12700">
              <a:lnSpc>
                <a:spcPct val="100000"/>
              </a:lnSpc>
              <a:spcBef>
                <a:spcPts val="490"/>
              </a:spcBef>
            </a:pPr>
            <a:r>
              <a:rPr sz="1050" b="0" spc="-254" baseline="7936" dirty="0">
                <a:latin typeface="Bookman Old Style"/>
                <a:cs typeface="Bookman Old Style"/>
              </a:rPr>
              <a:t>Gi</a:t>
            </a:r>
            <a:r>
              <a:rPr sz="900" spc="-170" dirty="0">
                <a:latin typeface="Arial"/>
                <a:cs typeface="Arial"/>
              </a:rPr>
              <a:t>C</a:t>
            </a:r>
            <a:r>
              <a:rPr sz="1050" b="0" spc="-254" baseline="7936" dirty="0">
                <a:latin typeface="Bookman Old Style"/>
                <a:cs typeface="Bookman Old Style"/>
              </a:rPr>
              <a:t>ft</a:t>
            </a:r>
            <a:r>
              <a:rPr sz="900" spc="-170" dirty="0">
                <a:latin typeface="Arial"/>
                <a:cs typeface="Arial"/>
              </a:rPr>
              <a:t>a</a:t>
            </a:r>
            <a:r>
              <a:rPr sz="1050" b="0" spc="-254" baseline="7936" dirty="0">
                <a:latin typeface="Bookman Old Style"/>
                <a:cs typeface="Bookman Old Style"/>
              </a:rPr>
              <a:t>w</a:t>
            </a:r>
            <a:r>
              <a:rPr sz="900" spc="-170" dirty="0">
                <a:latin typeface="Arial"/>
                <a:cs typeface="Arial"/>
              </a:rPr>
              <a:t>n</a:t>
            </a:r>
            <a:r>
              <a:rPr sz="1050" b="0" spc="-254" baseline="7936" dirty="0">
                <a:latin typeface="Bookman Old Style"/>
                <a:cs typeface="Bookman Old Style"/>
              </a:rPr>
              <a:t>r</a:t>
            </a:r>
            <a:r>
              <a:rPr sz="900" spc="-170" dirty="0">
                <a:latin typeface="Arial"/>
                <a:cs typeface="Arial"/>
              </a:rPr>
              <a:t>c</a:t>
            </a:r>
            <a:r>
              <a:rPr sz="1050" b="0" spc="-254" baseline="7936" dirty="0">
                <a:latin typeface="Bookman Old Style"/>
                <a:cs typeface="Bookman Old Style"/>
              </a:rPr>
              <a:t>a</a:t>
            </a:r>
            <a:r>
              <a:rPr sz="900" spc="-170" dirty="0">
                <a:latin typeface="Arial"/>
                <a:cs typeface="Arial"/>
              </a:rPr>
              <a:t>e</a:t>
            </a:r>
            <a:r>
              <a:rPr sz="1050" b="0" spc="-254" baseline="7936" dirty="0">
                <a:latin typeface="Bookman Old Style"/>
                <a:cs typeface="Bookman Old Style"/>
              </a:rPr>
              <a:t>p</a:t>
            </a:r>
            <a:r>
              <a:rPr sz="900" spc="-170" dirty="0">
                <a:latin typeface="Arial"/>
                <a:cs typeface="Arial"/>
              </a:rPr>
              <a:t>l</a:t>
            </a:r>
            <a:endParaRPr sz="900">
              <a:latin typeface="Arial"/>
              <a:cs typeface="Arial"/>
            </a:endParaRPr>
          </a:p>
          <a:p>
            <a:pPr marL="135255" marR="138430">
              <a:lnSpc>
                <a:spcPct val="100000"/>
              </a:lnSpc>
              <a:spcBef>
                <a:spcPts val="635"/>
              </a:spcBef>
            </a:pPr>
            <a:r>
              <a:rPr sz="700" b="0" spc="-5" dirty="0">
                <a:latin typeface="Bookman Old Style"/>
                <a:cs typeface="Bookman Old Style"/>
              </a:rPr>
              <a:t>P</a:t>
            </a:r>
            <a:r>
              <a:rPr sz="700" b="0" dirty="0">
                <a:latin typeface="Bookman Old Style"/>
                <a:cs typeface="Bookman Old Style"/>
              </a:rPr>
              <a:t>r</a:t>
            </a:r>
            <a:r>
              <a:rPr sz="700" b="0" spc="-15" dirty="0">
                <a:latin typeface="Bookman Old Style"/>
                <a:cs typeface="Bookman Old Style"/>
              </a:rPr>
              <a:t>o</a:t>
            </a:r>
            <a:r>
              <a:rPr sz="700" b="0" spc="-5" dirty="0">
                <a:latin typeface="Bookman Old Style"/>
                <a:cs typeface="Bookman Old Style"/>
              </a:rPr>
              <a:t>d</a:t>
            </a:r>
            <a:r>
              <a:rPr sz="700" b="0" spc="-10" dirty="0">
                <a:latin typeface="Bookman Old Style"/>
                <a:cs typeface="Bookman Old Style"/>
              </a:rPr>
              <a:t>u</a:t>
            </a:r>
            <a:r>
              <a:rPr sz="700" b="0" spc="-5" dirty="0">
                <a:latin typeface="Bookman Old Style"/>
                <a:cs typeface="Bookman Old Style"/>
              </a:rPr>
              <a:t>ct  back</a:t>
            </a:r>
            <a:r>
              <a:rPr sz="700" b="0" spc="-15" dirty="0">
                <a:latin typeface="Bookman Old Style"/>
                <a:cs typeface="Bookman Old Style"/>
              </a:rPr>
              <a:t>lo</a:t>
            </a:r>
            <a:r>
              <a:rPr sz="700" b="0" spc="-5" dirty="0">
                <a:latin typeface="Bookman Old Style"/>
                <a:cs typeface="Bookman Old Style"/>
              </a:rPr>
              <a:t>g</a:t>
            </a:r>
            <a:endParaRPr sz="700">
              <a:latin typeface="Bookman Old Style"/>
              <a:cs typeface="Bookman Old Style"/>
            </a:endParaRPr>
          </a:p>
        </p:txBody>
      </p:sp>
      <p:sp>
        <p:nvSpPr>
          <p:cNvPr id="131" name="object 131"/>
          <p:cNvSpPr/>
          <p:nvPr/>
        </p:nvSpPr>
        <p:spPr>
          <a:xfrm>
            <a:off x="3352800" y="5632805"/>
            <a:ext cx="579120" cy="342035"/>
          </a:xfrm>
          <a:prstGeom prst="rect">
            <a:avLst/>
          </a:prstGeom>
          <a:blipFill>
            <a:blip r:embed="rId7" cstate="print"/>
            <a:stretch>
              <a:fillRect/>
            </a:stretch>
          </a:blipFill>
        </p:spPr>
        <p:txBody>
          <a:bodyPr wrap="square" lIns="0" tIns="0" rIns="0" bIns="0" rtlCol="0"/>
          <a:lstStyle/>
          <a:p>
            <a:endParaRPr/>
          </a:p>
        </p:txBody>
      </p:sp>
      <p:sp>
        <p:nvSpPr>
          <p:cNvPr id="132" name="object 132"/>
          <p:cNvSpPr txBox="1"/>
          <p:nvPr/>
        </p:nvSpPr>
        <p:spPr>
          <a:xfrm>
            <a:off x="3399284" y="5513960"/>
            <a:ext cx="415925" cy="107722"/>
          </a:xfrm>
          <a:prstGeom prst="rect">
            <a:avLst/>
          </a:prstGeom>
        </p:spPr>
        <p:txBody>
          <a:bodyPr vert="horz" wrap="square" lIns="0" tIns="0" rIns="0" bIns="0" rtlCol="0">
            <a:spAutoFit/>
          </a:bodyPr>
          <a:lstStyle/>
          <a:p>
            <a:pPr marL="12700">
              <a:lnSpc>
                <a:spcPct val="100000"/>
              </a:lnSpc>
            </a:pPr>
            <a:r>
              <a:rPr sz="700" b="0" spc="-5" dirty="0">
                <a:latin typeface="Bookman Old Style"/>
                <a:cs typeface="Bookman Old Style"/>
              </a:rPr>
              <a:t>24</a:t>
            </a:r>
            <a:r>
              <a:rPr sz="700" b="0" spc="-85" dirty="0">
                <a:latin typeface="Bookman Old Style"/>
                <a:cs typeface="Bookman Old Style"/>
              </a:rPr>
              <a:t> </a:t>
            </a:r>
            <a:r>
              <a:rPr sz="700" b="0" spc="-10" dirty="0">
                <a:latin typeface="Bookman Old Style"/>
                <a:cs typeface="Bookman Old Style"/>
              </a:rPr>
              <a:t>hours</a:t>
            </a:r>
            <a:endParaRPr sz="700">
              <a:latin typeface="Bookman Old Style"/>
              <a:cs typeface="Bookman Old Style"/>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145669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Scrum</a:t>
            </a:r>
            <a:r>
              <a:rPr sz="1500" b="1" spc="-95" dirty="0">
                <a:latin typeface="Calibri"/>
                <a:cs typeface="Calibri"/>
              </a:rPr>
              <a:t> </a:t>
            </a:r>
            <a:r>
              <a:rPr sz="1500" b="1" spc="-10" dirty="0">
                <a:latin typeface="Calibri"/>
                <a:cs typeface="Calibri"/>
              </a:rPr>
              <a:t>Framework</a:t>
            </a:r>
            <a:endParaRPr sz="1500">
              <a:latin typeface="Calibri"/>
              <a:cs typeface="Calibri"/>
            </a:endParaRPr>
          </a:p>
        </p:txBody>
      </p:sp>
      <p:sp>
        <p:nvSpPr>
          <p:cNvPr id="59" name="object 59"/>
          <p:cNvSpPr/>
          <p:nvPr/>
        </p:nvSpPr>
        <p:spPr>
          <a:xfrm>
            <a:off x="1944625" y="1427735"/>
            <a:ext cx="837565" cy="419101"/>
          </a:xfrm>
          <a:custGeom>
            <a:avLst/>
            <a:gdLst/>
            <a:ahLst/>
            <a:cxnLst/>
            <a:rect l="l" t="t" r="r" b="b"/>
            <a:pathLst>
              <a:path w="837564" h="419100">
                <a:moveTo>
                  <a:pt x="795401" y="0"/>
                </a:moveTo>
                <a:lnTo>
                  <a:pt x="41782" y="0"/>
                </a:lnTo>
                <a:lnTo>
                  <a:pt x="25503" y="3298"/>
                </a:lnTo>
                <a:lnTo>
                  <a:pt x="12223" y="12287"/>
                </a:lnTo>
                <a:lnTo>
                  <a:pt x="3278" y="25610"/>
                </a:lnTo>
                <a:lnTo>
                  <a:pt x="0" y="41909"/>
                </a:lnTo>
                <a:lnTo>
                  <a:pt x="0" y="376808"/>
                </a:lnTo>
                <a:lnTo>
                  <a:pt x="3278" y="393108"/>
                </a:lnTo>
                <a:lnTo>
                  <a:pt x="12223" y="406431"/>
                </a:lnTo>
                <a:lnTo>
                  <a:pt x="25503" y="415420"/>
                </a:lnTo>
                <a:lnTo>
                  <a:pt x="41782" y="418719"/>
                </a:lnTo>
                <a:lnTo>
                  <a:pt x="795401" y="418719"/>
                </a:lnTo>
                <a:lnTo>
                  <a:pt x="811700" y="415420"/>
                </a:lnTo>
                <a:lnTo>
                  <a:pt x="825023" y="406431"/>
                </a:lnTo>
                <a:lnTo>
                  <a:pt x="834012" y="393108"/>
                </a:lnTo>
                <a:lnTo>
                  <a:pt x="837311" y="376808"/>
                </a:lnTo>
                <a:lnTo>
                  <a:pt x="837311" y="41909"/>
                </a:lnTo>
                <a:lnTo>
                  <a:pt x="834012" y="25610"/>
                </a:lnTo>
                <a:lnTo>
                  <a:pt x="825023" y="12287"/>
                </a:lnTo>
                <a:lnTo>
                  <a:pt x="811700" y="3298"/>
                </a:lnTo>
                <a:lnTo>
                  <a:pt x="795401" y="0"/>
                </a:lnTo>
                <a:close/>
              </a:path>
            </a:pathLst>
          </a:custGeom>
          <a:solidFill>
            <a:srgbClr val="9C5252"/>
          </a:solidFill>
        </p:spPr>
        <p:txBody>
          <a:bodyPr wrap="square" lIns="0" tIns="0" rIns="0" bIns="0" rtlCol="0"/>
          <a:lstStyle/>
          <a:p>
            <a:endParaRPr/>
          </a:p>
        </p:txBody>
      </p:sp>
      <p:sp>
        <p:nvSpPr>
          <p:cNvPr id="60" name="object 60"/>
          <p:cNvSpPr txBox="1"/>
          <p:nvPr/>
        </p:nvSpPr>
        <p:spPr>
          <a:xfrm>
            <a:off x="2172971" y="1539749"/>
            <a:ext cx="382905" cy="169277"/>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R</a:t>
            </a:r>
            <a:r>
              <a:rPr sz="1100" spc="-5" dirty="0">
                <a:solidFill>
                  <a:srgbClr val="FFFFFF"/>
                </a:solidFill>
                <a:latin typeface="Arial"/>
                <a:cs typeface="Arial"/>
              </a:rPr>
              <a:t>o</a:t>
            </a:r>
            <a:r>
              <a:rPr sz="1100" spc="-10" dirty="0">
                <a:solidFill>
                  <a:srgbClr val="FFFFFF"/>
                </a:solidFill>
                <a:latin typeface="Arial"/>
                <a:cs typeface="Arial"/>
              </a:rPr>
              <a:t>l</a:t>
            </a:r>
            <a:r>
              <a:rPr sz="1100" dirty="0">
                <a:solidFill>
                  <a:srgbClr val="FFFFFF"/>
                </a:solidFill>
                <a:latin typeface="Arial"/>
                <a:cs typeface="Arial"/>
              </a:rPr>
              <a:t>es</a:t>
            </a:r>
            <a:endParaRPr sz="1100">
              <a:latin typeface="Arial"/>
              <a:cs typeface="Arial"/>
            </a:endParaRPr>
          </a:p>
        </p:txBody>
      </p:sp>
      <p:sp>
        <p:nvSpPr>
          <p:cNvPr id="61" name="object 61"/>
          <p:cNvSpPr/>
          <p:nvPr/>
        </p:nvSpPr>
        <p:spPr>
          <a:xfrm>
            <a:off x="2028317" y="1846455"/>
            <a:ext cx="83820" cy="314324"/>
          </a:xfrm>
          <a:custGeom>
            <a:avLst/>
            <a:gdLst/>
            <a:ahLst/>
            <a:cxnLst/>
            <a:rect l="l" t="t" r="r" b="b"/>
            <a:pathLst>
              <a:path w="83819" h="314325">
                <a:moveTo>
                  <a:pt x="0" y="0"/>
                </a:moveTo>
                <a:lnTo>
                  <a:pt x="0" y="313943"/>
                </a:lnTo>
                <a:lnTo>
                  <a:pt x="83693" y="313943"/>
                </a:lnTo>
              </a:path>
            </a:pathLst>
          </a:custGeom>
          <a:ln w="12699">
            <a:solidFill>
              <a:srgbClr val="7A4040"/>
            </a:solidFill>
          </a:ln>
        </p:spPr>
        <p:txBody>
          <a:bodyPr wrap="square" lIns="0" tIns="0" rIns="0" bIns="0" rtlCol="0"/>
          <a:lstStyle/>
          <a:p>
            <a:endParaRPr/>
          </a:p>
        </p:txBody>
      </p:sp>
      <p:sp>
        <p:nvSpPr>
          <p:cNvPr id="62" name="object 62"/>
          <p:cNvSpPr/>
          <p:nvPr/>
        </p:nvSpPr>
        <p:spPr>
          <a:xfrm>
            <a:off x="2112012" y="1951103"/>
            <a:ext cx="669925" cy="419101"/>
          </a:xfrm>
          <a:custGeom>
            <a:avLst/>
            <a:gdLst/>
            <a:ahLst/>
            <a:cxnLst/>
            <a:rect l="l" t="t" r="r" b="b"/>
            <a:pathLst>
              <a:path w="669925" h="419100">
                <a:moveTo>
                  <a:pt x="0" y="41783"/>
                </a:moveTo>
                <a:lnTo>
                  <a:pt x="3298" y="25503"/>
                </a:lnTo>
                <a:lnTo>
                  <a:pt x="12287" y="12223"/>
                </a:lnTo>
                <a:lnTo>
                  <a:pt x="25610" y="3278"/>
                </a:lnTo>
                <a:lnTo>
                  <a:pt x="41909" y="0"/>
                </a:lnTo>
                <a:lnTo>
                  <a:pt x="628014" y="0"/>
                </a:lnTo>
                <a:lnTo>
                  <a:pt x="644314" y="3278"/>
                </a:lnTo>
                <a:lnTo>
                  <a:pt x="657637" y="12223"/>
                </a:lnTo>
                <a:lnTo>
                  <a:pt x="666626" y="25503"/>
                </a:lnTo>
                <a:lnTo>
                  <a:pt x="669925" y="41783"/>
                </a:lnTo>
                <a:lnTo>
                  <a:pt x="669925" y="376809"/>
                </a:lnTo>
                <a:lnTo>
                  <a:pt x="666626" y="393088"/>
                </a:lnTo>
                <a:lnTo>
                  <a:pt x="657637" y="406368"/>
                </a:lnTo>
                <a:lnTo>
                  <a:pt x="644314" y="415313"/>
                </a:lnTo>
                <a:lnTo>
                  <a:pt x="628014" y="418592"/>
                </a:lnTo>
                <a:lnTo>
                  <a:pt x="41909" y="418592"/>
                </a:lnTo>
                <a:lnTo>
                  <a:pt x="25610" y="415313"/>
                </a:lnTo>
                <a:lnTo>
                  <a:pt x="12287" y="406368"/>
                </a:lnTo>
                <a:lnTo>
                  <a:pt x="3298" y="393088"/>
                </a:lnTo>
                <a:lnTo>
                  <a:pt x="0" y="376809"/>
                </a:lnTo>
                <a:lnTo>
                  <a:pt x="0" y="41783"/>
                </a:lnTo>
                <a:close/>
              </a:path>
            </a:pathLst>
          </a:custGeom>
          <a:ln w="12700">
            <a:solidFill>
              <a:srgbClr val="9C5252"/>
            </a:solidFill>
          </a:ln>
        </p:spPr>
        <p:txBody>
          <a:bodyPr wrap="square" lIns="0" tIns="0" rIns="0" bIns="0" rtlCol="0"/>
          <a:lstStyle/>
          <a:p>
            <a:endParaRPr/>
          </a:p>
        </p:txBody>
      </p:sp>
      <p:sp>
        <p:nvSpPr>
          <p:cNvPr id="63" name="object 63"/>
          <p:cNvSpPr txBox="1"/>
          <p:nvPr/>
        </p:nvSpPr>
        <p:spPr>
          <a:xfrm>
            <a:off x="2258316" y="1961704"/>
            <a:ext cx="376555" cy="354584"/>
          </a:xfrm>
          <a:prstGeom prst="rect">
            <a:avLst/>
          </a:prstGeom>
        </p:spPr>
        <p:txBody>
          <a:bodyPr vert="horz" wrap="square" lIns="0" tIns="0" rIns="0" bIns="0" rtlCol="0">
            <a:spAutoFit/>
          </a:bodyPr>
          <a:lstStyle/>
          <a:p>
            <a:pPr marL="40005" marR="5080" indent="-27940">
              <a:lnSpc>
                <a:spcPct val="143700"/>
              </a:lnSpc>
            </a:pPr>
            <a:r>
              <a:rPr sz="800" dirty="0">
                <a:latin typeface="Arial"/>
                <a:cs typeface="Arial"/>
              </a:rPr>
              <a:t>P</a:t>
            </a:r>
            <a:r>
              <a:rPr sz="800" spc="-5" dirty="0">
                <a:latin typeface="Arial"/>
                <a:cs typeface="Arial"/>
              </a:rPr>
              <a:t>rodu</a:t>
            </a:r>
            <a:r>
              <a:rPr sz="800" dirty="0">
                <a:latin typeface="Arial"/>
                <a:cs typeface="Arial"/>
              </a:rPr>
              <a:t>ct  </a:t>
            </a:r>
            <a:r>
              <a:rPr sz="800" spc="-5" dirty="0">
                <a:latin typeface="Arial"/>
                <a:cs typeface="Arial"/>
              </a:rPr>
              <a:t>Owner</a:t>
            </a:r>
            <a:endParaRPr sz="800">
              <a:latin typeface="Arial"/>
              <a:cs typeface="Arial"/>
            </a:endParaRPr>
          </a:p>
        </p:txBody>
      </p:sp>
      <p:sp>
        <p:nvSpPr>
          <p:cNvPr id="64" name="object 64"/>
          <p:cNvSpPr/>
          <p:nvPr/>
        </p:nvSpPr>
        <p:spPr>
          <a:xfrm>
            <a:off x="2028317" y="1846453"/>
            <a:ext cx="83820" cy="837565"/>
          </a:xfrm>
          <a:custGeom>
            <a:avLst/>
            <a:gdLst/>
            <a:ahLst/>
            <a:cxnLst/>
            <a:rect l="l" t="t" r="r" b="b"/>
            <a:pathLst>
              <a:path w="83819" h="837564">
                <a:moveTo>
                  <a:pt x="0" y="0"/>
                </a:moveTo>
                <a:lnTo>
                  <a:pt x="0" y="837310"/>
                </a:lnTo>
                <a:lnTo>
                  <a:pt x="83693" y="837310"/>
                </a:lnTo>
              </a:path>
            </a:pathLst>
          </a:custGeom>
          <a:ln w="12700">
            <a:solidFill>
              <a:srgbClr val="7A4040"/>
            </a:solidFill>
          </a:ln>
        </p:spPr>
        <p:txBody>
          <a:bodyPr wrap="square" lIns="0" tIns="0" rIns="0" bIns="0" rtlCol="0"/>
          <a:lstStyle/>
          <a:p>
            <a:endParaRPr/>
          </a:p>
        </p:txBody>
      </p:sp>
      <p:sp>
        <p:nvSpPr>
          <p:cNvPr id="65" name="object 65"/>
          <p:cNvSpPr/>
          <p:nvPr/>
        </p:nvSpPr>
        <p:spPr>
          <a:xfrm>
            <a:off x="2112012" y="2474469"/>
            <a:ext cx="669925" cy="419101"/>
          </a:xfrm>
          <a:custGeom>
            <a:avLst/>
            <a:gdLst/>
            <a:ahLst/>
            <a:cxnLst/>
            <a:rect l="l" t="t" r="r" b="b"/>
            <a:pathLst>
              <a:path w="669925" h="419100">
                <a:moveTo>
                  <a:pt x="0" y="41782"/>
                </a:moveTo>
                <a:lnTo>
                  <a:pt x="3298" y="25503"/>
                </a:lnTo>
                <a:lnTo>
                  <a:pt x="12287" y="12223"/>
                </a:lnTo>
                <a:lnTo>
                  <a:pt x="25610" y="3278"/>
                </a:lnTo>
                <a:lnTo>
                  <a:pt x="41909" y="0"/>
                </a:lnTo>
                <a:lnTo>
                  <a:pt x="628014" y="0"/>
                </a:lnTo>
                <a:lnTo>
                  <a:pt x="644314" y="3278"/>
                </a:lnTo>
                <a:lnTo>
                  <a:pt x="657637" y="12223"/>
                </a:lnTo>
                <a:lnTo>
                  <a:pt x="666626" y="25503"/>
                </a:lnTo>
                <a:lnTo>
                  <a:pt x="669925" y="41782"/>
                </a:lnTo>
                <a:lnTo>
                  <a:pt x="669925" y="376809"/>
                </a:lnTo>
                <a:lnTo>
                  <a:pt x="666626" y="393088"/>
                </a:lnTo>
                <a:lnTo>
                  <a:pt x="657637" y="406368"/>
                </a:lnTo>
                <a:lnTo>
                  <a:pt x="644314" y="415313"/>
                </a:lnTo>
                <a:lnTo>
                  <a:pt x="628014" y="418592"/>
                </a:lnTo>
                <a:lnTo>
                  <a:pt x="41909" y="418592"/>
                </a:lnTo>
                <a:lnTo>
                  <a:pt x="25610" y="415313"/>
                </a:lnTo>
                <a:lnTo>
                  <a:pt x="12287" y="406368"/>
                </a:lnTo>
                <a:lnTo>
                  <a:pt x="3298" y="393088"/>
                </a:lnTo>
                <a:lnTo>
                  <a:pt x="0" y="376809"/>
                </a:lnTo>
                <a:lnTo>
                  <a:pt x="0" y="41782"/>
                </a:lnTo>
                <a:close/>
              </a:path>
            </a:pathLst>
          </a:custGeom>
          <a:ln w="12700">
            <a:solidFill>
              <a:srgbClr val="9C5252"/>
            </a:solidFill>
          </a:ln>
        </p:spPr>
        <p:txBody>
          <a:bodyPr wrap="square" lIns="0" tIns="0" rIns="0" bIns="0" rtlCol="0"/>
          <a:lstStyle/>
          <a:p>
            <a:endParaRPr/>
          </a:p>
        </p:txBody>
      </p:sp>
      <p:sp>
        <p:nvSpPr>
          <p:cNvPr id="66" name="object 66"/>
          <p:cNvSpPr txBox="1"/>
          <p:nvPr/>
        </p:nvSpPr>
        <p:spPr>
          <a:xfrm>
            <a:off x="2279652" y="2484454"/>
            <a:ext cx="336550" cy="354584"/>
          </a:xfrm>
          <a:prstGeom prst="rect">
            <a:avLst/>
          </a:prstGeom>
        </p:spPr>
        <p:txBody>
          <a:bodyPr vert="horz" wrap="square" lIns="0" tIns="0" rIns="0" bIns="0" rtlCol="0">
            <a:spAutoFit/>
          </a:bodyPr>
          <a:lstStyle/>
          <a:p>
            <a:pPr marL="12700" marR="5080" indent="5715">
              <a:lnSpc>
                <a:spcPct val="144100"/>
              </a:lnSpc>
            </a:pPr>
            <a:r>
              <a:rPr sz="800" dirty="0">
                <a:latin typeface="Arial"/>
                <a:cs typeface="Arial"/>
              </a:rPr>
              <a:t>Sc</a:t>
            </a:r>
            <a:r>
              <a:rPr sz="800" spc="-5" dirty="0">
                <a:latin typeface="Arial"/>
                <a:cs typeface="Arial"/>
              </a:rPr>
              <a:t>ru</a:t>
            </a:r>
            <a:r>
              <a:rPr sz="800" dirty="0">
                <a:latin typeface="Arial"/>
                <a:cs typeface="Arial"/>
              </a:rPr>
              <a:t>m  </a:t>
            </a:r>
            <a:r>
              <a:rPr sz="800" spc="-10" dirty="0">
                <a:latin typeface="Arial"/>
                <a:cs typeface="Arial"/>
              </a:rPr>
              <a:t>M</a:t>
            </a:r>
            <a:r>
              <a:rPr sz="800" spc="-5" dirty="0">
                <a:latin typeface="Arial"/>
                <a:cs typeface="Arial"/>
              </a:rPr>
              <a:t>a</a:t>
            </a:r>
            <a:r>
              <a:rPr sz="800" dirty="0">
                <a:latin typeface="Arial"/>
                <a:cs typeface="Arial"/>
              </a:rPr>
              <a:t>st</a:t>
            </a:r>
            <a:r>
              <a:rPr sz="800" spc="-5" dirty="0">
                <a:latin typeface="Arial"/>
                <a:cs typeface="Arial"/>
              </a:rPr>
              <a:t>e</a:t>
            </a:r>
            <a:r>
              <a:rPr sz="800" dirty="0">
                <a:latin typeface="Arial"/>
                <a:cs typeface="Arial"/>
              </a:rPr>
              <a:t>r</a:t>
            </a:r>
            <a:endParaRPr sz="800">
              <a:latin typeface="Arial"/>
              <a:cs typeface="Arial"/>
            </a:endParaRPr>
          </a:p>
        </p:txBody>
      </p:sp>
      <p:sp>
        <p:nvSpPr>
          <p:cNvPr id="67" name="object 67"/>
          <p:cNvSpPr/>
          <p:nvPr/>
        </p:nvSpPr>
        <p:spPr>
          <a:xfrm>
            <a:off x="2028317" y="1846453"/>
            <a:ext cx="83820" cy="1360805"/>
          </a:xfrm>
          <a:custGeom>
            <a:avLst/>
            <a:gdLst/>
            <a:ahLst/>
            <a:cxnLst/>
            <a:rect l="l" t="t" r="r" b="b"/>
            <a:pathLst>
              <a:path w="83819" h="1360805">
                <a:moveTo>
                  <a:pt x="0" y="0"/>
                </a:moveTo>
                <a:lnTo>
                  <a:pt x="0" y="1360677"/>
                </a:lnTo>
                <a:lnTo>
                  <a:pt x="83693" y="1360677"/>
                </a:lnTo>
              </a:path>
            </a:pathLst>
          </a:custGeom>
          <a:ln w="12700">
            <a:solidFill>
              <a:srgbClr val="7A4040"/>
            </a:solidFill>
          </a:ln>
        </p:spPr>
        <p:txBody>
          <a:bodyPr wrap="square" lIns="0" tIns="0" rIns="0" bIns="0" rtlCol="0"/>
          <a:lstStyle/>
          <a:p>
            <a:endParaRPr/>
          </a:p>
        </p:txBody>
      </p:sp>
      <p:sp>
        <p:nvSpPr>
          <p:cNvPr id="68" name="object 68"/>
          <p:cNvSpPr/>
          <p:nvPr/>
        </p:nvSpPr>
        <p:spPr>
          <a:xfrm>
            <a:off x="2112012" y="2997710"/>
            <a:ext cx="669925" cy="419101"/>
          </a:xfrm>
          <a:custGeom>
            <a:avLst/>
            <a:gdLst/>
            <a:ahLst/>
            <a:cxnLst/>
            <a:rect l="l" t="t" r="r" b="b"/>
            <a:pathLst>
              <a:path w="669925" h="419100">
                <a:moveTo>
                  <a:pt x="0" y="41910"/>
                </a:moveTo>
                <a:lnTo>
                  <a:pt x="3298" y="25610"/>
                </a:lnTo>
                <a:lnTo>
                  <a:pt x="12287" y="12287"/>
                </a:lnTo>
                <a:lnTo>
                  <a:pt x="25610" y="3298"/>
                </a:lnTo>
                <a:lnTo>
                  <a:pt x="41909" y="0"/>
                </a:lnTo>
                <a:lnTo>
                  <a:pt x="628014" y="0"/>
                </a:lnTo>
                <a:lnTo>
                  <a:pt x="644314" y="3298"/>
                </a:lnTo>
                <a:lnTo>
                  <a:pt x="657637" y="12287"/>
                </a:lnTo>
                <a:lnTo>
                  <a:pt x="666626" y="25610"/>
                </a:lnTo>
                <a:lnTo>
                  <a:pt x="669925" y="41910"/>
                </a:lnTo>
                <a:lnTo>
                  <a:pt x="669925" y="376809"/>
                </a:lnTo>
                <a:lnTo>
                  <a:pt x="666626" y="393162"/>
                </a:lnTo>
                <a:lnTo>
                  <a:pt x="657637" y="406479"/>
                </a:lnTo>
                <a:lnTo>
                  <a:pt x="644314" y="415438"/>
                </a:lnTo>
                <a:lnTo>
                  <a:pt x="628014" y="418719"/>
                </a:lnTo>
                <a:lnTo>
                  <a:pt x="41909" y="418719"/>
                </a:lnTo>
                <a:lnTo>
                  <a:pt x="25610" y="415438"/>
                </a:lnTo>
                <a:lnTo>
                  <a:pt x="12287" y="406479"/>
                </a:lnTo>
                <a:lnTo>
                  <a:pt x="3298" y="393162"/>
                </a:lnTo>
                <a:lnTo>
                  <a:pt x="0" y="376809"/>
                </a:lnTo>
                <a:lnTo>
                  <a:pt x="0" y="41910"/>
                </a:lnTo>
                <a:close/>
              </a:path>
            </a:pathLst>
          </a:custGeom>
          <a:ln w="12700">
            <a:solidFill>
              <a:srgbClr val="9C5252"/>
            </a:solidFill>
          </a:ln>
        </p:spPr>
        <p:txBody>
          <a:bodyPr wrap="square" lIns="0" tIns="0" rIns="0" bIns="0" rtlCol="0"/>
          <a:lstStyle/>
          <a:p>
            <a:endParaRPr/>
          </a:p>
        </p:txBody>
      </p:sp>
      <p:sp>
        <p:nvSpPr>
          <p:cNvPr id="69" name="object 69"/>
          <p:cNvSpPr txBox="1"/>
          <p:nvPr/>
        </p:nvSpPr>
        <p:spPr>
          <a:xfrm>
            <a:off x="2134872" y="3008571"/>
            <a:ext cx="625475" cy="354584"/>
          </a:xfrm>
          <a:prstGeom prst="rect">
            <a:avLst/>
          </a:prstGeom>
        </p:spPr>
        <p:txBody>
          <a:bodyPr vert="horz" wrap="square" lIns="0" tIns="0" rIns="0" bIns="0" rtlCol="0">
            <a:spAutoFit/>
          </a:bodyPr>
          <a:lstStyle/>
          <a:p>
            <a:pPr marL="186055" marR="5080" indent="-173990">
              <a:lnSpc>
                <a:spcPct val="143800"/>
              </a:lnSpc>
            </a:pPr>
            <a:r>
              <a:rPr sz="800" spc="-5" dirty="0">
                <a:latin typeface="Arial"/>
                <a:cs typeface="Arial"/>
              </a:rPr>
              <a:t>De</a:t>
            </a:r>
            <a:r>
              <a:rPr sz="800" spc="-10" dirty="0">
                <a:latin typeface="Arial"/>
                <a:cs typeface="Arial"/>
              </a:rPr>
              <a:t>v</a:t>
            </a:r>
            <a:r>
              <a:rPr sz="800" spc="-5" dirty="0">
                <a:latin typeface="Arial"/>
                <a:cs typeface="Arial"/>
              </a:rPr>
              <a:t>e</a:t>
            </a:r>
            <a:r>
              <a:rPr sz="800" dirty="0">
                <a:latin typeface="Arial"/>
                <a:cs typeface="Arial"/>
              </a:rPr>
              <a:t>lo</a:t>
            </a:r>
            <a:r>
              <a:rPr sz="800" spc="-5" dirty="0">
                <a:latin typeface="Arial"/>
                <a:cs typeface="Arial"/>
              </a:rPr>
              <a:t>p</a:t>
            </a:r>
            <a:r>
              <a:rPr sz="800" spc="10" dirty="0">
                <a:latin typeface="Arial"/>
                <a:cs typeface="Arial"/>
              </a:rPr>
              <a:t>m</a:t>
            </a:r>
            <a:r>
              <a:rPr sz="800" spc="-5" dirty="0">
                <a:latin typeface="Arial"/>
                <a:cs typeface="Arial"/>
              </a:rPr>
              <a:t>en</a:t>
            </a:r>
            <a:r>
              <a:rPr sz="800" dirty="0">
                <a:latin typeface="Arial"/>
                <a:cs typeface="Arial"/>
              </a:rPr>
              <a:t>t  </a:t>
            </a:r>
            <a:r>
              <a:rPr sz="800" spc="-25" dirty="0">
                <a:latin typeface="Arial"/>
                <a:cs typeface="Arial"/>
              </a:rPr>
              <a:t>Team</a:t>
            </a:r>
            <a:endParaRPr sz="800">
              <a:latin typeface="Arial"/>
              <a:cs typeface="Arial"/>
            </a:endParaRPr>
          </a:p>
        </p:txBody>
      </p:sp>
      <p:sp>
        <p:nvSpPr>
          <p:cNvPr id="70" name="object 70"/>
          <p:cNvSpPr/>
          <p:nvPr/>
        </p:nvSpPr>
        <p:spPr>
          <a:xfrm>
            <a:off x="2991232" y="1427735"/>
            <a:ext cx="837565" cy="419101"/>
          </a:xfrm>
          <a:custGeom>
            <a:avLst/>
            <a:gdLst/>
            <a:ahLst/>
            <a:cxnLst/>
            <a:rect l="l" t="t" r="r" b="b"/>
            <a:pathLst>
              <a:path w="837564" h="419100">
                <a:moveTo>
                  <a:pt x="795528" y="0"/>
                </a:moveTo>
                <a:lnTo>
                  <a:pt x="41910" y="0"/>
                </a:lnTo>
                <a:lnTo>
                  <a:pt x="25610" y="3298"/>
                </a:lnTo>
                <a:lnTo>
                  <a:pt x="12287" y="12287"/>
                </a:lnTo>
                <a:lnTo>
                  <a:pt x="3298" y="25610"/>
                </a:lnTo>
                <a:lnTo>
                  <a:pt x="0" y="41909"/>
                </a:lnTo>
                <a:lnTo>
                  <a:pt x="0" y="376808"/>
                </a:lnTo>
                <a:lnTo>
                  <a:pt x="3298" y="393108"/>
                </a:lnTo>
                <a:lnTo>
                  <a:pt x="12287" y="406431"/>
                </a:lnTo>
                <a:lnTo>
                  <a:pt x="25610" y="415420"/>
                </a:lnTo>
                <a:lnTo>
                  <a:pt x="41910" y="418719"/>
                </a:lnTo>
                <a:lnTo>
                  <a:pt x="795528" y="418719"/>
                </a:lnTo>
                <a:lnTo>
                  <a:pt x="811827" y="415420"/>
                </a:lnTo>
                <a:lnTo>
                  <a:pt x="825150" y="406431"/>
                </a:lnTo>
                <a:lnTo>
                  <a:pt x="834139" y="393108"/>
                </a:lnTo>
                <a:lnTo>
                  <a:pt x="837438" y="376808"/>
                </a:lnTo>
                <a:lnTo>
                  <a:pt x="837438" y="41909"/>
                </a:lnTo>
                <a:lnTo>
                  <a:pt x="834139" y="25610"/>
                </a:lnTo>
                <a:lnTo>
                  <a:pt x="825150" y="12287"/>
                </a:lnTo>
                <a:lnTo>
                  <a:pt x="811827" y="3298"/>
                </a:lnTo>
                <a:lnTo>
                  <a:pt x="795528" y="0"/>
                </a:lnTo>
                <a:close/>
              </a:path>
            </a:pathLst>
          </a:custGeom>
          <a:solidFill>
            <a:srgbClr val="9C5252"/>
          </a:solidFill>
        </p:spPr>
        <p:txBody>
          <a:bodyPr wrap="square" lIns="0" tIns="0" rIns="0" bIns="0" rtlCol="0"/>
          <a:lstStyle/>
          <a:p>
            <a:endParaRPr/>
          </a:p>
        </p:txBody>
      </p:sp>
      <p:sp>
        <p:nvSpPr>
          <p:cNvPr id="71" name="object 71"/>
          <p:cNvSpPr txBox="1"/>
          <p:nvPr/>
        </p:nvSpPr>
        <p:spPr>
          <a:xfrm>
            <a:off x="3020062" y="1539749"/>
            <a:ext cx="780415" cy="169277"/>
          </a:xfrm>
          <a:prstGeom prst="rect">
            <a:avLst/>
          </a:prstGeom>
        </p:spPr>
        <p:txBody>
          <a:bodyPr vert="horz" wrap="square" lIns="0" tIns="0" rIns="0" bIns="0" rtlCol="0">
            <a:spAutoFit/>
          </a:bodyPr>
          <a:lstStyle/>
          <a:p>
            <a:pPr marL="12700">
              <a:lnSpc>
                <a:spcPct val="100000"/>
              </a:lnSpc>
            </a:pPr>
            <a:r>
              <a:rPr sz="1100" spc="-5" dirty="0">
                <a:solidFill>
                  <a:srgbClr val="FFFFFF"/>
                </a:solidFill>
                <a:latin typeface="Arial"/>
                <a:cs typeface="Arial"/>
              </a:rPr>
              <a:t>Ceremonies</a:t>
            </a:r>
            <a:endParaRPr sz="1100">
              <a:latin typeface="Arial"/>
              <a:cs typeface="Arial"/>
            </a:endParaRPr>
          </a:p>
        </p:txBody>
      </p:sp>
      <p:sp>
        <p:nvSpPr>
          <p:cNvPr id="72" name="object 72"/>
          <p:cNvSpPr/>
          <p:nvPr/>
        </p:nvSpPr>
        <p:spPr>
          <a:xfrm>
            <a:off x="3075051" y="1846455"/>
            <a:ext cx="83820" cy="314324"/>
          </a:xfrm>
          <a:custGeom>
            <a:avLst/>
            <a:gdLst/>
            <a:ahLst/>
            <a:cxnLst/>
            <a:rect l="l" t="t" r="r" b="b"/>
            <a:pathLst>
              <a:path w="83819" h="314325">
                <a:moveTo>
                  <a:pt x="0" y="0"/>
                </a:moveTo>
                <a:lnTo>
                  <a:pt x="0" y="313943"/>
                </a:lnTo>
                <a:lnTo>
                  <a:pt x="83693" y="313943"/>
                </a:lnTo>
              </a:path>
            </a:pathLst>
          </a:custGeom>
          <a:ln w="12699">
            <a:solidFill>
              <a:srgbClr val="7A4040"/>
            </a:solidFill>
          </a:ln>
        </p:spPr>
        <p:txBody>
          <a:bodyPr wrap="square" lIns="0" tIns="0" rIns="0" bIns="0" rtlCol="0"/>
          <a:lstStyle/>
          <a:p>
            <a:endParaRPr/>
          </a:p>
        </p:txBody>
      </p:sp>
      <p:sp>
        <p:nvSpPr>
          <p:cNvPr id="73" name="object 73"/>
          <p:cNvSpPr/>
          <p:nvPr/>
        </p:nvSpPr>
        <p:spPr>
          <a:xfrm>
            <a:off x="3158746" y="1951103"/>
            <a:ext cx="669925" cy="419101"/>
          </a:xfrm>
          <a:custGeom>
            <a:avLst/>
            <a:gdLst/>
            <a:ahLst/>
            <a:cxnLst/>
            <a:rect l="l" t="t" r="r" b="b"/>
            <a:pathLst>
              <a:path w="669925" h="419100">
                <a:moveTo>
                  <a:pt x="0" y="41783"/>
                </a:moveTo>
                <a:lnTo>
                  <a:pt x="3298" y="25503"/>
                </a:lnTo>
                <a:lnTo>
                  <a:pt x="12287" y="12223"/>
                </a:lnTo>
                <a:lnTo>
                  <a:pt x="25610" y="3278"/>
                </a:lnTo>
                <a:lnTo>
                  <a:pt x="41910" y="0"/>
                </a:lnTo>
                <a:lnTo>
                  <a:pt x="628015" y="0"/>
                </a:lnTo>
                <a:lnTo>
                  <a:pt x="644314" y="3278"/>
                </a:lnTo>
                <a:lnTo>
                  <a:pt x="657637" y="12223"/>
                </a:lnTo>
                <a:lnTo>
                  <a:pt x="666626" y="25503"/>
                </a:lnTo>
                <a:lnTo>
                  <a:pt x="669925" y="41783"/>
                </a:lnTo>
                <a:lnTo>
                  <a:pt x="669925" y="376809"/>
                </a:lnTo>
                <a:lnTo>
                  <a:pt x="666626" y="393088"/>
                </a:lnTo>
                <a:lnTo>
                  <a:pt x="657637" y="406368"/>
                </a:lnTo>
                <a:lnTo>
                  <a:pt x="644314" y="415313"/>
                </a:lnTo>
                <a:lnTo>
                  <a:pt x="628015" y="418592"/>
                </a:lnTo>
                <a:lnTo>
                  <a:pt x="41910" y="418592"/>
                </a:lnTo>
                <a:lnTo>
                  <a:pt x="25610" y="415313"/>
                </a:lnTo>
                <a:lnTo>
                  <a:pt x="12287" y="406368"/>
                </a:lnTo>
                <a:lnTo>
                  <a:pt x="3298" y="393088"/>
                </a:lnTo>
                <a:lnTo>
                  <a:pt x="0" y="376809"/>
                </a:lnTo>
                <a:lnTo>
                  <a:pt x="0" y="41783"/>
                </a:lnTo>
                <a:close/>
              </a:path>
            </a:pathLst>
          </a:custGeom>
          <a:ln w="12700">
            <a:solidFill>
              <a:srgbClr val="9C5252"/>
            </a:solidFill>
          </a:ln>
        </p:spPr>
        <p:txBody>
          <a:bodyPr wrap="square" lIns="0" tIns="0" rIns="0" bIns="0" rtlCol="0"/>
          <a:lstStyle/>
          <a:p>
            <a:endParaRPr/>
          </a:p>
        </p:txBody>
      </p:sp>
      <p:sp>
        <p:nvSpPr>
          <p:cNvPr id="74" name="object 74"/>
          <p:cNvSpPr txBox="1"/>
          <p:nvPr/>
        </p:nvSpPr>
        <p:spPr>
          <a:xfrm>
            <a:off x="3283967" y="1961704"/>
            <a:ext cx="422275" cy="354584"/>
          </a:xfrm>
          <a:prstGeom prst="rect">
            <a:avLst/>
          </a:prstGeom>
        </p:spPr>
        <p:txBody>
          <a:bodyPr vert="horz" wrap="square" lIns="0" tIns="0" rIns="0" bIns="0" rtlCol="0">
            <a:spAutoFit/>
          </a:bodyPr>
          <a:lstStyle/>
          <a:p>
            <a:pPr marL="12700" marR="5080" indent="63500">
              <a:lnSpc>
                <a:spcPct val="143700"/>
              </a:lnSpc>
            </a:pPr>
            <a:r>
              <a:rPr sz="800" dirty="0">
                <a:latin typeface="Arial"/>
                <a:cs typeface="Arial"/>
              </a:rPr>
              <a:t>Sprint  Pla</a:t>
            </a:r>
            <a:r>
              <a:rPr sz="800" spc="-5" dirty="0">
                <a:latin typeface="Arial"/>
                <a:cs typeface="Arial"/>
              </a:rPr>
              <a:t>nn</a:t>
            </a:r>
            <a:r>
              <a:rPr sz="800" dirty="0">
                <a:latin typeface="Arial"/>
                <a:cs typeface="Arial"/>
              </a:rPr>
              <a:t>ing</a:t>
            </a:r>
            <a:endParaRPr sz="800">
              <a:latin typeface="Arial"/>
              <a:cs typeface="Arial"/>
            </a:endParaRPr>
          </a:p>
        </p:txBody>
      </p:sp>
      <p:sp>
        <p:nvSpPr>
          <p:cNvPr id="75" name="object 75"/>
          <p:cNvSpPr/>
          <p:nvPr/>
        </p:nvSpPr>
        <p:spPr>
          <a:xfrm>
            <a:off x="3075051" y="1846453"/>
            <a:ext cx="83820" cy="837565"/>
          </a:xfrm>
          <a:custGeom>
            <a:avLst/>
            <a:gdLst/>
            <a:ahLst/>
            <a:cxnLst/>
            <a:rect l="l" t="t" r="r" b="b"/>
            <a:pathLst>
              <a:path w="83819" h="837564">
                <a:moveTo>
                  <a:pt x="0" y="0"/>
                </a:moveTo>
                <a:lnTo>
                  <a:pt x="0" y="837310"/>
                </a:lnTo>
                <a:lnTo>
                  <a:pt x="83693" y="837310"/>
                </a:lnTo>
              </a:path>
            </a:pathLst>
          </a:custGeom>
          <a:ln w="12700">
            <a:solidFill>
              <a:srgbClr val="7A4040"/>
            </a:solidFill>
          </a:ln>
        </p:spPr>
        <p:txBody>
          <a:bodyPr wrap="square" lIns="0" tIns="0" rIns="0" bIns="0" rtlCol="0"/>
          <a:lstStyle/>
          <a:p>
            <a:endParaRPr/>
          </a:p>
        </p:txBody>
      </p:sp>
      <p:sp>
        <p:nvSpPr>
          <p:cNvPr id="76" name="object 76"/>
          <p:cNvSpPr/>
          <p:nvPr/>
        </p:nvSpPr>
        <p:spPr>
          <a:xfrm>
            <a:off x="3158746" y="2474469"/>
            <a:ext cx="669925" cy="419101"/>
          </a:xfrm>
          <a:custGeom>
            <a:avLst/>
            <a:gdLst/>
            <a:ahLst/>
            <a:cxnLst/>
            <a:rect l="l" t="t" r="r" b="b"/>
            <a:pathLst>
              <a:path w="669925" h="419100">
                <a:moveTo>
                  <a:pt x="0" y="41782"/>
                </a:moveTo>
                <a:lnTo>
                  <a:pt x="3298" y="25503"/>
                </a:lnTo>
                <a:lnTo>
                  <a:pt x="12287" y="12223"/>
                </a:lnTo>
                <a:lnTo>
                  <a:pt x="25610" y="3278"/>
                </a:lnTo>
                <a:lnTo>
                  <a:pt x="41910" y="0"/>
                </a:lnTo>
                <a:lnTo>
                  <a:pt x="628015" y="0"/>
                </a:lnTo>
                <a:lnTo>
                  <a:pt x="644314" y="3278"/>
                </a:lnTo>
                <a:lnTo>
                  <a:pt x="657637" y="12223"/>
                </a:lnTo>
                <a:lnTo>
                  <a:pt x="666626" y="25503"/>
                </a:lnTo>
                <a:lnTo>
                  <a:pt x="669925" y="41782"/>
                </a:lnTo>
                <a:lnTo>
                  <a:pt x="669925" y="376809"/>
                </a:lnTo>
                <a:lnTo>
                  <a:pt x="666626" y="393088"/>
                </a:lnTo>
                <a:lnTo>
                  <a:pt x="657637" y="406368"/>
                </a:lnTo>
                <a:lnTo>
                  <a:pt x="644314" y="415313"/>
                </a:lnTo>
                <a:lnTo>
                  <a:pt x="628015" y="418592"/>
                </a:lnTo>
                <a:lnTo>
                  <a:pt x="41910" y="418592"/>
                </a:lnTo>
                <a:lnTo>
                  <a:pt x="25610" y="415313"/>
                </a:lnTo>
                <a:lnTo>
                  <a:pt x="12287" y="406368"/>
                </a:lnTo>
                <a:lnTo>
                  <a:pt x="3298" y="393088"/>
                </a:lnTo>
                <a:lnTo>
                  <a:pt x="0" y="376809"/>
                </a:lnTo>
                <a:lnTo>
                  <a:pt x="0" y="41782"/>
                </a:lnTo>
                <a:close/>
              </a:path>
            </a:pathLst>
          </a:custGeom>
          <a:ln w="12700">
            <a:solidFill>
              <a:srgbClr val="9C5252"/>
            </a:solidFill>
          </a:ln>
        </p:spPr>
        <p:txBody>
          <a:bodyPr wrap="square" lIns="0" tIns="0" rIns="0" bIns="0" rtlCol="0"/>
          <a:lstStyle/>
          <a:p>
            <a:endParaRPr/>
          </a:p>
        </p:txBody>
      </p:sp>
      <p:sp>
        <p:nvSpPr>
          <p:cNvPr id="77" name="object 77"/>
          <p:cNvSpPr txBox="1"/>
          <p:nvPr/>
        </p:nvSpPr>
        <p:spPr>
          <a:xfrm>
            <a:off x="3206242" y="2626109"/>
            <a:ext cx="575310" cy="123111"/>
          </a:xfrm>
          <a:prstGeom prst="rect">
            <a:avLst/>
          </a:prstGeom>
        </p:spPr>
        <p:txBody>
          <a:bodyPr vert="horz" wrap="square" lIns="0" tIns="0" rIns="0" bIns="0" rtlCol="0">
            <a:spAutoFit/>
          </a:bodyPr>
          <a:lstStyle/>
          <a:p>
            <a:pPr marL="12700">
              <a:lnSpc>
                <a:spcPct val="100000"/>
              </a:lnSpc>
            </a:pPr>
            <a:r>
              <a:rPr sz="800" spc="-5" dirty="0">
                <a:latin typeface="Arial"/>
                <a:cs typeface="Arial"/>
              </a:rPr>
              <a:t>Daily</a:t>
            </a:r>
            <a:r>
              <a:rPr sz="800" spc="-80" dirty="0">
                <a:latin typeface="Arial"/>
                <a:cs typeface="Arial"/>
              </a:rPr>
              <a:t> </a:t>
            </a:r>
            <a:r>
              <a:rPr sz="800" dirty="0">
                <a:latin typeface="Arial"/>
                <a:cs typeface="Arial"/>
              </a:rPr>
              <a:t>Scrum</a:t>
            </a:r>
            <a:endParaRPr sz="800">
              <a:latin typeface="Arial"/>
              <a:cs typeface="Arial"/>
            </a:endParaRPr>
          </a:p>
        </p:txBody>
      </p:sp>
      <p:sp>
        <p:nvSpPr>
          <p:cNvPr id="78" name="object 78"/>
          <p:cNvSpPr/>
          <p:nvPr/>
        </p:nvSpPr>
        <p:spPr>
          <a:xfrm>
            <a:off x="3075051" y="1846453"/>
            <a:ext cx="83820" cy="1360805"/>
          </a:xfrm>
          <a:custGeom>
            <a:avLst/>
            <a:gdLst/>
            <a:ahLst/>
            <a:cxnLst/>
            <a:rect l="l" t="t" r="r" b="b"/>
            <a:pathLst>
              <a:path w="83819" h="1360805">
                <a:moveTo>
                  <a:pt x="0" y="0"/>
                </a:moveTo>
                <a:lnTo>
                  <a:pt x="0" y="1360677"/>
                </a:lnTo>
                <a:lnTo>
                  <a:pt x="83693" y="1360677"/>
                </a:lnTo>
              </a:path>
            </a:pathLst>
          </a:custGeom>
          <a:ln w="12700">
            <a:solidFill>
              <a:srgbClr val="7A4040"/>
            </a:solidFill>
          </a:ln>
        </p:spPr>
        <p:txBody>
          <a:bodyPr wrap="square" lIns="0" tIns="0" rIns="0" bIns="0" rtlCol="0"/>
          <a:lstStyle/>
          <a:p>
            <a:endParaRPr/>
          </a:p>
        </p:txBody>
      </p:sp>
      <p:sp>
        <p:nvSpPr>
          <p:cNvPr id="79" name="object 79"/>
          <p:cNvSpPr/>
          <p:nvPr/>
        </p:nvSpPr>
        <p:spPr>
          <a:xfrm>
            <a:off x="3158746" y="2997710"/>
            <a:ext cx="669925" cy="419101"/>
          </a:xfrm>
          <a:custGeom>
            <a:avLst/>
            <a:gdLst/>
            <a:ahLst/>
            <a:cxnLst/>
            <a:rect l="l" t="t" r="r" b="b"/>
            <a:pathLst>
              <a:path w="669925" h="419100">
                <a:moveTo>
                  <a:pt x="0" y="41910"/>
                </a:moveTo>
                <a:lnTo>
                  <a:pt x="3298" y="25610"/>
                </a:lnTo>
                <a:lnTo>
                  <a:pt x="12287" y="12287"/>
                </a:lnTo>
                <a:lnTo>
                  <a:pt x="25610" y="3298"/>
                </a:lnTo>
                <a:lnTo>
                  <a:pt x="41910" y="0"/>
                </a:lnTo>
                <a:lnTo>
                  <a:pt x="628015" y="0"/>
                </a:lnTo>
                <a:lnTo>
                  <a:pt x="644314" y="3298"/>
                </a:lnTo>
                <a:lnTo>
                  <a:pt x="657637" y="12287"/>
                </a:lnTo>
                <a:lnTo>
                  <a:pt x="666626" y="25610"/>
                </a:lnTo>
                <a:lnTo>
                  <a:pt x="669925" y="41910"/>
                </a:lnTo>
                <a:lnTo>
                  <a:pt x="669925" y="376809"/>
                </a:lnTo>
                <a:lnTo>
                  <a:pt x="666626" y="393162"/>
                </a:lnTo>
                <a:lnTo>
                  <a:pt x="657637" y="406479"/>
                </a:lnTo>
                <a:lnTo>
                  <a:pt x="644314" y="415438"/>
                </a:lnTo>
                <a:lnTo>
                  <a:pt x="628015" y="418719"/>
                </a:lnTo>
                <a:lnTo>
                  <a:pt x="41910" y="418719"/>
                </a:lnTo>
                <a:lnTo>
                  <a:pt x="25610" y="415438"/>
                </a:lnTo>
                <a:lnTo>
                  <a:pt x="12287" y="406479"/>
                </a:lnTo>
                <a:lnTo>
                  <a:pt x="3298" y="393162"/>
                </a:lnTo>
                <a:lnTo>
                  <a:pt x="0" y="376809"/>
                </a:lnTo>
                <a:lnTo>
                  <a:pt x="0" y="41910"/>
                </a:lnTo>
                <a:close/>
              </a:path>
            </a:pathLst>
          </a:custGeom>
          <a:ln w="12700">
            <a:solidFill>
              <a:srgbClr val="9C5252"/>
            </a:solidFill>
          </a:ln>
        </p:spPr>
        <p:txBody>
          <a:bodyPr wrap="square" lIns="0" tIns="0" rIns="0" bIns="0" rtlCol="0"/>
          <a:lstStyle/>
          <a:p>
            <a:endParaRPr/>
          </a:p>
        </p:txBody>
      </p:sp>
      <p:sp>
        <p:nvSpPr>
          <p:cNvPr id="80" name="object 80"/>
          <p:cNvSpPr txBox="1"/>
          <p:nvPr/>
        </p:nvSpPr>
        <p:spPr>
          <a:xfrm>
            <a:off x="3315972" y="3008571"/>
            <a:ext cx="358775" cy="354584"/>
          </a:xfrm>
          <a:prstGeom prst="rect">
            <a:avLst/>
          </a:prstGeom>
        </p:spPr>
        <p:txBody>
          <a:bodyPr vert="horz" wrap="square" lIns="0" tIns="0" rIns="0" bIns="0" rtlCol="0">
            <a:spAutoFit/>
          </a:bodyPr>
          <a:lstStyle/>
          <a:p>
            <a:pPr marL="12700" marR="5080" indent="31750">
              <a:lnSpc>
                <a:spcPct val="143800"/>
              </a:lnSpc>
            </a:pPr>
            <a:r>
              <a:rPr sz="800" dirty="0">
                <a:latin typeface="Arial"/>
                <a:cs typeface="Arial"/>
              </a:rPr>
              <a:t>Sprint  </a:t>
            </a:r>
            <a:r>
              <a:rPr sz="800" spc="-5" dirty="0">
                <a:latin typeface="Arial"/>
                <a:cs typeface="Arial"/>
              </a:rPr>
              <a:t>Re</a:t>
            </a:r>
            <a:r>
              <a:rPr sz="800" spc="-10" dirty="0">
                <a:latin typeface="Arial"/>
                <a:cs typeface="Arial"/>
              </a:rPr>
              <a:t>v</a:t>
            </a:r>
            <a:r>
              <a:rPr sz="800" dirty="0">
                <a:latin typeface="Arial"/>
                <a:cs typeface="Arial"/>
              </a:rPr>
              <a:t>iew</a:t>
            </a:r>
            <a:endParaRPr sz="800">
              <a:latin typeface="Arial"/>
              <a:cs typeface="Arial"/>
            </a:endParaRPr>
          </a:p>
        </p:txBody>
      </p:sp>
      <p:sp>
        <p:nvSpPr>
          <p:cNvPr id="81" name="object 81"/>
          <p:cNvSpPr/>
          <p:nvPr/>
        </p:nvSpPr>
        <p:spPr>
          <a:xfrm>
            <a:off x="3075051" y="1846455"/>
            <a:ext cx="83820" cy="1884044"/>
          </a:xfrm>
          <a:custGeom>
            <a:avLst/>
            <a:gdLst/>
            <a:ahLst/>
            <a:cxnLst/>
            <a:rect l="l" t="t" r="r" b="b"/>
            <a:pathLst>
              <a:path w="83819" h="1884045">
                <a:moveTo>
                  <a:pt x="0" y="0"/>
                </a:moveTo>
                <a:lnTo>
                  <a:pt x="0" y="1884044"/>
                </a:lnTo>
                <a:lnTo>
                  <a:pt x="83693" y="1884044"/>
                </a:lnTo>
              </a:path>
            </a:pathLst>
          </a:custGeom>
          <a:ln w="12699">
            <a:solidFill>
              <a:srgbClr val="7A4040"/>
            </a:solidFill>
          </a:ln>
        </p:spPr>
        <p:txBody>
          <a:bodyPr wrap="square" lIns="0" tIns="0" rIns="0" bIns="0" rtlCol="0"/>
          <a:lstStyle/>
          <a:p>
            <a:endParaRPr/>
          </a:p>
        </p:txBody>
      </p:sp>
      <p:sp>
        <p:nvSpPr>
          <p:cNvPr id="82" name="object 82"/>
          <p:cNvSpPr/>
          <p:nvPr/>
        </p:nvSpPr>
        <p:spPr>
          <a:xfrm>
            <a:off x="3158745" y="3521076"/>
            <a:ext cx="861694" cy="419101"/>
          </a:xfrm>
          <a:custGeom>
            <a:avLst/>
            <a:gdLst/>
            <a:ahLst/>
            <a:cxnLst/>
            <a:rect l="l" t="t" r="r" b="b"/>
            <a:pathLst>
              <a:path w="861695" h="419100">
                <a:moveTo>
                  <a:pt x="0" y="41910"/>
                </a:moveTo>
                <a:lnTo>
                  <a:pt x="3298" y="25610"/>
                </a:lnTo>
                <a:lnTo>
                  <a:pt x="12287" y="12287"/>
                </a:lnTo>
                <a:lnTo>
                  <a:pt x="25610" y="3298"/>
                </a:lnTo>
                <a:lnTo>
                  <a:pt x="41910" y="0"/>
                </a:lnTo>
                <a:lnTo>
                  <a:pt x="819404" y="0"/>
                </a:lnTo>
                <a:lnTo>
                  <a:pt x="835683" y="3298"/>
                </a:lnTo>
                <a:lnTo>
                  <a:pt x="848963" y="12287"/>
                </a:lnTo>
                <a:lnTo>
                  <a:pt x="857908" y="25610"/>
                </a:lnTo>
                <a:lnTo>
                  <a:pt x="861186" y="41910"/>
                </a:lnTo>
                <a:lnTo>
                  <a:pt x="861186" y="376809"/>
                </a:lnTo>
                <a:lnTo>
                  <a:pt x="857908" y="393108"/>
                </a:lnTo>
                <a:lnTo>
                  <a:pt x="848963" y="406431"/>
                </a:lnTo>
                <a:lnTo>
                  <a:pt x="835683" y="415420"/>
                </a:lnTo>
                <a:lnTo>
                  <a:pt x="819404" y="418718"/>
                </a:lnTo>
                <a:lnTo>
                  <a:pt x="41910" y="418718"/>
                </a:lnTo>
                <a:lnTo>
                  <a:pt x="25610" y="415420"/>
                </a:lnTo>
                <a:lnTo>
                  <a:pt x="12287" y="406431"/>
                </a:lnTo>
                <a:lnTo>
                  <a:pt x="3298" y="393108"/>
                </a:lnTo>
                <a:lnTo>
                  <a:pt x="0" y="376809"/>
                </a:lnTo>
                <a:lnTo>
                  <a:pt x="0" y="41910"/>
                </a:lnTo>
                <a:close/>
              </a:path>
            </a:pathLst>
          </a:custGeom>
          <a:ln w="12699">
            <a:solidFill>
              <a:srgbClr val="9C5252"/>
            </a:solidFill>
          </a:ln>
        </p:spPr>
        <p:txBody>
          <a:bodyPr wrap="square" lIns="0" tIns="0" rIns="0" bIns="0" rtlCol="0"/>
          <a:lstStyle/>
          <a:p>
            <a:endParaRPr/>
          </a:p>
        </p:txBody>
      </p:sp>
      <p:sp>
        <p:nvSpPr>
          <p:cNvPr id="83" name="object 83"/>
          <p:cNvSpPr txBox="1"/>
          <p:nvPr/>
        </p:nvSpPr>
        <p:spPr>
          <a:xfrm>
            <a:off x="3265679" y="3673097"/>
            <a:ext cx="648970" cy="123111"/>
          </a:xfrm>
          <a:prstGeom prst="rect">
            <a:avLst/>
          </a:prstGeom>
        </p:spPr>
        <p:txBody>
          <a:bodyPr vert="horz" wrap="square" lIns="0" tIns="0" rIns="0" bIns="0" rtlCol="0">
            <a:spAutoFit/>
          </a:bodyPr>
          <a:lstStyle/>
          <a:p>
            <a:pPr marL="12700">
              <a:lnSpc>
                <a:spcPct val="100000"/>
              </a:lnSpc>
            </a:pPr>
            <a:r>
              <a:rPr sz="800" spc="-5" dirty="0">
                <a:latin typeface="Arial"/>
                <a:cs typeface="Arial"/>
              </a:rPr>
              <a:t>Retrospective</a:t>
            </a:r>
            <a:endParaRPr sz="800">
              <a:latin typeface="Arial"/>
              <a:cs typeface="Arial"/>
            </a:endParaRPr>
          </a:p>
        </p:txBody>
      </p:sp>
      <p:sp>
        <p:nvSpPr>
          <p:cNvPr id="84" name="object 84"/>
          <p:cNvSpPr/>
          <p:nvPr/>
        </p:nvSpPr>
        <p:spPr>
          <a:xfrm>
            <a:off x="4037967" y="1427735"/>
            <a:ext cx="837565" cy="419101"/>
          </a:xfrm>
          <a:custGeom>
            <a:avLst/>
            <a:gdLst/>
            <a:ahLst/>
            <a:cxnLst/>
            <a:rect l="l" t="t" r="r" b="b"/>
            <a:pathLst>
              <a:path w="837564" h="419100">
                <a:moveTo>
                  <a:pt x="795527" y="0"/>
                </a:moveTo>
                <a:lnTo>
                  <a:pt x="41910" y="0"/>
                </a:lnTo>
                <a:lnTo>
                  <a:pt x="25610" y="3298"/>
                </a:lnTo>
                <a:lnTo>
                  <a:pt x="12287" y="12287"/>
                </a:lnTo>
                <a:lnTo>
                  <a:pt x="3298" y="25610"/>
                </a:lnTo>
                <a:lnTo>
                  <a:pt x="0" y="41909"/>
                </a:lnTo>
                <a:lnTo>
                  <a:pt x="0" y="376808"/>
                </a:lnTo>
                <a:lnTo>
                  <a:pt x="3298" y="393108"/>
                </a:lnTo>
                <a:lnTo>
                  <a:pt x="12287" y="406431"/>
                </a:lnTo>
                <a:lnTo>
                  <a:pt x="25610" y="415420"/>
                </a:lnTo>
                <a:lnTo>
                  <a:pt x="41910" y="418719"/>
                </a:lnTo>
                <a:lnTo>
                  <a:pt x="795527" y="418719"/>
                </a:lnTo>
                <a:lnTo>
                  <a:pt x="811807" y="415420"/>
                </a:lnTo>
                <a:lnTo>
                  <a:pt x="825087" y="406431"/>
                </a:lnTo>
                <a:lnTo>
                  <a:pt x="834032" y="393108"/>
                </a:lnTo>
                <a:lnTo>
                  <a:pt x="837311" y="376808"/>
                </a:lnTo>
                <a:lnTo>
                  <a:pt x="837311" y="41909"/>
                </a:lnTo>
                <a:lnTo>
                  <a:pt x="834032" y="25610"/>
                </a:lnTo>
                <a:lnTo>
                  <a:pt x="825087" y="12287"/>
                </a:lnTo>
                <a:lnTo>
                  <a:pt x="811807" y="3298"/>
                </a:lnTo>
                <a:lnTo>
                  <a:pt x="795527" y="0"/>
                </a:lnTo>
                <a:close/>
              </a:path>
            </a:pathLst>
          </a:custGeom>
          <a:solidFill>
            <a:srgbClr val="9C5252"/>
          </a:solidFill>
        </p:spPr>
        <p:txBody>
          <a:bodyPr wrap="square" lIns="0" tIns="0" rIns="0" bIns="0" rtlCol="0"/>
          <a:lstStyle/>
          <a:p>
            <a:endParaRPr/>
          </a:p>
        </p:txBody>
      </p:sp>
      <p:sp>
        <p:nvSpPr>
          <p:cNvPr id="85" name="object 85"/>
          <p:cNvSpPr txBox="1"/>
          <p:nvPr/>
        </p:nvSpPr>
        <p:spPr>
          <a:xfrm>
            <a:off x="4190493" y="1539749"/>
            <a:ext cx="534035" cy="169277"/>
          </a:xfrm>
          <a:prstGeom prst="rect">
            <a:avLst/>
          </a:prstGeom>
        </p:spPr>
        <p:txBody>
          <a:bodyPr vert="horz" wrap="square" lIns="0" tIns="0" rIns="0" bIns="0" rtlCol="0">
            <a:spAutoFit/>
          </a:bodyPr>
          <a:lstStyle/>
          <a:p>
            <a:pPr marL="12700">
              <a:lnSpc>
                <a:spcPct val="100000"/>
              </a:lnSpc>
            </a:pPr>
            <a:r>
              <a:rPr sz="1100" spc="-5" dirty="0">
                <a:solidFill>
                  <a:srgbClr val="FFFFFF"/>
                </a:solidFill>
                <a:latin typeface="Arial"/>
                <a:cs typeface="Arial"/>
              </a:rPr>
              <a:t>A</a:t>
            </a:r>
            <a:r>
              <a:rPr sz="1100" dirty="0">
                <a:solidFill>
                  <a:srgbClr val="FFFFFF"/>
                </a:solidFill>
                <a:latin typeface="Arial"/>
                <a:cs typeface="Arial"/>
              </a:rPr>
              <a:t>rt</a:t>
            </a:r>
            <a:r>
              <a:rPr sz="1100" spc="-10" dirty="0">
                <a:solidFill>
                  <a:srgbClr val="FFFFFF"/>
                </a:solidFill>
                <a:latin typeface="Arial"/>
                <a:cs typeface="Arial"/>
              </a:rPr>
              <a:t>i</a:t>
            </a:r>
            <a:r>
              <a:rPr sz="1100" spc="15" dirty="0">
                <a:solidFill>
                  <a:srgbClr val="FFFFFF"/>
                </a:solidFill>
                <a:latin typeface="Arial"/>
                <a:cs typeface="Arial"/>
              </a:rPr>
              <a:t>f</a:t>
            </a:r>
            <a:r>
              <a:rPr sz="1100" dirty="0">
                <a:solidFill>
                  <a:srgbClr val="FFFFFF"/>
                </a:solidFill>
                <a:latin typeface="Arial"/>
                <a:cs typeface="Arial"/>
              </a:rPr>
              <a:t>acts</a:t>
            </a:r>
            <a:endParaRPr sz="1100">
              <a:latin typeface="Arial"/>
              <a:cs typeface="Arial"/>
            </a:endParaRPr>
          </a:p>
        </p:txBody>
      </p:sp>
      <p:sp>
        <p:nvSpPr>
          <p:cNvPr id="86" name="object 86"/>
          <p:cNvSpPr/>
          <p:nvPr/>
        </p:nvSpPr>
        <p:spPr>
          <a:xfrm>
            <a:off x="4121658" y="1846455"/>
            <a:ext cx="83820" cy="314324"/>
          </a:xfrm>
          <a:custGeom>
            <a:avLst/>
            <a:gdLst/>
            <a:ahLst/>
            <a:cxnLst/>
            <a:rect l="l" t="t" r="r" b="b"/>
            <a:pathLst>
              <a:path w="83820" h="314325">
                <a:moveTo>
                  <a:pt x="0" y="0"/>
                </a:moveTo>
                <a:lnTo>
                  <a:pt x="0" y="313943"/>
                </a:lnTo>
                <a:lnTo>
                  <a:pt x="83819" y="313943"/>
                </a:lnTo>
              </a:path>
            </a:pathLst>
          </a:custGeom>
          <a:ln w="12700">
            <a:solidFill>
              <a:srgbClr val="7A4040"/>
            </a:solidFill>
          </a:ln>
        </p:spPr>
        <p:txBody>
          <a:bodyPr wrap="square" lIns="0" tIns="0" rIns="0" bIns="0" rtlCol="0"/>
          <a:lstStyle/>
          <a:p>
            <a:endParaRPr/>
          </a:p>
        </p:txBody>
      </p:sp>
      <p:sp>
        <p:nvSpPr>
          <p:cNvPr id="87" name="object 87"/>
          <p:cNvSpPr/>
          <p:nvPr/>
        </p:nvSpPr>
        <p:spPr>
          <a:xfrm>
            <a:off x="4205480" y="1951103"/>
            <a:ext cx="669925" cy="419101"/>
          </a:xfrm>
          <a:custGeom>
            <a:avLst/>
            <a:gdLst/>
            <a:ahLst/>
            <a:cxnLst/>
            <a:rect l="l" t="t" r="r" b="b"/>
            <a:pathLst>
              <a:path w="669925" h="419100">
                <a:moveTo>
                  <a:pt x="0" y="41783"/>
                </a:moveTo>
                <a:lnTo>
                  <a:pt x="3278" y="25503"/>
                </a:lnTo>
                <a:lnTo>
                  <a:pt x="12223" y="12223"/>
                </a:lnTo>
                <a:lnTo>
                  <a:pt x="25503" y="3278"/>
                </a:lnTo>
                <a:lnTo>
                  <a:pt x="41783" y="0"/>
                </a:lnTo>
                <a:lnTo>
                  <a:pt x="628014" y="0"/>
                </a:lnTo>
                <a:lnTo>
                  <a:pt x="644294" y="3278"/>
                </a:lnTo>
                <a:lnTo>
                  <a:pt x="657574" y="12223"/>
                </a:lnTo>
                <a:lnTo>
                  <a:pt x="666519" y="25503"/>
                </a:lnTo>
                <a:lnTo>
                  <a:pt x="669798" y="41783"/>
                </a:lnTo>
                <a:lnTo>
                  <a:pt x="669798" y="376809"/>
                </a:lnTo>
                <a:lnTo>
                  <a:pt x="666519" y="393088"/>
                </a:lnTo>
                <a:lnTo>
                  <a:pt x="657574" y="406368"/>
                </a:lnTo>
                <a:lnTo>
                  <a:pt x="644294" y="415313"/>
                </a:lnTo>
                <a:lnTo>
                  <a:pt x="628014" y="418592"/>
                </a:lnTo>
                <a:lnTo>
                  <a:pt x="41783" y="418592"/>
                </a:lnTo>
                <a:lnTo>
                  <a:pt x="25503" y="415313"/>
                </a:lnTo>
                <a:lnTo>
                  <a:pt x="12223" y="406368"/>
                </a:lnTo>
                <a:lnTo>
                  <a:pt x="3278" y="393088"/>
                </a:lnTo>
                <a:lnTo>
                  <a:pt x="0" y="376809"/>
                </a:lnTo>
                <a:lnTo>
                  <a:pt x="0" y="41783"/>
                </a:lnTo>
                <a:close/>
              </a:path>
            </a:pathLst>
          </a:custGeom>
          <a:ln w="12700">
            <a:solidFill>
              <a:srgbClr val="9C5252"/>
            </a:solidFill>
          </a:ln>
        </p:spPr>
        <p:txBody>
          <a:bodyPr wrap="square" lIns="0" tIns="0" rIns="0" bIns="0" rtlCol="0"/>
          <a:lstStyle/>
          <a:p>
            <a:endParaRPr/>
          </a:p>
        </p:txBody>
      </p:sp>
      <p:sp>
        <p:nvSpPr>
          <p:cNvPr id="88" name="object 88"/>
          <p:cNvSpPr txBox="1"/>
          <p:nvPr/>
        </p:nvSpPr>
        <p:spPr>
          <a:xfrm>
            <a:off x="4346196" y="1961704"/>
            <a:ext cx="389890" cy="354584"/>
          </a:xfrm>
          <a:prstGeom prst="rect">
            <a:avLst/>
          </a:prstGeom>
        </p:spPr>
        <p:txBody>
          <a:bodyPr vert="horz" wrap="square" lIns="0" tIns="0" rIns="0" bIns="0" rtlCol="0">
            <a:spAutoFit/>
          </a:bodyPr>
          <a:lstStyle/>
          <a:p>
            <a:pPr marL="12700" marR="5080" indent="5715">
              <a:lnSpc>
                <a:spcPct val="143700"/>
              </a:lnSpc>
            </a:pPr>
            <a:r>
              <a:rPr sz="800" dirty="0">
                <a:latin typeface="Arial"/>
                <a:cs typeface="Arial"/>
              </a:rPr>
              <a:t>P</a:t>
            </a:r>
            <a:r>
              <a:rPr sz="800" spc="-5" dirty="0">
                <a:latin typeface="Arial"/>
                <a:cs typeface="Arial"/>
              </a:rPr>
              <a:t>rodu</a:t>
            </a:r>
            <a:r>
              <a:rPr sz="800" dirty="0">
                <a:latin typeface="Arial"/>
                <a:cs typeface="Arial"/>
              </a:rPr>
              <a:t>ct  B</a:t>
            </a:r>
            <a:r>
              <a:rPr sz="800" spc="-5" dirty="0">
                <a:latin typeface="Arial"/>
                <a:cs typeface="Arial"/>
              </a:rPr>
              <a:t>a</a:t>
            </a:r>
            <a:r>
              <a:rPr sz="800" dirty="0">
                <a:latin typeface="Arial"/>
                <a:cs typeface="Arial"/>
              </a:rPr>
              <a:t>cklog</a:t>
            </a:r>
            <a:endParaRPr sz="800">
              <a:latin typeface="Arial"/>
              <a:cs typeface="Arial"/>
            </a:endParaRPr>
          </a:p>
        </p:txBody>
      </p:sp>
      <p:sp>
        <p:nvSpPr>
          <p:cNvPr id="89" name="object 89"/>
          <p:cNvSpPr/>
          <p:nvPr/>
        </p:nvSpPr>
        <p:spPr>
          <a:xfrm>
            <a:off x="4121658" y="1846453"/>
            <a:ext cx="83820" cy="837565"/>
          </a:xfrm>
          <a:custGeom>
            <a:avLst/>
            <a:gdLst/>
            <a:ahLst/>
            <a:cxnLst/>
            <a:rect l="l" t="t" r="r" b="b"/>
            <a:pathLst>
              <a:path w="83820" h="837564">
                <a:moveTo>
                  <a:pt x="0" y="0"/>
                </a:moveTo>
                <a:lnTo>
                  <a:pt x="0" y="837310"/>
                </a:lnTo>
                <a:lnTo>
                  <a:pt x="83819" y="837310"/>
                </a:lnTo>
              </a:path>
            </a:pathLst>
          </a:custGeom>
          <a:ln w="12700">
            <a:solidFill>
              <a:srgbClr val="7A4040"/>
            </a:solidFill>
          </a:ln>
        </p:spPr>
        <p:txBody>
          <a:bodyPr wrap="square" lIns="0" tIns="0" rIns="0" bIns="0" rtlCol="0"/>
          <a:lstStyle/>
          <a:p>
            <a:endParaRPr/>
          </a:p>
        </p:txBody>
      </p:sp>
      <p:sp>
        <p:nvSpPr>
          <p:cNvPr id="90" name="object 90"/>
          <p:cNvSpPr/>
          <p:nvPr/>
        </p:nvSpPr>
        <p:spPr>
          <a:xfrm>
            <a:off x="4205480" y="2474469"/>
            <a:ext cx="669925" cy="419101"/>
          </a:xfrm>
          <a:custGeom>
            <a:avLst/>
            <a:gdLst/>
            <a:ahLst/>
            <a:cxnLst/>
            <a:rect l="l" t="t" r="r" b="b"/>
            <a:pathLst>
              <a:path w="669925" h="419100">
                <a:moveTo>
                  <a:pt x="0" y="41782"/>
                </a:moveTo>
                <a:lnTo>
                  <a:pt x="3278" y="25503"/>
                </a:lnTo>
                <a:lnTo>
                  <a:pt x="12223" y="12223"/>
                </a:lnTo>
                <a:lnTo>
                  <a:pt x="25503" y="3278"/>
                </a:lnTo>
                <a:lnTo>
                  <a:pt x="41783" y="0"/>
                </a:lnTo>
                <a:lnTo>
                  <a:pt x="628014" y="0"/>
                </a:lnTo>
                <a:lnTo>
                  <a:pt x="644294" y="3278"/>
                </a:lnTo>
                <a:lnTo>
                  <a:pt x="657574" y="12223"/>
                </a:lnTo>
                <a:lnTo>
                  <a:pt x="666519" y="25503"/>
                </a:lnTo>
                <a:lnTo>
                  <a:pt x="669798" y="41782"/>
                </a:lnTo>
                <a:lnTo>
                  <a:pt x="669798" y="376809"/>
                </a:lnTo>
                <a:lnTo>
                  <a:pt x="666519" y="393088"/>
                </a:lnTo>
                <a:lnTo>
                  <a:pt x="657574" y="406368"/>
                </a:lnTo>
                <a:lnTo>
                  <a:pt x="644294" y="415313"/>
                </a:lnTo>
                <a:lnTo>
                  <a:pt x="628014" y="418592"/>
                </a:lnTo>
                <a:lnTo>
                  <a:pt x="41783" y="418592"/>
                </a:lnTo>
                <a:lnTo>
                  <a:pt x="25503" y="415313"/>
                </a:lnTo>
                <a:lnTo>
                  <a:pt x="12223" y="406368"/>
                </a:lnTo>
                <a:lnTo>
                  <a:pt x="3278" y="393088"/>
                </a:lnTo>
                <a:lnTo>
                  <a:pt x="0" y="376809"/>
                </a:lnTo>
                <a:lnTo>
                  <a:pt x="0" y="41782"/>
                </a:lnTo>
                <a:close/>
              </a:path>
            </a:pathLst>
          </a:custGeom>
          <a:ln w="12700">
            <a:solidFill>
              <a:srgbClr val="9C5252"/>
            </a:solidFill>
          </a:ln>
        </p:spPr>
        <p:txBody>
          <a:bodyPr wrap="square" lIns="0" tIns="0" rIns="0" bIns="0" rtlCol="0"/>
          <a:lstStyle/>
          <a:p>
            <a:endParaRPr/>
          </a:p>
        </p:txBody>
      </p:sp>
      <p:sp>
        <p:nvSpPr>
          <p:cNvPr id="91" name="object 91"/>
          <p:cNvSpPr txBox="1"/>
          <p:nvPr/>
        </p:nvSpPr>
        <p:spPr>
          <a:xfrm>
            <a:off x="4346196" y="2484454"/>
            <a:ext cx="389890" cy="354584"/>
          </a:xfrm>
          <a:prstGeom prst="rect">
            <a:avLst/>
          </a:prstGeom>
        </p:spPr>
        <p:txBody>
          <a:bodyPr vert="horz" wrap="square" lIns="0" tIns="0" rIns="0" bIns="0" rtlCol="0">
            <a:spAutoFit/>
          </a:bodyPr>
          <a:lstStyle/>
          <a:p>
            <a:pPr marL="12700" marR="5080" indent="48260">
              <a:lnSpc>
                <a:spcPct val="144100"/>
              </a:lnSpc>
            </a:pPr>
            <a:r>
              <a:rPr sz="800" dirty="0">
                <a:latin typeface="Arial"/>
                <a:cs typeface="Arial"/>
              </a:rPr>
              <a:t>Sprint  B</a:t>
            </a:r>
            <a:r>
              <a:rPr sz="800" spc="-5" dirty="0">
                <a:latin typeface="Arial"/>
                <a:cs typeface="Arial"/>
              </a:rPr>
              <a:t>a</a:t>
            </a:r>
            <a:r>
              <a:rPr sz="800" dirty="0">
                <a:latin typeface="Arial"/>
                <a:cs typeface="Arial"/>
              </a:rPr>
              <a:t>cklog</a:t>
            </a:r>
            <a:endParaRPr sz="800">
              <a:latin typeface="Arial"/>
              <a:cs typeface="Arial"/>
            </a:endParaRPr>
          </a:p>
        </p:txBody>
      </p:sp>
      <p:sp>
        <p:nvSpPr>
          <p:cNvPr id="92" name="object 92"/>
          <p:cNvSpPr/>
          <p:nvPr/>
        </p:nvSpPr>
        <p:spPr>
          <a:xfrm>
            <a:off x="4121658" y="1846453"/>
            <a:ext cx="83820" cy="1360805"/>
          </a:xfrm>
          <a:custGeom>
            <a:avLst/>
            <a:gdLst/>
            <a:ahLst/>
            <a:cxnLst/>
            <a:rect l="l" t="t" r="r" b="b"/>
            <a:pathLst>
              <a:path w="83820" h="1360805">
                <a:moveTo>
                  <a:pt x="0" y="0"/>
                </a:moveTo>
                <a:lnTo>
                  <a:pt x="0" y="1360677"/>
                </a:lnTo>
                <a:lnTo>
                  <a:pt x="83819" y="1360677"/>
                </a:lnTo>
              </a:path>
            </a:pathLst>
          </a:custGeom>
          <a:ln w="12700">
            <a:solidFill>
              <a:srgbClr val="7A4040"/>
            </a:solidFill>
          </a:ln>
        </p:spPr>
        <p:txBody>
          <a:bodyPr wrap="square" lIns="0" tIns="0" rIns="0" bIns="0" rtlCol="0"/>
          <a:lstStyle/>
          <a:p>
            <a:endParaRPr/>
          </a:p>
        </p:txBody>
      </p:sp>
      <p:sp>
        <p:nvSpPr>
          <p:cNvPr id="93" name="object 93"/>
          <p:cNvSpPr/>
          <p:nvPr/>
        </p:nvSpPr>
        <p:spPr>
          <a:xfrm>
            <a:off x="4205480" y="2997710"/>
            <a:ext cx="669925" cy="419101"/>
          </a:xfrm>
          <a:custGeom>
            <a:avLst/>
            <a:gdLst/>
            <a:ahLst/>
            <a:cxnLst/>
            <a:rect l="l" t="t" r="r" b="b"/>
            <a:pathLst>
              <a:path w="669925" h="419100">
                <a:moveTo>
                  <a:pt x="0" y="41910"/>
                </a:moveTo>
                <a:lnTo>
                  <a:pt x="3278" y="25610"/>
                </a:lnTo>
                <a:lnTo>
                  <a:pt x="12223" y="12287"/>
                </a:lnTo>
                <a:lnTo>
                  <a:pt x="25503" y="3298"/>
                </a:lnTo>
                <a:lnTo>
                  <a:pt x="41783" y="0"/>
                </a:lnTo>
                <a:lnTo>
                  <a:pt x="628014" y="0"/>
                </a:lnTo>
                <a:lnTo>
                  <a:pt x="644294" y="3298"/>
                </a:lnTo>
                <a:lnTo>
                  <a:pt x="657574" y="12287"/>
                </a:lnTo>
                <a:lnTo>
                  <a:pt x="666519" y="25610"/>
                </a:lnTo>
                <a:lnTo>
                  <a:pt x="669798" y="41910"/>
                </a:lnTo>
                <a:lnTo>
                  <a:pt x="669798" y="376809"/>
                </a:lnTo>
                <a:lnTo>
                  <a:pt x="666519" y="393162"/>
                </a:lnTo>
                <a:lnTo>
                  <a:pt x="657574" y="406479"/>
                </a:lnTo>
                <a:lnTo>
                  <a:pt x="644294" y="415438"/>
                </a:lnTo>
                <a:lnTo>
                  <a:pt x="628014" y="418719"/>
                </a:lnTo>
                <a:lnTo>
                  <a:pt x="41783" y="418719"/>
                </a:lnTo>
                <a:lnTo>
                  <a:pt x="25503" y="415438"/>
                </a:lnTo>
                <a:lnTo>
                  <a:pt x="12223" y="406479"/>
                </a:lnTo>
                <a:lnTo>
                  <a:pt x="3278" y="393162"/>
                </a:lnTo>
                <a:lnTo>
                  <a:pt x="0" y="376809"/>
                </a:lnTo>
                <a:lnTo>
                  <a:pt x="0" y="41910"/>
                </a:lnTo>
                <a:close/>
              </a:path>
            </a:pathLst>
          </a:custGeom>
          <a:ln w="12700">
            <a:solidFill>
              <a:srgbClr val="9C5252"/>
            </a:solidFill>
          </a:ln>
        </p:spPr>
        <p:txBody>
          <a:bodyPr wrap="square" lIns="0" tIns="0" rIns="0" bIns="0" rtlCol="0"/>
          <a:lstStyle/>
          <a:p>
            <a:endParaRPr/>
          </a:p>
        </p:txBody>
      </p:sp>
      <p:sp>
        <p:nvSpPr>
          <p:cNvPr id="94" name="object 94"/>
          <p:cNvSpPr txBox="1"/>
          <p:nvPr/>
        </p:nvSpPr>
        <p:spPr>
          <a:xfrm>
            <a:off x="4300475" y="3008571"/>
            <a:ext cx="480695" cy="354584"/>
          </a:xfrm>
          <a:prstGeom prst="rect">
            <a:avLst/>
          </a:prstGeom>
        </p:spPr>
        <p:txBody>
          <a:bodyPr vert="horz" wrap="square" lIns="0" tIns="0" rIns="0" bIns="0" rtlCol="0">
            <a:spAutoFit/>
          </a:bodyPr>
          <a:lstStyle/>
          <a:p>
            <a:pPr marL="12700" marR="5080" indent="51435">
              <a:lnSpc>
                <a:spcPct val="143800"/>
              </a:lnSpc>
            </a:pPr>
            <a:r>
              <a:rPr sz="800" spc="-5" dirty="0">
                <a:latin typeface="Arial"/>
                <a:cs typeface="Arial"/>
              </a:rPr>
              <a:t>Product  </a:t>
            </a:r>
            <a:r>
              <a:rPr sz="800" dirty="0">
                <a:latin typeface="Arial"/>
                <a:cs typeface="Arial"/>
              </a:rPr>
              <a:t>I</a:t>
            </a:r>
            <a:r>
              <a:rPr sz="800" spc="-5" dirty="0">
                <a:latin typeface="Arial"/>
                <a:cs typeface="Arial"/>
              </a:rPr>
              <a:t>n</a:t>
            </a:r>
            <a:r>
              <a:rPr sz="800" dirty="0">
                <a:latin typeface="Arial"/>
                <a:cs typeface="Arial"/>
              </a:rPr>
              <a:t>c</a:t>
            </a:r>
            <a:r>
              <a:rPr sz="800" spc="-5" dirty="0">
                <a:latin typeface="Arial"/>
                <a:cs typeface="Arial"/>
              </a:rPr>
              <a:t>re</a:t>
            </a:r>
            <a:r>
              <a:rPr sz="800" spc="10" dirty="0">
                <a:latin typeface="Arial"/>
                <a:cs typeface="Arial"/>
              </a:rPr>
              <a:t>m</a:t>
            </a:r>
            <a:r>
              <a:rPr sz="800" spc="-5" dirty="0">
                <a:latin typeface="Arial"/>
                <a:cs typeface="Arial"/>
              </a:rPr>
              <a:t>en</a:t>
            </a:r>
            <a:r>
              <a:rPr sz="800" dirty="0">
                <a:latin typeface="Arial"/>
                <a:cs typeface="Arial"/>
              </a:rPr>
              <a:t>t</a:t>
            </a:r>
            <a:endParaRPr sz="800">
              <a:latin typeface="Arial"/>
              <a:cs typeface="Arial"/>
            </a:endParaRPr>
          </a:p>
        </p:txBody>
      </p:sp>
      <p:sp>
        <p:nvSpPr>
          <p:cNvPr id="95" name="object 95"/>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96" name="object 96"/>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97" name="object 97"/>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98" name="object 98"/>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99" name="object 99"/>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100" name="object 100"/>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101" name="object 101"/>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2" name="object 102"/>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103" name="object 103"/>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104" name="object 104"/>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05" name="object 105"/>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106" name="object 106"/>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107" name="object 107"/>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109" name="object 109"/>
          <p:cNvSpPr txBox="1"/>
          <p:nvPr/>
        </p:nvSpPr>
        <p:spPr>
          <a:xfrm>
            <a:off x="1143000" y="4911852"/>
            <a:ext cx="4572000" cy="1634422"/>
          </a:xfrm>
          <a:prstGeom prst="rect">
            <a:avLst/>
          </a:prstGeom>
        </p:spPr>
        <p:txBody>
          <a:bodyPr vert="horz" wrap="square" lIns="0" tIns="109855" rIns="0" bIns="0" rtlCol="0">
            <a:spAutoFit/>
          </a:bodyPr>
          <a:lstStyle/>
          <a:p>
            <a:pPr marL="228600">
              <a:lnSpc>
                <a:spcPct val="100000"/>
              </a:lnSpc>
              <a:spcBef>
                <a:spcPts val="865"/>
              </a:spcBef>
            </a:pPr>
            <a:r>
              <a:rPr sz="1300" spc="-5" dirty="0">
                <a:solidFill>
                  <a:srgbClr val="FFFFFF"/>
                </a:solidFill>
                <a:latin typeface="Arial"/>
                <a:cs typeface="Arial"/>
              </a:rPr>
              <a:t>Activity 7.2 : Elevated Pitch for </a:t>
            </a:r>
            <a:r>
              <a:rPr sz="1300" spc="-10" dirty="0">
                <a:solidFill>
                  <a:srgbClr val="FFFFFF"/>
                </a:solidFill>
                <a:latin typeface="Arial"/>
                <a:cs typeface="Arial"/>
              </a:rPr>
              <a:t>Agile </a:t>
            </a:r>
            <a:r>
              <a:rPr sz="1300" spc="-5" dirty="0">
                <a:solidFill>
                  <a:srgbClr val="FFFFFF"/>
                </a:solidFill>
                <a:latin typeface="Arial"/>
                <a:cs typeface="Arial"/>
              </a:rPr>
              <a:t>–</a:t>
            </a:r>
            <a:r>
              <a:rPr sz="1300" spc="80" dirty="0">
                <a:solidFill>
                  <a:srgbClr val="FFFFFF"/>
                </a:solidFill>
                <a:latin typeface="Arial"/>
                <a:cs typeface="Arial"/>
              </a:rPr>
              <a:t> </a:t>
            </a:r>
            <a:r>
              <a:rPr sz="1300" spc="-5" dirty="0">
                <a:solidFill>
                  <a:srgbClr val="FFFFFF"/>
                </a:solidFill>
                <a:latin typeface="Arial"/>
                <a:cs typeface="Arial"/>
              </a:rPr>
              <a:t>Demo</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10"/>
              </a:spcBef>
            </a:pPr>
            <a:endParaRPr sz="1900">
              <a:latin typeface="Times New Roman"/>
              <a:cs typeface="Times New Roman"/>
            </a:endParaRPr>
          </a:p>
          <a:p>
            <a:pPr marL="388620" marR="630555">
              <a:lnSpc>
                <a:spcPct val="100000"/>
              </a:lnSpc>
            </a:pPr>
            <a:r>
              <a:rPr sz="1200" spc="-25" dirty="0">
                <a:latin typeface="Calibri"/>
                <a:cs typeface="Calibri"/>
              </a:rPr>
              <a:t>We </a:t>
            </a:r>
            <a:r>
              <a:rPr sz="1200" dirty="0">
                <a:latin typeface="Calibri"/>
                <a:cs typeface="Calibri"/>
              </a:rPr>
              <a:t>need </a:t>
            </a:r>
            <a:r>
              <a:rPr sz="1200" spc="-10" dirty="0">
                <a:latin typeface="Calibri"/>
                <a:cs typeface="Calibri"/>
              </a:rPr>
              <a:t>volunteers </a:t>
            </a:r>
            <a:r>
              <a:rPr sz="1200" spc="-5" dirty="0">
                <a:latin typeface="Calibri"/>
                <a:cs typeface="Calibri"/>
              </a:rPr>
              <a:t>who will present </a:t>
            </a:r>
            <a:r>
              <a:rPr sz="1200" dirty="0">
                <a:latin typeface="Calibri"/>
                <a:cs typeface="Calibri"/>
              </a:rPr>
              <a:t>the </a:t>
            </a:r>
            <a:r>
              <a:rPr sz="1200" spc="-5" dirty="0">
                <a:latin typeface="Calibri"/>
                <a:cs typeface="Calibri"/>
              </a:rPr>
              <a:t>following topics  to </a:t>
            </a:r>
            <a:r>
              <a:rPr sz="1200" dirty="0">
                <a:latin typeface="Calibri"/>
                <a:cs typeface="Calibri"/>
              </a:rPr>
              <a:t>the </a:t>
            </a:r>
            <a:r>
              <a:rPr sz="1200" spc="-5" dirty="0">
                <a:latin typeface="Calibri"/>
                <a:cs typeface="Calibri"/>
              </a:rPr>
              <a:t>entire class </a:t>
            </a:r>
            <a:r>
              <a:rPr sz="1200" spc="-10" dirty="0">
                <a:latin typeface="Calibri"/>
                <a:cs typeface="Calibri"/>
              </a:rPr>
              <a:t>(timeboxed </a:t>
            </a:r>
            <a:r>
              <a:rPr sz="1200" spc="-5" dirty="0">
                <a:latin typeface="Calibri"/>
                <a:cs typeface="Calibri"/>
              </a:rPr>
              <a:t>to </a:t>
            </a:r>
            <a:r>
              <a:rPr sz="1200" dirty="0">
                <a:latin typeface="Calibri"/>
                <a:cs typeface="Calibri"/>
              </a:rPr>
              <a:t>5</a:t>
            </a:r>
            <a:r>
              <a:rPr sz="1200" spc="-100" dirty="0">
                <a:latin typeface="Calibri"/>
                <a:cs typeface="Calibri"/>
              </a:rPr>
              <a:t> </a:t>
            </a:r>
            <a:r>
              <a:rPr sz="1200" dirty="0">
                <a:latin typeface="Calibri"/>
                <a:cs typeface="Calibri"/>
              </a:rPr>
              <a:t>min):</a:t>
            </a:r>
            <a:endParaRPr sz="1200">
              <a:latin typeface="Calibri"/>
              <a:cs typeface="Calibri"/>
            </a:endParaRPr>
          </a:p>
          <a:p>
            <a:pPr marL="388620">
              <a:lnSpc>
                <a:spcPct val="100000"/>
              </a:lnSpc>
              <a:spcBef>
                <a:spcPts val="600"/>
              </a:spcBef>
            </a:pPr>
            <a:r>
              <a:rPr sz="1200" dirty="0">
                <a:latin typeface="Calibri"/>
                <a:cs typeface="Calibri"/>
              </a:rPr>
              <a:t>1.   </a:t>
            </a:r>
            <a:r>
              <a:rPr sz="1200" spc="-10" dirty="0">
                <a:latin typeface="Calibri"/>
                <a:cs typeface="Calibri"/>
              </a:rPr>
              <a:t>Why </a:t>
            </a:r>
            <a:r>
              <a:rPr sz="1200" spc="-5" dirty="0">
                <a:latin typeface="Calibri"/>
                <a:cs typeface="Calibri"/>
              </a:rPr>
              <a:t>transition to</a:t>
            </a:r>
            <a:r>
              <a:rPr sz="1200" spc="-45" dirty="0">
                <a:latin typeface="Calibri"/>
                <a:cs typeface="Calibri"/>
              </a:rPr>
              <a:t> </a:t>
            </a:r>
            <a:r>
              <a:rPr sz="1200" dirty="0">
                <a:latin typeface="Calibri"/>
                <a:cs typeface="Calibri"/>
              </a:rPr>
              <a:t>Agile?</a:t>
            </a:r>
            <a:endParaRPr sz="1200">
              <a:latin typeface="Calibri"/>
              <a:cs typeface="Calibri"/>
            </a:endParaRPr>
          </a:p>
        </p:txBody>
      </p:sp>
      <p:sp>
        <p:nvSpPr>
          <p:cNvPr id="110" name="object 110"/>
          <p:cNvSpPr txBox="1"/>
          <p:nvPr/>
        </p:nvSpPr>
        <p:spPr>
          <a:xfrm>
            <a:off x="1519174" y="6580378"/>
            <a:ext cx="1329690" cy="184666"/>
          </a:xfrm>
          <a:prstGeom prst="rect">
            <a:avLst/>
          </a:prstGeom>
        </p:spPr>
        <p:txBody>
          <a:bodyPr vert="horz" wrap="square" lIns="0" tIns="0" rIns="0" bIns="0" rtlCol="0">
            <a:spAutoFit/>
          </a:bodyPr>
          <a:lstStyle/>
          <a:p>
            <a:pPr marL="12700">
              <a:lnSpc>
                <a:spcPct val="100000"/>
              </a:lnSpc>
            </a:pPr>
            <a:r>
              <a:rPr sz="1200" dirty="0">
                <a:latin typeface="Calibri"/>
                <a:cs typeface="Calibri"/>
              </a:rPr>
              <a:t>2.   </a:t>
            </a:r>
            <a:r>
              <a:rPr sz="1200" spc="-5" dirty="0">
                <a:latin typeface="Calibri"/>
                <a:cs typeface="Calibri"/>
              </a:rPr>
              <a:t>Essence </a:t>
            </a:r>
            <a:r>
              <a:rPr sz="1200" dirty="0">
                <a:latin typeface="Calibri"/>
                <a:cs typeface="Calibri"/>
              </a:rPr>
              <a:t>of</a:t>
            </a:r>
            <a:r>
              <a:rPr sz="1200" spc="-10" dirty="0">
                <a:latin typeface="Calibri"/>
                <a:cs typeface="Calibri"/>
              </a:rPr>
              <a:t> </a:t>
            </a:r>
            <a:r>
              <a:rPr sz="1200" spc="-5" dirty="0">
                <a:latin typeface="Calibri"/>
                <a:cs typeface="Calibri"/>
              </a:rPr>
              <a:t>Scrum</a:t>
            </a:r>
            <a:endParaRPr sz="1200">
              <a:latin typeface="Calibri"/>
              <a:cs typeface="Calibri"/>
            </a:endParaRPr>
          </a:p>
        </p:txBody>
      </p:sp>
      <p:sp>
        <p:nvSpPr>
          <p:cNvPr id="111" name="object 111"/>
          <p:cNvSpPr txBox="1"/>
          <p:nvPr/>
        </p:nvSpPr>
        <p:spPr>
          <a:xfrm>
            <a:off x="1519174" y="6839458"/>
            <a:ext cx="3672204" cy="707886"/>
          </a:xfrm>
          <a:prstGeom prst="rect">
            <a:avLst/>
          </a:prstGeom>
        </p:spPr>
        <p:txBody>
          <a:bodyPr vert="horz" wrap="square" lIns="0" tIns="0" rIns="0" bIns="0" rtlCol="0">
            <a:spAutoFit/>
          </a:bodyPr>
          <a:lstStyle/>
          <a:p>
            <a:pPr marL="12700">
              <a:lnSpc>
                <a:spcPct val="100000"/>
              </a:lnSpc>
            </a:pPr>
            <a:r>
              <a:rPr sz="1200" dirty="0">
                <a:latin typeface="Calibri"/>
                <a:cs typeface="Calibri"/>
              </a:rPr>
              <a:t>3.   </a:t>
            </a:r>
            <a:r>
              <a:rPr sz="1200" spc="-5" dirty="0">
                <a:latin typeface="Calibri"/>
                <a:cs typeface="Calibri"/>
              </a:rPr>
              <a:t>Essence </a:t>
            </a:r>
            <a:r>
              <a:rPr sz="1200" dirty="0">
                <a:latin typeface="Calibri"/>
                <a:cs typeface="Calibri"/>
              </a:rPr>
              <a:t>of</a:t>
            </a:r>
            <a:r>
              <a:rPr sz="1200" spc="-10" dirty="0">
                <a:latin typeface="Calibri"/>
                <a:cs typeface="Calibri"/>
              </a:rPr>
              <a:t> </a:t>
            </a:r>
            <a:r>
              <a:rPr sz="1200" spc="-5" dirty="0">
                <a:latin typeface="Calibri"/>
                <a:cs typeface="Calibri"/>
              </a:rPr>
              <a:t>Kanban</a:t>
            </a:r>
            <a:endParaRPr sz="1200">
              <a:latin typeface="Calibri"/>
              <a:cs typeface="Calibri"/>
            </a:endParaRPr>
          </a:p>
          <a:p>
            <a:pPr marL="12700">
              <a:lnSpc>
                <a:spcPct val="100000"/>
              </a:lnSpc>
              <a:spcBef>
                <a:spcPts val="600"/>
              </a:spcBef>
            </a:pPr>
            <a:r>
              <a:rPr sz="1200" spc="-5" dirty="0">
                <a:latin typeface="Calibri"/>
                <a:cs typeface="Calibri"/>
              </a:rPr>
              <a:t>Class provides feedback after </a:t>
            </a:r>
            <a:r>
              <a:rPr sz="1200" dirty="0">
                <a:latin typeface="Calibri"/>
                <a:cs typeface="Calibri"/>
              </a:rPr>
              <a:t>the</a:t>
            </a:r>
            <a:r>
              <a:rPr sz="1200" spc="-95" dirty="0">
                <a:latin typeface="Calibri"/>
                <a:cs typeface="Calibri"/>
              </a:rPr>
              <a:t> </a:t>
            </a:r>
            <a:r>
              <a:rPr sz="1200" spc="-5" dirty="0">
                <a:latin typeface="Calibri"/>
                <a:cs typeface="Calibri"/>
              </a:rPr>
              <a:t>presentation.</a:t>
            </a:r>
            <a:endParaRPr sz="1200">
              <a:latin typeface="Calibri"/>
              <a:cs typeface="Calibri"/>
            </a:endParaRPr>
          </a:p>
          <a:p>
            <a:pPr marL="12700">
              <a:lnSpc>
                <a:spcPct val="100000"/>
              </a:lnSpc>
              <a:spcBef>
                <a:spcPts val="600"/>
              </a:spcBef>
            </a:pPr>
            <a:r>
              <a:rPr sz="1200" dirty="0">
                <a:latin typeface="Calibri"/>
                <a:cs typeface="Calibri"/>
              </a:rPr>
              <a:t>[Optional] </a:t>
            </a:r>
            <a:r>
              <a:rPr sz="1200" spc="-15" dirty="0">
                <a:latin typeface="Calibri"/>
                <a:cs typeface="Calibri"/>
              </a:rPr>
              <a:t>Make </a:t>
            </a:r>
            <a:r>
              <a:rPr sz="1200" dirty="0">
                <a:latin typeface="Calibri"/>
                <a:cs typeface="Calibri"/>
              </a:rPr>
              <a:t>videos of the </a:t>
            </a:r>
            <a:r>
              <a:rPr sz="1200" spc="-5" dirty="0">
                <a:latin typeface="Calibri"/>
                <a:cs typeface="Calibri"/>
              </a:rPr>
              <a:t>presentation, </a:t>
            </a:r>
            <a:r>
              <a:rPr sz="1200" spc="-10" dirty="0">
                <a:latin typeface="Calibri"/>
                <a:cs typeface="Calibri"/>
              </a:rPr>
              <a:t>for </a:t>
            </a:r>
            <a:r>
              <a:rPr sz="1200" spc="-5" dirty="0">
                <a:latin typeface="Calibri"/>
                <a:cs typeface="Calibri"/>
              </a:rPr>
              <a:t>self</a:t>
            </a:r>
            <a:r>
              <a:rPr sz="1200" spc="-110" dirty="0">
                <a:latin typeface="Calibri"/>
                <a:cs typeface="Calibri"/>
              </a:rPr>
              <a:t> </a:t>
            </a:r>
            <a:r>
              <a:rPr sz="1200" spc="-15" dirty="0">
                <a:latin typeface="Calibri"/>
                <a:cs typeface="Calibri"/>
              </a:rPr>
              <a:t>review.</a:t>
            </a:r>
            <a:endParaRPr sz="1200">
              <a:latin typeface="Calibri"/>
              <a:cs typeface="Calibri"/>
            </a:endParaRPr>
          </a:p>
        </p:txBody>
      </p:sp>
      <p:sp>
        <p:nvSpPr>
          <p:cNvPr id="112" name="object 112"/>
          <p:cNvSpPr/>
          <p:nvPr/>
        </p:nvSpPr>
        <p:spPr>
          <a:xfrm>
            <a:off x="4866134" y="7536181"/>
            <a:ext cx="566927" cy="566929"/>
          </a:xfrm>
          <a:prstGeom prst="rect">
            <a:avLst/>
          </a:prstGeom>
          <a:blipFill>
            <a:blip r:embed="rId11" cstate="print"/>
            <a:stretch>
              <a:fillRect/>
            </a:stretch>
          </a:blipFill>
        </p:spPr>
        <p:txBody>
          <a:bodyPr wrap="square" lIns="0" tIns="0" rIns="0" bIns="0" rtlCol="0"/>
          <a:lstStyle/>
          <a:p>
            <a:endParaRPr/>
          </a:p>
        </p:txBody>
      </p:sp>
      <p:sp>
        <p:nvSpPr>
          <p:cNvPr id="113" name="object 113"/>
          <p:cNvSpPr/>
          <p:nvPr/>
        </p:nvSpPr>
        <p:spPr>
          <a:xfrm>
            <a:off x="4886073" y="7555991"/>
            <a:ext cx="500380" cy="500380"/>
          </a:xfrm>
          <a:custGeom>
            <a:avLst/>
            <a:gdLst/>
            <a:ahLst/>
            <a:cxnLst/>
            <a:rect l="l" t="t" r="r" b="b"/>
            <a:pathLst>
              <a:path w="500379" h="500379">
                <a:moveTo>
                  <a:pt x="250062" y="0"/>
                </a:moveTo>
                <a:lnTo>
                  <a:pt x="205095" y="4030"/>
                </a:lnTo>
                <a:lnTo>
                  <a:pt x="162779" y="15651"/>
                </a:lnTo>
                <a:lnTo>
                  <a:pt x="123820" y="34153"/>
                </a:lnTo>
                <a:lnTo>
                  <a:pt x="88921" y="58830"/>
                </a:lnTo>
                <a:lnTo>
                  <a:pt x="58788" y="88974"/>
                </a:lnTo>
                <a:lnTo>
                  <a:pt x="34125" y="123876"/>
                </a:lnTo>
                <a:lnTo>
                  <a:pt x="15636" y="162830"/>
                </a:lnTo>
                <a:lnTo>
                  <a:pt x="4026" y="205128"/>
                </a:lnTo>
                <a:lnTo>
                  <a:pt x="0" y="250063"/>
                </a:lnTo>
                <a:lnTo>
                  <a:pt x="4026" y="294993"/>
                </a:lnTo>
                <a:lnTo>
                  <a:pt x="15636" y="337282"/>
                </a:lnTo>
                <a:lnTo>
                  <a:pt x="34125" y="376222"/>
                </a:lnTo>
                <a:lnTo>
                  <a:pt x="58788" y="411109"/>
                </a:lnTo>
                <a:lnTo>
                  <a:pt x="88921" y="441236"/>
                </a:lnTo>
                <a:lnTo>
                  <a:pt x="123820" y="465897"/>
                </a:lnTo>
                <a:lnTo>
                  <a:pt x="162779" y="484386"/>
                </a:lnTo>
                <a:lnTo>
                  <a:pt x="205095" y="495997"/>
                </a:lnTo>
                <a:lnTo>
                  <a:pt x="250062" y="500024"/>
                </a:lnTo>
                <a:lnTo>
                  <a:pt x="294992" y="495997"/>
                </a:lnTo>
                <a:lnTo>
                  <a:pt x="337279" y="484386"/>
                </a:lnTo>
                <a:lnTo>
                  <a:pt x="376216" y="465897"/>
                </a:lnTo>
                <a:lnTo>
                  <a:pt x="411099" y="441236"/>
                </a:lnTo>
                <a:lnTo>
                  <a:pt x="441221" y="411109"/>
                </a:lnTo>
                <a:lnTo>
                  <a:pt x="465878" y="376222"/>
                </a:lnTo>
                <a:lnTo>
                  <a:pt x="484363" y="337282"/>
                </a:lnTo>
                <a:lnTo>
                  <a:pt x="495972" y="294993"/>
                </a:lnTo>
                <a:lnTo>
                  <a:pt x="499999" y="250063"/>
                </a:lnTo>
                <a:lnTo>
                  <a:pt x="495972" y="205128"/>
                </a:lnTo>
                <a:lnTo>
                  <a:pt x="484363" y="162830"/>
                </a:lnTo>
                <a:lnTo>
                  <a:pt x="465878" y="123876"/>
                </a:lnTo>
                <a:lnTo>
                  <a:pt x="441221" y="88974"/>
                </a:lnTo>
                <a:lnTo>
                  <a:pt x="411098" y="58830"/>
                </a:lnTo>
                <a:lnTo>
                  <a:pt x="376216" y="34153"/>
                </a:lnTo>
                <a:lnTo>
                  <a:pt x="337279" y="15651"/>
                </a:lnTo>
                <a:lnTo>
                  <a:pt x="294992" y="4030"/>
                </a:lnTo>
                <a:lnTo>
                  <a:pt x="250062" y="0"/>
                </a:lnTo>
                <a:close/>
              </a:path>
            </a:pathLst>
          </a:custGeom>
          <a:solidFill>
            <a:srgbClr val="465063"/>
          </a:solidFill>
        </p:spPr>
        <p:txBody>
          <a:bodyPr wrap="square" lIns="0" tIns="0" rIns="0" bIns="0" rtlCol="0"/>
          <a:lstStyle/>
          <a:p>
            <a:endParaRPr/>
          </a:p>
        </p:txBody>
      </p:sp>
      <p:sp>
        <p:nvSpPr>
          <p:cNvPr id="114" name="object 114"/>
          <p:cNvSpPr/>
          <p:nvPr/>
        </p:nvSpPr>
        <p:spPr>
          <a:xfrm>
            <a:off x="4886073" y="7555991"/>
            <a:ext cx="500380" cy="500380"/>
          </a:xfrm>
          <a:custGeom>
            <a:avLst/>
            <a:gdLst/>
            <a:ahLst/>
            <a:cxnLst/>
            <a:rect l="l" t="t" r="r" b="b"/>
            <a:pathLst>
              <a:path w="500379" h="500379">
                <a:moveTo>
                  <a:pt x="0" y="250063"/>
                </a:moveTo>
                <a:lnTo>
                  <a:pt x="4026" y="205128"/>
                </a:lnTo>
                <a:lnTo>
                  <a:pt x="15636" y="162830"/>
                </a:lnTo>
                <a:lnTo>
                  <a:pt x="34125" y="123876"/>
                </a:lnTo>
                <a:lnTo>
                  <a:pt x="58788" y="88974"/>
                </a:lnTo>
                <a:lnTo>
                  <a:pt x="88921" y="58830"/>
                </a:lnTo>
                <a:lnTo>
                  <a:pt x="123820" y="34153"/>
                </a:lnTo>
                <a:lnTo>
                  <a:pt x="162779" y="15651"/>
                </a:lnTo>
                <a:lnTo>
                  <a:pt x="205095" y="4030"/>
                </a:lnTo>
                <a:lnTo>
                  <a:pt x="250062" y="0"/>
                </a:lnTo>
                <a:lnTo>
                  <a:pt x="294992" y="4030"/>
                </a:lnTo>
                <a:lnTo>
                  <a:pt x="337279" y="15651"/>
                </a:lnTo>
                <a:lnTo>
                  <a:pt x="376216" y="34153"/>
                </a:lnTo>
                <a:lnTo>
                  <a:pt x="411098" y="58830"/>
                </a:lnTo>
                <a:lnTo>
                  <a:pt x="441221" y="88974"/>
                </a:lnTo>
                <a:lnTo>
                  <a:pt x="465878" y="123876"/>
                </a:lnTo>
                <a:lnTo>
                  <a:pt x="484363" y="162830"/>
                </a:lnTo>
                <a:lnTo>
                  <a:pt x="495972" y="205128"/>
                </a:lnTo>
                <a:lnTo>
                  <a:pt x="499999" y="250063"/>
                </a:lnTo>
                <a:lnTo>
                  <a:pt x="495972" y="294993"/>
                </a:lnTo>
                <a:lnTo>
                  <a:pt x="484363" y="337282"/>
                </a:lnTo>
                <a:lnTo>
                  <a:pt x="465878" y="376222"/>
                </a:lnTo>
                <a:lnTo>
                  <a:pt x="441221" y="411109"/>
                </a:lnTo>
                <a:lnTo>
                  <a:pt x="411099" y="441236"/>
                </a:lnTo>
                <a:lnTo>
                  <a:pt x="376216" y="465897"/>
                </a:lnTo>
                <a:lnTo>
                  <a:pt x="337279" y="484386"/>
                </a:lnTo>
                <a:lnTo>
                  <a:pt x="294992" y="495997"/>
                </a:lnTo>
                <a:lnTo>
                  <a:pt x="250062" y="500024"/>
                </a:lnTo>
                <a:lnTo>
                  <a:pt x="205095" y="495997"/>
                </a:lnTo>
                <a:lnTo>
                  <a:pt x="162779" y="484386"/>
                </a:lnTo>
                <a:lnTo>
                  <a:pt x="123820" y="465897"/>
                </a:lnTo>
                <a:lnTo>
                  <a:pt x="88921" y="441236"/>
                </a:lnTo>
                <a:lnTo>
                  <a:pt x="58788" y="411109"/>
                </a:lnTo>
                <a:lnTo>
                  <a:pt x="34125" y="376222"/>
                </a:lnTo>
                <a:lnTo>
                  <a:pt x="15636" y="337282"/>
                </a:lnTo>
                <a:lnTo>
                  <a:pt x="4026" y="294993"/>
                </a:lnTo>
                <a:lnTo>
                  <a:pt x="0" y="250063"/>
                </a:lnTo>
                <a:close/>
              </a:path>
            </a:pathLst>
          </a:custGeom>
          <a:ln w="12700">
            <a:solidFill>
              <a:srgbClr val="FFFFFF"/>
            </a:solidFill>
          </a:ln>
        </p:spPr>
        <p:txBody>
          <a:bodyPr wrap="square" lIns="0" tIns="0" rIns="0" bIns="0" rtlCol="0"/>
          <a:lstStyle/>
          <a:p>
            <a:endParaRPr/>
          </a:p>
        </p:txBody>
      </p:sp>
      <p:sp>
        <p:nvSpPr>
          <p:cNvPr id="115" name="object 115"/>
          <p:cNvSpPr/>
          <p:nvPr/>
        </p:nvSpPr>
        <p:spPr>
          <a:xfrm>
            <a:off x="4937126" y="7607172"/>
            <a:ext cx="398145" cy="398145"/>
          </a:xfrm>
          <a:custGeom>
            <a:avLst/>
            <a:gdLst/>
            <a:ahLst/>
            <a:cxnLst/>
            <a:rect l="l" t="t" r="r" b="b"/>
            <a:pathLst>
              <a:path w="398145" h="398145">
                <a:moveTo>
                  <a:pt x="199009" y="0"/>
                </a:moveTo>
                <a:lnTo>
                  <a:pt x="153395" y="5251"/>
                </a:lnTo>
                <a:lnTo>
                  <a:pt x="111513" y="20211"/>
                </a:lnTo>
                <a:lnTo>
                  <a:pt x="74561" y="43687"/>
                </a:lnTo>
                <a:lnTo>
                  <a:pt x="43737" y="74484"/>
                </a:lnTo>
                <a:lnTo>
                  <a:pt x="20237" y="111411"/>
                </a:lnTo>
                <a:lnTo>
                  <a:pt x="5258" y="153275"/>
                </a:lnTo>
                <a:lnTo>
                  <a:pt x="0" y="198882"/>
                </a:lnTo>
                <a:lnTo>
                  <a:pt x="5258" y="244487"/>
                </a:lnTo>
                <a:lnTo>
                  <a:pt x="20237" y="286349"/>
                </a:lnTo>
                <a:lnTo>
                  <a:pt x="43737" y="323274"/>
                </a:lnTo>
                <a:lnTo>
                  <a:pt x="74561" y="354069"/>
                </a:lnTo>
                <a:lnTo>
                  <a:pt x="111513" y="377541"/>
                </a:lnTo>
                <a:lnTo>
                  <a:pt x="153395" y="392500"/>
                </a:lnTo>
                <a:lnTo>
                  <a:pt x="199009" y="397751"/>
                </a:lnTo>
                <a:lnTo>
                  <a:pt x="244615" y="392500"/>
                </a:lnTo>
                <a:lnTo>
                  <a:pt x="286479" y="377541"/>
                </a:lnTo>
                <a:lnTo>
                  <a:pt x="323406" y="354069"/>
                </a:lnTo>
                <a:lnTo>
                  <a:pt x="354203" y="323274"/>
                </a:lnTo>
                <a:lnTo>
                  <a:pt x="377679" y="286349"/>
                </a:lnTo>
                <a:lnTo>
                  <a:pt x="392639" y="244487"/>
                </a:lnTo>
                <a:lnTo>
                  <a:pt x="397890" y="198882"/>
                </a:lnTo>
                <a:lnTo>
                  <a:pt x="392639" y="153275"/>
                </a:lnTo>
                <a:lnTo>
                  <a:pt x="377679" y="111411"/>
                </a:lnTo>
                <a:lnTo>
                  <a:pt x="354203" y="74484"/>
                </a:lnTo>
                <a:lnTo>
                  <a:pt x="323406" y="43687"/>
                </a:lnTo>
                <a:lnTo>
                  <a:pt x="286479" y="20211"/>
                </a:lnTo>
                <a:lnTo>
                  <a:pt x="244615" y="5251"/>
                </a:lnTo>
                <a:lnTo>
                  <a:pt x="199009" y="0"/>
                </a:lnTo>
                <a:close/>
              </a:path>
            </a:pathLst>
          </a:custGeom>
          <a:solidFill>
            <a:srgbClr val="D9D9D9"/>
          </a:solidFill>
        </p:spPr>
        <p:txBody>
          <a:bodyPr wrap="square" lIns="0" tIns="0" rIns="0" bIns="0" rtlCol="0"/>
          <a:lstStyle/>
          <a:p>
            <a:endParaRPr/>
          </a:p>
        </p:txBody>
      </p:sp>
      <p:sp>
        <p:nvSpPr>
          <p:cNvPr id="116" name="object 116"/>
          <p:cNvSpPr/>
          <p:nvPr/>
        </p:nvSpPr>
        <p:spPr>
          <a:xfrm>
            <a:off x="5133340" y="7606283"/>
            <a:ext cx="7620" cy="396240"/>
          </a:xfrm>
          <a:custGeom>
            <a:avLst/>
            <a:gdLst/>
            <a:ahLst/>
            <a:cxnLst/>
            <a:rect l="l" t="t" r="r" b="b"/>
            <a:pathLst>
              <a:path w="7620" h="396240">
                <a:moveTo>
                  <a:pt x="0" y="0"/>
                </a:moveTo>
                <a:lnTo>
                  <a:pt x="7238" y="396151"/>
                </a:lnTo>
              </a:path>
            </a:pathLst>
          </a:custGeom>
          <a:ln w="6350">
            <a:solidFill>
              <a:srgbClr val="A6A6A6"/>
            </a:solidFill>
          </a:ln>
        </p:spPr>
        <p:txBody>
          <a:bodyPr wrap="square" lIns="0" tIns="0" rIns="0" bIns="0" rtlCol="0"/>
          <a:lstStyle/>
          <a:p>
            <a:endParaRPr/>
          </a:p>
        </p:txBody>
      </p:sp>
      <p:sp>
        <p:nvSpPr>
          <p:cNvPr id="117" name="object 117"/>
          <p:cNvSpPr/>
          <p:nvPr/>
        </p:nvSpPr>
        <p:spPr>
          <a:xfrm>
            <a:off x="4938903" y="7799959"/>
            <a:ext cx="396240" cy="7620"/>
          </a:xfrm>
          <a:custGeom>
            <a:avLst/>
            <a:gdLst/>
            <a:ahLst/>
            <a:cxnLst/>
            <a:rect l="l" t="t" r="r" b="b"/>
            <a:pathLst>
              <a:path w="396239" h="7620">
                <a:moveTo>
                  <a:pt x="0" y="7238"/>
                </a:moveTo>
                <a:lnTo>
                  <a:pt x="396113" y="0"/>
                </a:lnTo>
              </a:path>
            </a:pathLst>
          </a:custGeom>
          <a:ln w="6350">
            <a:solidFill>
              <a:srgbClr val="A6A6A6"/>
            </a:solidFill>
          </a:ln>
        </p:spPr>
        <p:txBody>
          <a:bodyPr wrap="square" lIns="0" tIns="0" rIns="0" bIns="0" rtlCol="0"/>
          <a:lstStyle/>
          <a:p>
            <a:endParaRPr/>
          </a:p>
        </p:txBody>
      </p:sp>
      <p:sp>
        <p:nvSpPr>
          <p:cNvPr id="118" name="object 118"/>
          <p:cNvSpPr/>
          <p:nvPr/>
        </p:nvSpPr>
        <p:spPr>
          <a:xfrm>
            <a:off x="4993385" y="7668514"/>
            <a:ext cx="285750" cy="274955"/>
          </a:xfrm>
          <a:custGeom>
            <a:avLst/>
            <a:gdLst/>
            <a:ahLst/>
            <a:cxnLst/>
            <a:rect l="l" t="t" r="r" b="b"/>
            <a:pathLst>
              <a:path w="285750" h="274954">
                <a:moveTo>
                  <a:pt x="0" y="0"/>
                </a:moveTo>
                <a:lnTo>
                  <a:pt x="285368" y="274954"/>
                </a:lnTo>
              </a:path>
            </a:pathLst>
          </a:custGeom>
          <a:ln w="6350">
            <a:solidFill>
              <a:srgbClr val="A6A6A6"/>
            </a:solidFill>
          </a:ln>
        </p:spPr>
        <p:txBody>
          <a:bodyPr wrap="square" lIns="0" tIns="0" rIns="0" bIns="0" rtlCol="0"/>
          <a:lstStyle/>
          <a:p>
            <a:endParaRPr/>
          </a:p>
        </p:txBody>
      </p:sp>
      <p:sp>
        <p:nvSpPr>
          <p:cNvPr id="119" name="object 119"/>
          <p:cNvSpPr/>
          <p:nvPr/>
        </p:nvSpPr>
        <p:spPr>
          <a:xfrm>
            <a:off x="4997958" y="7662800"/>
            <a:ext cx="275590" cy="285750"/>
          </a:xfrm>
          <a:custGeom>
            <a:avLst/>
            <a:gdLst/>
            <a:ahLst/>
            <a:cxnLst/>
            <a:rect l="l" t="t" r="r" b="b"/>
            <a:pathLst>
              <a:path w="275589" h="285750">
                <a:moveTo>
                  <a:pt x="0" y="285242"/>
                </a:moveTo>
                <a:lnTo>
                  <a:pt x="275081" y="0"/>
                </a:lnTo>
              </a:path>
            </a:pathLst>
          </a:custGeom>
          <a:ln w="6350">
            <a:solidFill>
              <a:srgbClr val="A6A6A6"/>
            </a:solidFill>
          </a:ln>
        </p:spPr>
        <p:txBody>
          <a:bodyPr wrap="square" lIns="0" tIns="0" rIns="0" bIns="0" rtlCol="0"/>
          <a:lstStyle/>
          <a:p>
            <a:endParaRPr/>
          </a:p>
        </p:txBody>
      </p:sp>
      <p:sp>
        <p:nvSpPr>
          <p:cNvPr id="120" name="object 120"/>
          <p:cNvSpPr/>
          <p:nvPr/>
        </p:nvSpPr>
        <p:spPr>
          <a:xfrm>
            <a:off x="4971669" y="7641590"/>
            <a:ext cx="328930" cy="328930"/>
          </a:xfrm>
          <a:custGeom>
            <a:avLst/>
            <a:gdLst/>
            <a:ahLst/>
            <a:cxnLst/>
            <a:rect l="l" t="t" r="r" b="b"/>
            <a:pathLst>
              <a:path w="328929" h="328929">
                <a:moveTo>
                  <a:pt x="164464" y="0"/>
                </a:moveTo>
                <a:lnTo>
                  <a:pt x="120752" y="5876"/>
                </a:lnTo>
                <a:lnTo>
                  <a:pt x="81468" y="22460"/>
                </a:lnTo>
                <a:lnTo>
                  <a:pt x="48180" y="48180"/>
                </a:lnTo>
                <a:lnTo>
                  <a:pt x="22460" y="81468"/>
                </a:lnTo>
                <a:lnTo>
                  <a:pt x="5876" y="120752"/>
                </a:lnTo>
                <a:lnTo>
                  <a:pt x="0" y="164465"/>
                </a:lnTo>
                <a:lnTo>
                  <a:pt x="5876" y="208168"/>
                </a:lnTo>
                <a:lnTo>
                  <a:pt x="22460" y="247432"/>
                </a:lnTo>
                <a:lnTo>
                  <a:pt x="48180" y="280692"/>
                </a:lnTo>
                <a:lnTo>
                  <a:pt x="81468" y="306385"/>
                </a:lnTo>
                <a:lnTo>
                  <a:pt x="120752" y="322947"/>
                </a:lnTo>
                <a:lnTo>
                  <a:pt x="164464" y="328815"/>
                </a:lnTo>
                <a:lnTo>
                  <a:pt x="208123" y="322947"/>
                </a:lnTo>
                <a:lnTo>
                  <a:pt x="247372" y="306385"/>
                </a:lnTo>
                <a:lnTo>
                  <a:pt x="280638" y="280692"/>
                </a:lnTo>
                <a:lnTo>
                  <a:pt x="306347" y="247432"/>
                </a:lnTo>
                <a:lnTo>
                  <a:pt x="322926" y="208168"/>
                </a:lnTo>
                <a:lnTo>
                  <a:pt x="328802" y="164465"/>
                </a:lnTo>
                <a:lnTo>
                  <a:pt x="322926" y="120752"/>
                </a:lnTo>
                <a:lnTo>
                  <a:pt x="306347" y="81468"/>
                </a:lnTo>
                <a:lnTo>
                  <a:pt x="280638" y="48180"/>
                </a:lnTo>
                <a:lnTo>
                  <a:pt x="247372" y="22460"/>
                </a:lnTo>
                <a:lnTo>
                  <a:pt x="208123" y="5876"/>
                </a:lnTo>
                <a:lnTo>
                  <a:pt x="164464" y="0"/>
                </a:lnTo>
                <a:close/>
              </a:path>
            </a:pathLst>
          </a:custGeom>
          <a:solidFill>
            <a:srgbClr val="D9D9D9"/>
          </a:solidFill>
        </p:spPr>
        <p:txBody>
          <a:bodyPr wrap="square" lIns="0" tIns="0" rIns="0" bIns="0" rtlCol="0"/>
          <a:lstStyle/>
          <a:p>
            <a:endParaRPr/>
          </a:p>
        </p:txBody>
      </p:sp>
      <p:sp>
        <p:nvSpPr>
          <p:cNvPr id="121" name="object 121"/>
          <p:cNvSpPr/>
          <p:nvPr/>
        </p:nvSpPr>
        <p:spPr>
          <a:xfrm>
            <a:off x="4991989" y="7661909"/>
            <a:ext cx="288290" cy="288289"/>
          </a:xfrm>
          <a:custGeom>
            <a:avLst/>
            <a:gdLst/>
            <a:ahLst/>
            <a:cxnLst/>
            <a:rect l="l" t="t" r="r" b="b"/>
            <a:pathLst>
              <a:path w="288289" h="288290">
                <a:moveTo>
                  <a:pt x="144145" y="0"/>
                </a:moveTo>
                <a:lnTo>
                  <a:pt x="98576" y="7346"/>
                </a:lnTo>
                <a:lnTo>
                  <a:pt x="59006" y="27805"/>
                </a:lnTo>
                <a:lnTo>
                  <a:pt x="27805" y="59006"/>
                </a:lnTo>
                <a:lnTo>
                  <a:pt x="7346" y="98576"/>
                </a:lnTo>
                <a:lnTo>
                  <a:pt x="0" y="144144"/>
                </a:lnTo>
                <a:lnTo>
                  <a:pt x="7346" y="189651"/>
                </a:lnTo>
                <a:lnTo>
                  <a:pt x="27805" y="229184"/>
                </a:lnTo>
                <a:lnTo>
                  <a:pt x="59006" y="260365"/>
                </a:lnTo>
                <a:lnTo>
                  <a:pt x="98576" y="280817"/>
                </a:lnTo>
                <a:lnTo>
                  <a:pt x="144145" y="288162"/>
                </a:lnTo>
                <a:lnTo>
                  <a:pt x="189651" y="280817"/>
                </a:lnTo>
                <a:lnTo>
                  <a:pt x="229184" y="260365"/>
                </a:lnTo>
                <a:lnTo>
                  <a:pt x="260365" y="229184"/>
                </a:lnTo>
                <a:lnTo>
                  <a:pt x="280817" y="189651"/>
                </a:lnTo>
                <a:lnTo>
                  <a:pt x="288163" y="144144"/>
                </a:lnTo>
                <a:lnTo>
                  <a:pt x="280817" y="98576"/>
                </a:lnTo>
                <a:lnTo>
                  <a:pt x="260365" y="59006"/>
                </a:lnTo>
                <a:lnTo>
                  <a:pt x="229184" y="27805"/>
                </a:lnTo>
                <a:lnTo>
                  <a:pt x="189651" y="7346"/>
                </a:lnTo>
                <a:lnTo>
                  <a:pt x="144145" y="0"/>
                </a:lnTo>
                <a:close/>
              </a:path>
            </a:pathLst>
          </a:custGeom>
          <a:solidFill>
            <a:srgbClr val="E68421"/>
          </a:solidFill>
        </p:spPr>
        <p:txBody>
          <a:bodyPr wrap="square" lIns="0" tIns="0" rIns="0" bIns="0" rtlCol="0"/>
          <a:lstStyle/>
          <a:p>
            <a:endParaRPr/>
          </a:p>
        </p:txBody>
      </p:sp>
      <p:sp>
        <p:nvSpPr>
          <p:cNvPr id="122" name="object 122"/>
          <p:cNvSpPr txBox="1"/>
          <p:nvPr/>
        </p:nvSpPr>
        <p:spPr>
          <a:xfrm>
            <a:off x="5039614" y="7679563"/>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FEC87FA-1FA5-464E-A83C-F81D8F70EB3C}"/>
              </a:ext>
            </a:extLst>
          </p:cNvPr>
          <p:cNvSpPr/>
          <p:nvPr/>
        </p:nvSpPr>
        <p:spPr>
          <a:xfrm>
            <a:off x="906906" y="888871"/>
            <a:ext cx="5341493" cy="3416320"/>
          </a:xfrm>
          <a:prstGeom prst="rect">
            <a:avLst/>
          </a:prstGeom>
        </p:spPr>
        <p:txBody>
          <a:bodyPr wrap="square">
            <a:spAutoFit/>
          </a:bodyPr>
          <a:lstStyle/>
          <a:p>
            <a:r>
              <a:rPr lang="en-US" sz="1200" b="1" dirty="0"/>
              <a:t>Solution: Activity 7.2 Elevated Pitch for Agile - Demo</a:t>
            </a:r>
          </a:p>
          <a:p>
            <a:endParaRPr lang="en-US" sz="1200" b="1" dirty="0"/>
          </a:p>
          <a:p>
            <a:r>
              <a:rPr lang="en-US" sz="1200" b="1" dirty="0"/>
              <a:t>1. Why transition to Agile?</a:t>
            </a:r>
            <a:endParaRPr lang="en-US" sz="1200" dirty="0"/>
          </a:p>
          <a:p>
            <a:r>
              <a:rPr lang="en-US" sz="1200" dirty="0"/>
              <a:t>Agile creates wonders with every life nowadays. more easy adaption , global model, good  imagination clients thoughts get reflected immediately, provides good leadership level for organization to support customers, as an entrepreneurial customers, it shows the value of an organization at higher level</a:t>
            </a:r>
          </a:p>
          <a:p>
            <a:endParaRPr lang="en-US" sz="1200" b="1" dirty="0"/>
          </a:p>
          <a:p>
            <a:r>
              <a:rPr lang="en-US" sz="1200" b="1" dirty="0"/>
              <a:t>2. Essence of Scrum</a:t>
            </a:r>
            <a:endParaRPr lang="en-US" sz="1200" dirty="0"/>
          </a:p>
          <a:p>
            <a:r>
              <a:rPr lang="en-US" sz="1200" dirty="0"/>
              <a:t>– Quicker Value Realization</a:t>
            </a:r>
          </a:p>
          <a:p>
            <a:r>
              <a:rPr lang="en-US" sz="1200" dirty="0"/>
              <a:t>– Empower &amp; Motivated Teams</a:t>
            </a:r>
          </a:p>
          <a:p>
            <a:r>
              <a:rPr lang="en-US" sz="1200" dirty="0"/>
              <a:t>– Customer Satisfaction</a:t>
            </a:r>
          </a:p>
          <a:p>
            <a:r>
              <a:rPr lang="en-US" sz="1200" dirty="0"/>
              <a:t>– Quality</a:t>
            </a:r>
          </a:p>
          <a:p>
            <a:endParaRPr lang="en-US" sz="1200" b="1" dirty="0"/>
          </a:p>
          <a:p>
            <a:r>
              <a:rPr lang="en-US" sz="1200" b="1" dirty="0"/>
              <a:t>3. Essence of Kanban Class provides feedback after the presentation.</a:t>
            </a:r>
            <a:endParaRPr lang="en-US" sz="1200" dirty="0"/>
          </a:p>
          <a:p>
            <a:r>
              <a:rPr lang="en-US" sz="1200" dirty="0"/>
              <a:t>– Better Visualization</a:t>
            </a:r>
          </a:p>
          <a:p>
            <a:r>
              <a:rPr lang="en-US" sz="1200" dirty="0"/>
              <a:t>– Faster Throughput, Higher Cyclic Team</a:t>
            </a:r>
          </a:p>
          <a:p>
            <a:r>
              <a:rPr lang="en-US" sz="1200" dirty="0"/>
              <a:t>– No Team limit, Allows Specialist Roles</a:t>
            </a:r>
            <a:endParaRPr lang="en-US" sz="1200" b="0" i="0" dirty="0">
              <a:effectLst/>
            </a:endParaRPr>
          </a:p>
        </p:txBody>
      </p:sp>
    </p:spTree>
    <p:extLst>
      <p:ext uri="{BB962C8B-B14F-4D97-AF65-F5344CB8AC3E}">
        <p14:creationId xmlns:p14="http://schemas.microsoft.com/office/powerpoint/2010/main" val="35053280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143000" y="893066"/>
            <a:ext cx="4572000" cy="1729191"/>
          </a:xfrm>
          <a:prstGeom prst="rect">
            <a:avLst/>
          </a:prstGeom>
        </p:spPr>
        <p:txBody>
          <a:bodyPr vert="horz" wrap="square" lIns="0" tIns="109220" rIns="0" bIns="0" rtlCol="0">
            <a:spAutoFit/>
          </a:bodyPr>
          <a:lstStyle/>
          <a:p>
            <a:pPr marL="228600">
              <a:lnSpc>
                <a:spcPct val="100000"/>
              </a:lnSpc>
              <a:spcBef>
                <a:spcPts val="860"/>
              </a:spcBef>
            </a:pPr>
            <a:r>
              <a:rPr sz="1300" spc="-5" dirty="0">
                <a:solidFill>
                  <a:srgbClr val="FFFFFF"/>
                </a:solidFill>
                <a:latin typeface="Arial"/>
                <a:cs typeface="Arial"/>
              </a:rPr>
              <a:t>Activity </a:t>
            </a:r>
            <a:r>
              <a:rPr sz="1300" spc="-10" dirty="0">
                <a:solidFill>
                  <a:srgbClr val="FFFFFF"/>
                </a:solidFill>
                <a:latin typeface="Arial"/>
                <a:cs typeface="Arial"/>
              </a:rPr>
              <a:t>7.3 </a:t>
            </a:r>
            <a:r>
              <a:rPr sz="1300" spc="-5" dirty="0">
                <a:solidFill>
                  <a:srgbClr val="FFFFFF"/>
                </a:solidFill>
                <a:latin typeface="Arial"/>
                <a:cs typeface="Arial"/>
              </a:rPr>
              <a:t>: Elevated Pitch for</a:t>
            </a:r>
            <a:r>
              <a:rPr sz="1300" spc="35" dirty="0">
                <a:solidFill>
                  <a:srgbClr val="FFFFFF"/>
                </a:solidFill>
                <a:latin typeface="Arial"/>
                <a:cs typeface="Arial"/>
              </a:rPr>
              <a:t> </a:t>
            </a:r>
            <a:r>
              <a:rPr sz="1300" spc="-5" dirty="0">
                <a:solidFill>
                  <a:srgbClr val="FFFFFF"/>
                </a:solidFill>
                <a:latin typeface="Arial"/>
                <a:cs typeface="Arial"/>
              </a:rPr>
              <a:t>Agile</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30"/>
              </a:spcBef>
            </a:pPr>
            <a:endParaRPr sz="1000">
              <a:latin typeface="Times New Roman"/>
              <a:cs typeface="Times New Roman"/>
            </a:endParaRPr>
          </a:p>
          <a:p>
            <a:pPr marL="410209" marR="525780">
              <a:lnSpc>
                <a:spcPct val="120000"/>
              </a:lnSpc>
            </a:pPr>
            <a:r>
              <a:rPr sz="1200" spc="-5" dirty="0">
                <a:latin typeface="Calibri"/>
                <a:cs typeface="Calibri"/>
              </a:rPr>
              <a:t>Form groups </a:t>
            </a:r>
            <a:r>
              <a:rPr sz="1200" dirty="0">
                <a:latin typeface="Calibri"/>
                <a:cs typeface="Calibri"/>
              </a:rPr>
              <a:t>of 2-3 </a:t>
            </a:r>
            <a:r>
              <a:rPr sz="1200" spc="-5" dirty="0">
                <a:latin typeface="Calibri"/>
                <a:cs typeface="Calibri"/>
              </a:rPr>
              <a:t>persons. </a:t>
            </a:r>
            <a:r>
              <a:rPr sz="1200" spc="-10" dirty="0">
                <a:latin typeface="Calibri"/>
                <a:cs typeface="Calibri"/>
              </a:rPr>
              <a:t>Everyone </a:t>
            </a:r>
            <a:r>
              <a:rPr sz="1200" dirty="0">
                <a:latin typeface="Calibri"/>
                <a:cs typeface="Calibri"/>
              </a:rPr>
              <a:t>in the </a:t>
            </a:r>
            <a:r>
              <a:rPr sz="1200" spc="-5" dirty="0">
                <a:latin typeface="Calibri"/>
                <a:cs typeface="Calibri"/>
              </a:rPr>
              <a:t>group  prepares elevated pitch </a:t>
            </a:r>
            <a:r>
              <a:rPr sz="1200" spc="-10" dirty="0">
                <a:latin typeface="Calibri"/>
                <a:cs typeface="Calibri"/>
              </a:rPr>
              <a:t>for </a:t>
            </a:r>
            <a:r>
              <a:rPr sz="1200" dirty="0">
                <a:latin typeface="Calibri"/>
                <a:cs typeface="Calibri"/>
              </a:rPr>
              <a:t>Agile, </a:t>
            </a:r>
            <a:r>
              <a:rPr sz="1200" spc="-5" dirty="0">
                <a:latin typeface="Calibri"/>
                <a:cs typeface="Calibri"/>
              </a:rPr>
              <a:t>Scrum </a:t>
            </a:r>
            <a:r>
              <a:rPr sz="1200" dirty="0">
                <a:latin typeface="Calibri"/>
                <a:cs typeface="Calibri"/>
              </a:rPr>
              <a:t>or </a:t>
            </a:r>
            <a:r>
              <a:rPr sz="1200" spc="-5" dirty="0">
                <a:latin typeface="Calibri"/>
                <a:cs typeface="Calibri"/>
              </a:rPr>
              <a:t>Kanban </a:t>
            </a:r>
            <a:r>
              <a:rPr sz="1200" dirty="0">
                <a:latin typeface="Calibri"/>
                <a:cs typeface="Calibri"/>
              </a:rPr>
              <a:t>and  </a:t>
            </a:r>
            <a:r>
              <a:rPr sz="1200" spc="-5" dirty="0">
                <a:latin typeface="Calibri"/>
                <a:cs typeface="Calibri"/>
              </a:rPr>
              <a:t>presents within </a:t>
            </a:r>
            <a:r>
              <a:rPr sz="1200" dirty="0">
                <a:latin typeface="Calibri"/>
                <a:cs typeface="Calibri"/>
              </a:rPr>
              <a:t>their </a:t>
            </a:r>
            <a:r>
              <a:rPr sz="1200" spc="-5" dirty="0">
                <a:latin typeface="Calibri"/>
                <a:cs typeface="Calibri"/>
              </a:rPr>
              <a:t>group </a:t>
            </a:r>
            <a:r>
              <a:rPr sz="1200" dirty="0">
                <a:latin typeface="Calibri"/>
                <a:cs typeface="Calibri"/>
              </a:rPr>
              <a:t>– </a:t>
            </a:r>
            <a:r>
              <a:rPr sz="1200" spc="-10" dirty="0">
                <a:latin typeface="Calibri"/>
                <a:cs typeface="Calibri"/>
              </a:rPr>
              <a:t>timeboxed </a:t>
            </a:r>
            <a:r>
              <a:rPr sz="1200" spc="-5" dirty="0">
                <a:latin typeface="Calibri"/>
                <a:cs typeface="Calibri"/>
              </a:rPr>
              <a:t>to </a:t>
            </a:r>
            <a:r>
              <a:rPr sz="1200" dirty="0">
                <a:latin typeface="Calibri"/>
                <a:cs typeface="Calibri"/>
              </a:rPr>
              <a:t>5 </a:t>
            </a:r>
            <a:r>
              <a:rPr sz="1200" spc="-5" dirty="0">
                <a:latin typeface="Calibri"/>
                <a:cs typeface="Calibri"/>
              </a:rPr>
              <a:t>minutes</a:t>
            </a:r>
            <a:r>
              <a:rPr sz="1200" spc="-100" dirty="0">
                <a:latin typeface="Calibri"/>
                <a:cs typeface="Calibri"/>
              </a:rPr>
              <a:t> </a:t>
            </a:r>
            <a:r>
              <a:rPr sz="1200" spc="-5" dirty="0">
                <a:latin typeface="Calibri"/>
                <a:cs typeface="Calibri"/>
              </a:rPr>
              <a:t>max.</a:t>
            </a:r>
            <a:endParaRPr sz="1200">
              <a:latin typeface="Calibri"/>
              <a:cs typeface="Calibri"/>
            </a:endParaRPr>
          </a:p>
        </p:txBody>
      </p:sp>
      <p:sp>
        <p:nvSpPr>
          <p:cNvPr id="18" name="object 18"/>
          <p:cNvSpPr txBox="1"/>
          <p:nvPr/>
        </p:nvSpPr>
        <p:spPr>
          <a:xfrm>
            <a:off x="1540893" y="2692020"/>
            <a:ext cx="3669029" cy="484748"/>
          </a:xfrm>
          <a:prstGeom prst="rect">
            <a:avLst/>
          </a:prstGeom>
        </p:spPr>
        <p:txBody>
          <a:bodyPr vert="horz" wrap="square" lIns="0" tIns="0" rIns="0" bIns="0" rtlCol="0">
            <a:spAutoFit/>
          </a:bodyPr>
          <a:lstStyle/>
          <a:p>
            <a:pPr marL="12700">
              <a:lnSpc>
                <a:spcPct val="100000"/>
              </a:lnSpc>
            </a:pPr>
            <a:r>
              <a:rPr sz="1200" dirty="0">
                <a:latin typeface="Calibri"/>
                <a:cs typeface="Calibri"/>
              </a:rPr>
              <a:t>The </a:t>
            </a:r>
            <a:r>
              <a:rPr sz="1200" spc="-5" dirty="0">
                <a:latin typeface="Calibri"/>
                <a:cs typeface="Calibri"/>
              </a:rPr>
              <a:t>group provides feedback after </a:t>
            </a:r>
            <a:r>
              <a:rPr sz="1200" dirty="0">
                <a:latin typeface="Calibri"/>
                <a:cs typeface="Calibri"/>
              </a:rPr>
              <a:t>each</a:t>
            </a:r>
            <a:r>
              <a:rPr sz="1200" spc="-95" dirty="0">
                <a:latin typeface="Calibri"/>
                <a:cs typeface="Calibri"/>
              </a:rPr>
              <a:t> </a:t>
            </a:r>
            <a:r>
              <a:rPr sz="1200" spc="-5" dirty="0">
                <a:latin typeface="Calibri"/>
                <a:cs typeface="Calibri"/>
              </a:rPr>
              <a:t>presentation.</a:t>
            </a:r>
            <a:endParaRPr sz="1200">
              <a:latin typeface="Calibri"/>
              <a:cs typeface="Calibri"/>
            </a:endParaRPr>
          </a:p>
          <a:p>
            <a:pPr marL="12700">
              <a:lnSpc>
                <a:spcPct val="100000"/>
              </a:lnSpc>
              <a:spcBef>
                <a:spcPts val="885"/>
              </a:spcBef>
            </a:pPr>
            <a:r>
              <a:rPr sz="1200" dirty="0">
                <a:latin typeface="Calibri"/>
                <a:cs typeface="Calibri"/>
              </a:rPr>
              <a:t>[Optional] </a:t>
            </a:r>
            <a:r>
              <a:rPr sz="1200" spc="-15" dirty="0">
                <a:latin typeface="Calibri"/>
                <a:cs typeface="Calibri"/>
              </a:rPr>
              <a:t>Make </a:t>
            </a:r>
            <a:r>
              <a:rPr sz="1200" dirty="0">
                <a:latin typeface="Calibri"/>
                <a:cs typeface="Calibri"/>
              </a:rPr>
              <a:t>videos of the </a:t>
            </a:r>
            <a:r>
              <a:rPr sz="1200" spc="-5" dirty="0">
                <a:latin typeface="Calibri"/>
                <a:cs typeface="Calibri"/>
              </a:rPr>
              <a:t>presentation, </a:t>
            </a:r>
            <a:r>
              <a:rPr sz="1200" spc="-10" dirty="0">
                <a:latin typeface="Calibri"/>
                <a:cs typeface="Calibri"/>
              </a:rPr>
              <a:t>for </a:t>
            </a:r>
            <a:r>
              <a:rPr sz="1200" spc="-5" dirty="0">
                <a:latin typeface="Calibri"/>
                <a:cs typeface="Calibri"/>
              </a:rPr>
              <a:t>self</a:t>
            </a:r>
            <a:r>
              <a:rPr sz="1200" spc="-135" dirty="0">
                <a:latin typeface="Calibri"/>
                <a:cs typeface="Calibri"/>
              </a:rPr>
              <a:t> </a:t>
            </a:r>
            <a:r>
              <a:rPr sz="1200" spc="-15" dirty="0">
                <a:latin typeface="Calibri"/>
                <a:cs typeface="Calibri"/>
              </a:rPr>
              <a:t>review.</a:t>
            </a:r>
            <a:endParaRPr sz="1200">
              <a:latin typeface="Calibri"/>
              <a:cs typeface="Calibri"/>
            </a:endParaRPr>
          </a:p>
        </p:txBody>
      </p:sp>
      <p:sp>
        <p:nvSpPr>
          <p:cNvPr id="19" name="object 19"/>
          <p:cNvSpPr/>
          <p:nvPr/>
        </p:nvSpPr>
        <p:spPr>
          <a:xfrm>
            <a:off x="4852417" y="3471675"/>
            <a:ext cx="568451" cy="568451"/>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873371" y="3492246"/>
            <a:ext cx="500380" cy="500380"/>
          </a:xfrm>
          <a:custGeom>
            <a:avLst/>
            <a:gdLst/>
            <a:ahLst/>
            <a:cxnLst/>
            <a:rect l="l" t="t" r="r" b="b"/>
            <a:pathLst>
              <a:path w="500379" h="500379">
                <a:moveTo>
                  <a:pt x="250062" y="0"/>
                </a:moveTo>
                <a:lnTo>
                  <a:pt x="205095" y="4026"/>
                </a:lnTo>
                <a:lnTo>
                  <a:pt x="162779" y="15636"/>
                </a:lnTo>
                <a:lnTo>
                  <a:pt x="123820" y="34125"/>
                </a:lnTo>
                <a:lnTo>
                  <a:pt x="88921" y="58788"/>
                </a:lnTo>
                <a:lnTo>
                  <a:pt x="58788" y="88921"/>
                </a:lnTo>
                <a:lnTo>
                  <a:pt x="34125" y="123820"/>
                </a:lnTo>
                <a:lnTo>
                  <a:pt x="15636" y="162779"/>
                </a:lnTo>
                <a:lnTo>
                  <a:pt x="4026" y="205095"/>
                </a:lnTo>
                <a:lnTo>
                  <a:pt x="0" y="250063"/>
                </a:lnTo>
                <a:lnTo>
                  <a:pt x="4026" y="294992"/>
                </a:lnTo>
                <a:lnTo>
                  <a:pt x="15636" y="337279"/>
                </a:lnTo>
                <a:lnTo>
                  <a:pt x="34125" y="376216"/>
                </a:lnTo>
                <a:lnTo>
                  <a:pt x="58788" y="411099"/>
                </a:lnTo>
                <a:lnTo>
                  <a:pt x="88921" y="441221"/>
                </a:lnTo>
                <a:lnTo>
                  <a:pt x="123820" y="465878"/>
                </a:lnTo>
                <a:lnTo>
                  <a:pt x="162779" y="484363"/>
                </a:lnTo>
                <a:lnTo>
                  <a:pt x="205095" y="495972"/>
                </a:lnTo>
                <a:lnTo>
                  <a:pt x="250062" y="499999"/>
                </a:lnTo>
                <a:lnTo>
                  <a:pt x="294992" y="495972"/>
                </a:lnTo>
                <a:lnTo>
                  <a:pt x="337279" y="484363"/>
                </a:lnTo>
                <a:lnTo>
                  <a:pt x="376216" y="465878"/>
                </a:lnTo>
                <a:lnTo>
                  <a:pt x="411099" y="441221"/>
                </a:lnTo>
                <a:lnTo>
                  <a:pt x="441221" y="411099"/>
                </a:lnTo>
                <a:lnTo>
                  <a:pt x="465878" y="376216"/>
                </a:lnTo>
                <a:lnTo>
                  <a:pt x="484363" y="337279"/>
                </a:lnTo>
                <a:lnTo>
                  <a:pt x="495972" y="294992"/>
                </a:lnTo>
                <a:lnTo>
                  <a:pt x="499999" y="250063"/>
                </a:lnTo>
                <a:lnTo>
                  <a:pt x="495972" y="205095"/>
                </a:lnTo>
                <a:lnTo>
                  <a:pt x="484363" y="162779"/>
                </a:lnTo>
                <a:lnTo>
                  <a:pt x="465878" y="123820"/>
                </a:lnTo>
                <a:lnTo>
                  <a:pt x="441221" y="88921"/>
                </a:lnTo>
                <a:lnTo>
                  <a:pt x="411098" y="58788"/>
                </a:lnTo>
                <a:lnTo>
                  <a:pt x="376216" y="34125"/>
                </a:lnTo>
                <a:lnTo>
                  <a:pt x="337279" y="15636"/>
                </a:lnTo>
                <a:lnTo>
                  <a:pt x="294992" y="4026"/>
                </a:lnTo>
                <a:lnTo>
                  <a:pt x="250062" y="0"/>
                </a:lnTo>
                <a:close/>
              </a:path>
            </a:pathLst>
          </a:custGeom>
          <a:solidFill>
            <a:srgbClr val="465063"/>
          </a:solidFill>
        </p:spPr>
        <p:txBody>
          <a:bodyPr wrap="square" lIns="0" tIns="0" rIns="0" bIns="0" rtlCol="0"/>
          <a:lstStyle/>
          <a:p>
            <a:endParaRPr/>
          </a:p>
        </p:txBody>
      </p:sp>
      <p:sp>
        <p:nvSpPr>
          <p:cNvPr id="21" name="object 21"/>
          <p:cNvSpPr/>
          <p:nvPr/>
        </p:nvSpPr>
        <p:spPr>
          <a:xfrm>
            <a:off x="4873371" y="3492246"/>
            <a:ext cx="500380" cy="500380"/>
          </a:xfrm>
          <a:custGeom>
            <a:avLst/>
            <a:gdLst/>
            <a:ahLst/>
            <a:cxnLst/>
            <a:rect l="l" t="t" r="r" b="b"/>
            <a:pathLst>
              <a:path w="500379" h="500379">
                <a:moveTo>
                  <a:pt x="0" y="250063"/>
                </a:moveTo>
                <a:lnTo>
                  <a:pt x="4026" y="205095"/>
                </a:lnTo>
                <a:lnTo>
                  <a:pt x="15636" y="162779"/>
                </a:lnTo>
                <a:lnTo>
                  <a:pt x="34125" y="123820"/>
                </a:lnTo>
                <a:lnTo>
                  <a:pt x="58788" y="88921"/>
                </a:lnTo>
                <a:lnTo>
                  <a:pt x="88921" y="58788"/>
                </a:lnTo>
                <a:lnTo>
                  <a:pt x="123820" y="34125"/>
                </a:lnTo>
                <a:lnTo>
                  <a:pt x="162779" y="15636"/>
                </a:lnTo>
                <a:lnTo>
                  <a:pt x="205095" y="4026"/>
                </a:lnTo>
                <a:lnTo>
                  <a:pt x="250062" y="0"/>
                </a:lnTo>
                <a:lnTo>
                  <a:pt x="294992" y="4026"/>
                </a:lnTo>
                <a:lnTo>
                  <a:pt x="337279" y="15636"/>
                </a:lnTo>
                <a:lnTo>
                  <a:pt x="376216" y="34125"/>
                </a:lnTo>
                <a:lnTo>
                  <a:pt x="411098" y="58788"/>
                </a:lnTo>
                <a:lnTo>
                  <a:pt x="441221" y="88921"/>
                </a:lnTo>
                <a:lnTo>
                  <a:pt x="465878" y="123820"/>
                </a:lnTo>
                <a:lnTo>
                  <a:pt x="484363" y="162779"/>
                </a:lnTo>
                <a:lnTo>
                  <a:pt x="495972" y="205095"/>
                </a:lnTo>
                <a:lnTo>
                  <a:pt x="499999" y="250063"/>
                </a:lnTo>
                <a:lnTo>
                  <a:pt x="495972" y="294992"/>
                </a:lnTo>
                <a:lnTo>
                  <a:pt x="484363" y="337279"/>
                </a:lnTo>
                <a:lnTo>
                  <a:pt x="465878" y="376216"/>
                </a:lnTo>
                <a:lnTo>
                  <a:pt x="441221" y="411099"/>
                </a:lnTo>
                <a:lnTo>
                  <a:pt x="411099" y="441221"/>
                </a:lnTo>
                <a:lnTo>
                  <a:pt x="376216" y="465878"/>
                </a:lnTo>
                <a:lnTo>
                  <a:pt x="337279" y="484363"/>
                </a:lnTo>
                <a:lnTo>
                  <a:pt x="294992" y="495972"/>
                </a:lnTo>
                <a:lnTo>
                  <a:pt x="250062" y="499999"/>
                </a:lnTo>
                <a:lnTo>
                  <a:pt x="205095" y="495972"/>
                </a:lnTo>
                <a:lnTo>
                  <a:pt x="162779" y="484363"/>
                </a:lnTo>
                <a:lnTo>
                  <a:pt x="123820" y="465878"/>
                </a:lnTo>
                <a:lnTo>
                  <a:pt x="88921" y="441221"/>
                </a:lnTo>
                <a:lnTo>
                  <a:pt x="58788" y="411099"/>
                </a:lnTo>
                <a:lnTo>
                  <a:pt x="34125" y="376216"/>
                </a:lnTo>
                <a:lnTo>
                  <a:pt x="15636" y="337279"/>
                </a:lnTo>
                <a:lnTo>
                  <a:pt x="4026" y="294992"/>
                </a:lnTo>
                <a:lnTo>
                  <a:pt x="0" y="250063"/>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924427" y="3543302"/>
            <a:ext cx="398145" cy="398145"/>
          </a:xfrm>
          <a:custGeom>
            <a:avLst/>
            <a:gdLst/>
            <a:ahLst/>
            <a:cxnLst/>
            <a:rect l="l" t="t" r="r" b="b"/>
            <a:pathLst>
              <a:path w="398145" h="398145">
                <a:moveTo>
                  <a:pt x="199009" y="0"/>
                </a:moveTo>
                <a:lnTo>
                  <a:pt x="153395" y="5258"/>
                </a:lnTo>
                <a:lnTo>
                  <a:pt x="111513" y="20237"/>
                </a:lnTo>
                <a:lnTo>
                  <a:pt x="74561" y="43737"/>
                </a:lnTo>
                <a:lnTo>
                  <a:pt x="43737" y="74561"/>
                </a:lnTo>
                <a:lnTo>
                  <a:pt x="20237" y="111513"/>
                </a:lnTo>
                <a:lnTo>
                  <a:pt x="5258" y="153395"/>
                </a:lnTo>
                <a:lnTo>
                  <a:pt x="0" y="199009"/>
                </a:lnTo>
                <a:lnTo>
                  <a:pt x="5258" y="244615"/>
                </a:lnTo>
                <a:lnTo>
                  <a:pt x="20237" y="286479"/>
                </a:lnTo>
                <a:lnTo>
                  <a:pt x="43737" y="323406"/>
                </a:lnTo>
                <a:lnTo>
                  <a:pt x="74561" y="354203"/>
                </a:lnTo>
                <a:lnTo>
                  <a:pt x="111513" y="377679"/>
                </a:lnTo>
                <a:lnTo>
                  <a:pt x="153395" y="392639"/>
                </a:lnTo>
                <a:lnTo>
                  <a:pt x="199009" y="397890"/>
                </a:lnTo>
                <a:lnTo>
                  <a:pt x="244615" y="392639"/>
                </a:lnTo>
                <a:lnTo>
                  <a:pt x="286479" y="377679"/>
                </a:lnTo>
                <a:lnTo>
                  <a:pt x="323406" y="354203"/>
                </a:lnTo>
                <a:lnTo>
                  <a:pt x="354203" y="323406"/>
                </a:lnTo>
                <a:lnTo>
                  <a:pt x="377679" y="286479"/>
                </a:lnTo>
                <a:lnTo>
                  <a:pt x="392639" y="244615"/>
                </a:lnTo>
                <a:lnTo>
                  <a:pt x="397890" y="199009"/>
                </a:lnTo>
                <a:lnTo>
                  <a:pt x="392639" y="153395"/>
                </a:lnTo>
                <a:lnTo>
                  <a:pt x="377679" y="111513"/>
                </a:lnTo>
                <a:lnTo>
                  <a:pt x="354203" y="74561"/>
                </a:lnTo>
                <a:lnTo>
                  <a:pt x="323406" y="43737"/>
                </a:lnTo>
                <a:lnTo>
                  <a:pt x="286479" y="20237"/>
                </a:lnTo>
                <a:lnTo>
                  <a:pt x="244615" y="5258"/>
                </a:lnTo>
                <a:lnTo>
                  <a:pt x="199009" y="0"/>
                </a:lnTo>
                <a:close/>
              </a:path>
            </a:pathLst>
          </a:custGeom>
          <a:solidFill>
            <a:srgbClr val="D9D9D9"/>
          </a:solidFill>
        </p:spPr>
        <p:txBody>
          <a:bodyPr wrap="square" lIns="0" tIns="0" rIns="0" bIns="0" rtlCol="0"/>
          <a:lstStyle/>
          <a:p>
            <a:endParaRPr/>
          </a:p>
        </p:txBody>
      </p:sp>
      <p:sp>
        <p:nvSpPr>
          <p:cNvPr id="23" name="object 23"/>
          <p:cNvSpPr/>
          <p:nvPr/>
        </p:nvSpPr>
        <p:spPr>
          <a:xfrm>
            <a:off x="5120640" y="3542538"/>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926203" y="3736086"/>
            <a:ext cx="396240" cy="7620"/>
          </a:xfrm>
          <a:custGeom>
            <a:avLst/>
            <a:gdLst/>
            <a:ahLst/>
            <a:cxnLst/>
            <a:rect l="l" t="t" r="r" b="b"/>
            <a:pathLst>
              <a:path w="396239" h="7620">
                <a:moveTo>
                  <a:pt x="0" y="7365"/>
                </a:moveTo>
                <a:lnTo>
                  <a:pt x="396113" y="0"/>
                </a:lnTo>
              </a:path>
            </a:pathLst>
          </a:custGeom>
          <a:ln w="6350">
            <a:solidFill>
              <a:srgbClr val="A6A6A6"/>
            </a:solidFill>
          </a:ln>
        </p:spPr>
        <p:txBody>
          <a:bodyPr wrap="square" lIns="0" tIns="0" rIns="0" bIns="0" rtlCol="0"/>
          <a:lstStyle/>
          <a:p>
            <a:endParaRPr/>
          </a:p>
        </p:txBody>
      </p:sp>
      <p:sp>
        <p:nvSpPr>
          <p:cNvPr id="25" name="object 25"/>
          <p:cNvSpPr/>
          <p:nvPr/>
        </p:nvSpPr>
        <p:spPr>
          <a:xfrm>
            <a:off x="4980685" y="3604769"/>
            <a:ext cx="285750" cy="274955"/>
          </a:xfrm>
          <a:custGeom>
            <a:avLst/>
            <a:gdLst/>
            <a:ahLst/>
            <a:cxnLst/>
            <a:rect l="l" t="t" r="r" b="b"/>
            <a:pathLst>
              <a:path w="285750" h="274954">
                <a:moveTo>
                  <a:pt x="0" y="0"/>
                </a:moveTo>
                <a:lnTo>
                  <a:pt x="285368" y="274955"/>
                </a:lnTo>
              </a:path>
            </a:pathLst>
          </a:custGeom>
          <a:ln w="6350">
            <a:solidFill>
              <a:srgbClr val="A6A6A6"/>
            </a:solidFill>
          </a:ln>
        </p:spPr>
        <p:txBody>
          <a:bodyPr wrap="square" lIns="0" tIns="0" rIns="0" bIns="0" rtlCol="0"/>
          <a:lstStyle/>
          <a:p>
            <a:endParaRPr/>
          </a:p>
        </p:txBody>
      </p:sp>
      <p:sp>
        <p:nvSpPr>
          <p:cNvPr id="26" name="object 26"/>
          <p:cNvSpPr/>
          <p:nvPr/>
        </p:nvSpPr>
        <p:spPr>
          <a:xfrm>
            <a:off x="4985259" y="3599055"/>
            <a:ext cx="275590" cy="285750"/>
          </a:xfrm>
          <a:custGeom>
            <a:avLst/>
            <a:gdLst/>
            <a:ahLst/>
            <a:cxnLst/>
            <a:rect l="l" t="t" r="r" b="b"/>
            <a:pathLst>
              <a:path w="275589" h="285750">
                <a:moveTo>
                  <a:pt x="0" y="285241"/>
                </a:moveTo>
                <a:lnTo>
                  <a:pt x="275081" y="0"/>
                </a:lnTo>
              </a:path>
            </a:pathLst>
          </a:custGeom>
          <a:ln w="6350">
            <a:solidFill>
              <a:srgbClr val="A6A6A6"/>
            </a:solidFill>
          </a:ln>
        </p:spPr>
        <p:txBody>
          <a:bodyPr wrap="square" lIns="0" tIns="0" rIns="0" bIns="0" rtlCol="0"/>
          <a:lstStyle/>
          <a:p>
            <a:endParaRPr/>
          </a:p>
        </p:txBody>
      </p:sp>
      <p:sp>
        <p:nvSpPr>
          <p:cNvPr id="27" name="object 27"/>
          <p:cNvSpPr/>
          <p:nvPr/>
        </p:nvSpPr>
        <p:spPr>
          <a:xfrm>
            <a:off x="4958970" y="3577844"/>
            <a:ext cx="328930" cy="328930"/>
          </a:xfrm>
          <a:custGeom>
            <a:avLst/>
            <a:gdLst/>
            <a:ahLst/>
            <a:cxnLst/>
            <a:rect l="l" t="t" r="r" b="b"/>
            <a:pathLst>
              <a:path w="328929" h="328929">
                <a:moveTo>
                  <a:pt x="164464" y="0"/>
                </a:moveTo>
                <a:lnTo>
                  <a:pt x="120752" y="5876"/>
                </a:lnTo>
                <a:lnTo>
                  <a:pt x="81468" y="22460"/>
                </a:lnTo>
                <a:lnTo>
                  <a:pt x="48180" y="48180"/>
                </a:lnTo>
                <a:lnTo>
                  <a:pt x="22460" y="81468"/>
                </a:lnTo>
                <a:lnTo>
                  <a:pt x="5876" y="120752"/>
                </a:lnTo>
                <a:lnTo>
                  <a:pt x="0" y="164465"/>
                </a:lnTo>
                <a:lnTo>
                  <a:pt x="5876" y="208123"/>
                </a:lnTo>
                <a:lnTo>
                  <a:pt x="22460" y="247372"/>
                </a:lnTo>
                <a:lnTo>
                  <a:pt x="48180" y="280638"/>
                </a:lnTo>
                <a:lnTo>
                  <a:pt x="81468" y="306347"/>
                </a:lnTo>
                <a:lnTo>
                  <a:pt x="120752" y="322926"/>
                </a:lnTo>
                <a:lnTo>
                  <a:pt x="164464" y="328803"/>
                </a:lnTo>
                <a:lnTo>
                  <a:pt x="208123" y="322926"/>
                </a:lnTo>
                <a:lnTo>
                  <a:pt x="247372" y="306347"/>
                </a:lnTo>
                <a:lnTo>
                  <a:pt x="280638" y="280638"/>
                </a:lnTo>
                <a:lnTo>
                  <a:pt x="306347" y="247372"/>
                </a:lnTo>
                <a:lnTo>
                  <a:pt x="322926" y="208123"/>
                </a:lnTo>
                <a:lnTo>
                  <a:pt x="328802" y="164465"/>
                </a:lnTo>
                <a:lnTo>
                  <a:pt x="322926" y="120752"/>
                </a:lnTo>
                <a:lnTo>
                  <a:pt x="306347" y="81468"/>
                </a:lnTo>
                <a:lnTo>
                  <a:pt x="280638" y="48180"/>
                </a:lnTo>
                <a:lnTo>
                  <a:pt x="247372" y="22460"/>
                </a:lnTo>
                <a:lnTo>
                  <a:pt x="208123" y="5876"/>
                </a:lnTo>
                <a:lnTo>
                  <a:pt x="164464" y="0"/>
                </a:lnTo>
                <a:close/>
              </a:path>
            </a:pathLst>
          </a:custGeom>
          <a:solidFill>
            <a:srgbClr val="D9D9D9"/>
          </a:solidFill>
        </p:spPr>
        <p:txBody>
          <a:bodyPr wrap="square" lIns="0" tIns="0" rIns="0" bIns="0" rtlCol="0"/>
          <a:lstStyle/>
          <a:p>
            <a:endParaRPr/>
          </a:p>
        </p:txBody>
      </p:sp>
      <p:sp>
        <p:nvSpPr>
          <p:cNvPr id="28" name="object 28"/>
          <p:cNvSpPr/>
          <p:nvPr/>
        </p:nvSpPr>
        <p:spPr>
          <a:xfrm>
            <a:off x="4979290" y="3598164"/>
            <a:ext cx="288290" cy="288289"/>
          </a:xfrm>
          <a:custGeom>
            <a:avLst/>
            <a:gdLst/>
            <a:ahLst/>
            <a:cxnLst/>
            <a:rect l="l" t="t" r="r" b="b"/>
            <a:pathLst>
              <a:path w="288289" h="288289">
                <a:moveTo>
                  <a:pt x="144145" y="0"/>
                </a:moveTo>
                <a:lnTo>
                  <a:pt x="98576" y="7346"/>
                </a:lnTo>
                <a:lnTo>
                  <a:pt x="59006" y="27805"/>
                </a:lnTo>
                <a:lnTo>
                  <a:pt x="27805" y="59006"/>
                </a:lnTo>
                <a:lnTo>
                  <a:pt x="7346" y="98576"/>
                </a:lnTo>
                <a:lnTo>
                  <a:pt x="0" y="144145"/>
                </a:lnTo>
                <a:lnTo>
                  <a:pt x="7346" y="189651"/>
                </a:lnTo>
                <a:lnTo>
                  <a:pt x="27805" y="229184"/>
                </a:lnTo>
                <a:lnTo>
                  <a:pt x="59006" y="260365"/>
                </a:lnTo>
                <a:lnTo>
                  <a:pt x="98576" y="280817"/>
                </a:lnTo>
                <a:lnTo>
                  <a:pt x="144145" y="288163"/>
                </a:lnTo>
                <a:lnTo>
                  <a:pt x="189651" y="280817"/>
                </a:lnTo>
                <a:lnTo>
                  <a:pt x="229184" y="260365"/>
                </a:lnTo>
                <a:lnTo>
                  <a:pt x="260365" y="229184"/>
                </a:lnTo>
                <a:lnTo>
                  <a:pt x="280817" y="189651"/>
                </a:lnTo>
                <a:lnTo>
                  <a:pt x="288163" y="144145"/>
                </a:lnTo>
                <a:lnTo>
                  <a:pt x="280817" y="98576"/>
                </a:lnTo>
                <a:lnTo>
                  <a:pt x="260365" y="59006"/>
                </a:lnTo>
                <a:lnTo>
                  <a:pt x="229184" y="27805"/>
                </a:lnTo>
                <a:lnTo>
                  <a:pt x="189651" y="7346"/>
                </a:lnTo>
                <a:lnTo>
                  <a:pt x="144145" y="0"/>
                </a:lnTo>
                <a:close/>
              </a:path>
            </a:pathLst>
          </a:custGeom>
          <a:solidFill>
            <a:srgbClr val="E68421"/>
          </a:solidFill>
        </p:spPr>
        <p:txBody>
          <a:bodyPr wrap="square" lIns="0" tIns="0" rIns="0" bIns="0" rtlCol="0"/>
          <a:lstStyle/>
          <a:p>
            <a:endParaRPr/>
          </a:p>
        </p:txBody>
      </p:sp>
      <p:sp>
        <p:nvSpPr>
          <p:cNvPr id="29" name="object 29"/>
          <p:cNvSpPr txBox="1"/>
          <p:nvPr/>
        </p:nvSpPr>
        <p:spPr>
          <a:xfrm>
            <a:off x="5027167" y="3615055"/>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4" name="object 3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5" name="object 3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6" name="object 3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7" name="object 3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38" name="object 3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39" name="object 3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0" name="object 4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1" name="object 4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2" name="object 4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3" name="object 4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4" name="object 4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5" name="object 4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6" name="object 4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7" name="object 4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48" name="object 4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49" name="object 4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0" name="object 5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1" name="object 5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2" name="object 5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3" name="object 5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4" name="object 5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5" name="object 5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6" name="object 5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7" name="object 5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58" name="object 5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59" name="object 5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0" name="object 6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1" name="object 6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2" name="object 6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3" name="object 6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4" name="object 6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5" name="object 6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6" name="object 6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7" name="object 6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68" name="object 6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69" name="object 6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0" name="object 7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1" name="object 7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2" name="object 7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3" name="object 7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4" name="object 7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5" name="object 7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6" name="object 7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7" name="object 7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78" name="object 7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79" name="object 7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0" name="object 8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1" name="object 8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2" name="object 8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3" name="object 8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pic>
        <p:nvPicPr>
          <p:cNvPr id="90" name="Picture 2" descr="C:\Users\JS5027377\Desktop\Sri Core Java\champion-cup.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5457825"/>
            <a:ext cx="1848443" cy="236220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1219200" y="5762625"/>
            <a:ext cx="2830286" cy="1752600"/>
          </a:xfrm>
          <a:prstGeom prst="rect">
            <a:avLst/>
          </a:prstGeom>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You have successfully completed –</a:t>
            </a:r>
          </a:p>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Review &amp; Assessment of Agile Frameworks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3149346" y="1691135"/>
            <a:ext cx="1270" cy="1377315"/>
          </a:xfrm>
          <a:custGeom>
            <a:avLst/>
            <a:gdLst/>
            <a:ahLst/>
            <a:cxnLst/>
            <a:rect l="l" t="t" r="r" b="b"/>
            <a:pathLst>
              <a:path w="1269" h="1377314">
                <a:moveTo>
                  <a:pt x="889" y="0"/>
                </a:moveTo>
                <a:lnTo>
                  <a:pt x="0" y="1376933"/>
                </a:lnTo>
              </a:path>
            </a:pathLst>
          </a:custGeom>
          <a:ln/>
        </p:spPr>
        <p:style>
          <a:lnRef idx="3">
            <a:schemeClr val="accent3"/>
          </a:lnRef>
          <a:fillRef idx="0">
            <a:schemeClr val="accent3"/>
          </a:fillRef>
          <a:effectRef idx="2">
            <a:schemeClr val="accent3"/>
          </a:effectRef>
          <a:fontRef idx="minor">
            <a:schemeClr val="tx1"/>
          </a:fontRef>
        </p:style>
        <p:txBody>
          <a:bodyPr wrap="square" lIns="0" tIns="0" rIns="0" bIns="0" rtlCol="0"/>
          <a:lstStyle/>
          <a:p>
            <a:endParaRPr/>
          </a:p>
        </p:txBody>
      </p:sp>
      <p:sp>
        <p:nvSpPr>
          <p:cNvPr id="11" name="object 11"/>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2" name="object 12"/>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3" name="object 13"/>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4" name="object 14"/>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5" name="object 15"/>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6" name="object 16"/>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7" name="object 17"/>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8" name="object 18"/>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9" name="object 19"/>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20" name="object 20"/>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21" name="object 21"/>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2" name="object 22"/>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3" name="object 23"/>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4" name="object 24"/>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5" name="object 25"/>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6" name="object 26"/>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7" name="object 27"/>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8" name="object 28"/>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9" name="object 29"/>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30" name="object 30"/>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31" name="object 31"/>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2" name="object 32"/>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3" name="object 33"/>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4" name="object 34"/>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5" name="object 35"/>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6" name="object 36"/>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7" name="object 37"/>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8" name="object 38"/>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9" name="object 39"/>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40" name="object 40"/>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41" name="object 41"/>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2" name="object 42"/>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3" name="object 43"/>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4" name="object 44"/>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5" name="object 45"/>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6" name="object 46"/>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7" name="object 47"/>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8" name="object 48"/>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9" name="object 49"/>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50" name="object 50"/>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51" name="object 51"/>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2" name="object 52"/>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3" name="object 53"/>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4" name="object 54"/>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5" name="object 55"/>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6" name="object 56"/>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7" name="object 57"/>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8" name="object 58"/>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9" name="object 59"/>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60" name="object 60"/>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61" name="object 61"/>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2" name="object 62"/>
          <p:cNvSpPr txBox="1"/>
          <p:nvPr/>
        </p:nvSpPr>
        <p:spPr>
          <a:xfrm>
            <a:off x="3728465" y="1970279"/>
            <a:ext cx="2443735" cy="738664"/>
          </a:xfrm>
          <a:prstGeom prst="rect">
            <a:avLst/>
          </a:prstGeom>
        </p:spPr>
        <p:txBody>
          <a:bodyPr vert="horz" wrap="square" lIns="0" tIns="0" rIns="0" bIns="0" rtlCol="0">
            <a:spAutoFit/>
          </a:bodyPr>
          <a:lstStyle/>
          <a:p>
            <a:pPr marL="12700" marR="5080" indent="39370">
              <a:lnSpc>
                <a:spcPct val="100000"/>
              </a:lnSpc>
            </a:pPr>
            <a:r>
              <a:rPr lang="en-IN" sz="1600" b="1" spc="-5" dirty="0">
                <a:latin typeface="Arial"/>
                <a:cs typeface="Arial"/>
              </a:rPr>
              <a:t>Chapter </a:t>
            </a:r>
            <a:r>
              <a:rPr sz="1600" b="1" spc="-5">
                <a:latin typeface="Arial"/>
                <a:cs typeface="Arial"/>
              </a:rPr>
              <a:t>8. </a:t>
            </a:r>
            <a:endParaRPr lang="en-IN" sz="1600" b="1" spc="-5" dirty="0">
              <a:latin typeface="Arial"/>
              <a:cs typeface="Arial"/>
            </a:endParaRPr>
          </a:p>
          <a:p>
            <a:pPr marL="12700" marR="5080" indent="39370">
              <a:lnSpc>
                <a:spcPct val="100000"/>
              </a:lnSpc>
            </a:pPr>
            <a:r>
              <a:rPr sz="1600" b="1" spc="-5">
                <a:latin typeface="Arial"/>
                <a:cs typeface="Arial"/>
              </a:rPr>
              <a:t>Mentoring  </a:t>
            </a:r>
            <a:r>
              <a:rPr sz="1600" b="1" spc="-15" dirty="0">
                <a:latin typeface="Arial"/>
                <a:cs typeface="Arial"/>
              </a:rPr>
              <a:t>Agile </a:t>
            </a:r>
            <a:r>
              <a:rPr sz="1600" b="1" spc="-5" dirty="0">
                <a:latin typeface="Arial"/>
                <a:cs typeface="Arial"/>
              </a:rPr>
              <a:t>Roles  &amp;</a:t>
            </a:r>
            <a:r>
              <a:rPr sz="1600" b="1" spc="-65" dirty="0">
                <a:latin typeface="Arial"/>
                <a:cs typeface="Arial"/>
              </a:rPr>
              <a:t> </a:t>
            </a:r>
            <a:r>
              <a:rPr sz="1600" b="1" spc="-15" dirty="0">
                <a:latin typeface="Arial"/>
                <a:cs typeface="Arial"/>
              </a:rPr>
              <a:t>Transitions</a:t>
            </a:r>
            <a:endParaRPr sz="1600">
              <a:latin typeface="Arial"/>
              <a:cs typeface="Arial"/>
            </a:endParaRPr>
          </a:p>
        </p:txBody>
      </p:sp>
      <p:sp>
        <p:nvSpPr>
          <p:cNvPr id="64" name="object 64"/>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8" name="object 7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8" name="object 118"/>
          <p:cNvSpPr txBox="1"/>
          <p:nvPr/>
        </p:nvSpPr>
        <p:spPr>
          <a:xfrm>
            <a:off x="1214426" y="4988944"/>
            <a:ext cx="3874135"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Learning</a:t>
            </a:r>
            <a:r>
              <a:rPr sz="1500" b="1" spc="-70" dirty="0">
                <a:latin typeface="Calibri"/>
                <a:cs typeface="Calibri"/>
              </a:rPr>
              <a:t> </a:t>
            </a:r>
            <a:r>
              <a:rPr sz="1500" b="1" spc="-5" dirty="0">
                <a:latin typeface="Calibri"/>
                <a:cs typeface="Calibri"/>
              </a:rPr>
              <a:t>Objectives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Mentoring </a:t>
            </a:r>
            <a:r>
              <a:rPr sz="1200" dirty="0">
                <a:latin typeface="Calibri"/>
                <a:cs typeface="Calibri"/>
              </a:rPr>
              <a:t>and </a:t>
            </a:r>
            <a:r>
              <a:rPr sz="1200" spc="-5" dirty="0">
                <a:latin typeface="Calibri"/>
                <a:cs typeface="Calibri"/>
              </a:rPr>
              <a:t>coaching </a:t>
            </a:r>
            <a:r>
              <a:rPr sz="1200" dirty="0">
                <a:latin typeface="Calibri"/>
                <a:cs typeface="Calibri"/>
              </a:rPr>
              <a:t>the </a:t>
            </a:r>
            <a:r>
              <a:rPr sz="1200" spc="-5" dirty="0">
                <a:latin typeface="Calibri"/>
                <a:cs typeface="Calibri"/>
              </a:rPr>
              <a:t>roles </a:t>
            </a:r>
            <a:r>
              <a:rPr sz="1200" dirty="0">
                <a:latin typeface="Calibri"/>
                <a:cs typeface="Calibri"/>
              </a:rPr>
              <a:t>in</a:t>
            </a:r>
            <a:r>
              <a:rPr sz="1200" spc="-114" dirty="0">
                <a:latin typeface="Calibri"/>
                <a:cs typeface="Calibri"/>
              </a:rPr>
              <a:t> </a:t>
            </a:r>
            <a:r>
              <a:rPr sz="1200" dirty="0">
                <a:latin typeface="Calibri"/>
                <a:cs typeface="Calibri"/>
              </a:rPr>
              <a:t>Agile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Mentoring </a:t>
            </a:r>
            <a:r>
              <a:rPr sz="1200" dirty="0">
                <a:latin typeface="Calibri"/>
                <a:cs typeface="Calibri"/>
              </a:rPr>
              <a:t>and </a:t>
            </a:r>
            <a:r>
              <a:rPr sz="1200" spc="-5" dirty="0">
                <a:latin typeface="Calibri"/>
                <a:cs typeface="Calibri"/>
              </a:rPr>
              <a:t>coaching </a:t>
            </a:r>
            <a:r>
              <a:rPr sz="1200" dirty="0">
                <a:latin typeface="Calibri"/>
                <a:cs typeface="Calibri"/>
              </a:rPr>
              <a:t>the </a:t>
            </a:r>
            <a:r>
              <a:rPr sz="1200" spc="-20" dirty="0">
                <a:latin typeface="Calibri"/>
                <a:cs typeface="Calibri"/>
              </a:rPr>
              <a:t>key </a:t>
            </a:r>
            <a:r>
              <a:rPr sz="1200" spc="-5" dirty="0">
                <a:latin typeface="Calibri"/>
                <a:cs typeface="Calibri"/>
              </a:rPr>
              <a:t>transitions </a:t>
            </a:r>
            <a:r>
              <a:rPr sz="1200" spc="-10" dirty="0">
                <a:latin typeface="Calibri"/>
                <a:cs typeface="Calibri"/>
              </a:rPr>
              <a:t>for </a:t>
            </a:r>
            <a:r>
              <a:rPr sz="1200" dirty="0">
                <a:latin typeface="Calibri"/>
                <a:cs typeface="Calibri"/>
              </a:rPr>
              <a:t>Agile</a:t>
            </a:r>
            <a:r>
              <a:rPr sz="1200" spc="-70" dirty="0">
                <a:latin typeface="Calibri"/>
                <a:cs typeface="Calibri"/>
              </a:rPr>
              <a:t> </a:t>
            </a:r>
            <a:r>
              <a:rPr sz="1200" spc="-5" dirty="0">
                <a:latin typeface="Calibri"/>
                <a:cs typeface="Calibri"/>
              </a:rPr>
              <a:t>roles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Identifying </a:t>
            </a:r>
            <a:r>
              <a:rPr sz="1200" dirty="0">
                <a:latin typeface="Calibri"/>
                <a:cs typeface="Calibri"/>
              </a:rPr>
              <a:t>and handling </a:t>
            </a:r>
            <a:r>
              <a:rPr sz="1200" spc="-5" dirty="0">
                <a:latin typeface="Calibri"/>
                <a:cs typeface="Calibri"/>
              </a:rPr>
              <a:t>resistance </a:t>
            </a:r>
            <a:r>
              <a:rPr sz="1200" spc="-10" dirty="0">
                <a:latin typeface="Calibri"/>
                <a:cs typeface="Calibri"/>
              </a:rPr>
              <a:t>from</a:t>
            </a:r>
            <a:r>
              <a:rPr sz="1200" spc="-95" dirty="0">
                <a:latin typeface="Calibri"/>
                <a:cs typeface="Calibri"/>
              </a:rPr>
              <a:t> </a:t>
            </a:r>
            <a:r>
              <a:rPr sz="1200" dirty="0">
                <a:latin typeface="Calibri"/>
                <a:cs typeface="Calibri"/>
              </a:rPr>
              <a:t>individuals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Review </a:t>
            </a:r>
            <a:r>
              <a:rPr sz="1200" dirty="0">
                <a:latin typeface="Calibri"/>
                <a:cs typeface="Calibri"/>
              </a:rPr>
              <a:t>of Agile</a:t>
            </a:r>
            <a:r>
              <a:rPr sz="1200" spc="-105" dirty="0">
                <a:latin typeface="Calibri"/>
                <a:cs typeface="Calibri"/>
              </a:rPr>
              <a:t> </a:t>
            </a:r>
            <a:r>
              <a:rPr sz="1200" spc="-5" dirty="0">
                <a:latin typeface="Calibri"/>
                <a:cs typeface="Calibri"/>
              </a:rPr>
              <a:t>Coaching</a:t>
            </a:r>
            <a:endParaRPr sz="1200">
              <a:latin typeface="Calibri"/>
              <a:cs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111503" y="2239898"/>
            <a:ext cx="2642870" cy="261610"/>
          </a:xfrm>
          <a:prstGeom prst="rect">
            <a:avLst/>
          </a:prstGeom>
        </p:spPr>
        <p:txBody>
          <a:bodyPr vert="horz" wrap="square" lIns="0" tIns="0" rIns="0" bIns="0" rtlCol="0">
            <a:spAutoFit/>
          </a:bodyPr>
          <a:lstStyle/>
          <a:p>
            <a:pPr marL="12700">
              <a:lnSpc>
                <a:spcPct val="100000"/>
              </a:lnSpc>
            </a:pPr>
            <a:r>
              <a:rPr sz="1700" b="1" spc="-10" dirty="0">
                <a:latin typeface="Calibri"/>
                <a:cs typeface="Calibri"/>
              </a:rPr>
              <a:t>Resistance to </a:t>
            </a:r>
            <a:r>
              <a:rPr sz="1700" b="1" dirty="0">
                <a:latin typeface="Calibri"/>
                <a:cs typeface="Calibri"/>
              </a:rPr>
              <a:t>Agile</a:t>
            </a:r>
            <a:r>
              <a:rPr sz="1700" b="1" spc="-40" dirty="0">
                <a:latin typeface="Calibri"/>
                <a:cs typeface="Calibri"/>
              </a:rPr>
              <a:t> </a:t>
            </a:r>
            <a:r>
              <a:rPr sz="1700" b="1" spc="-15" dirty="0">
                <a:latin typeface="Calibri"/>
                <a:cs typeface="Calibri"/>
              </a:rPr>
              <a:t>Transition</a:t>
            </a:r>
            <a:endParaRPr sz="1700">
              <a:latin typeface="Calibri"/>
              <a:cs typeface="Calibri"/>
            </a:endParaRPr>
          </a:p>
        </p:txBody>
      </p:sp>
      <p:sp>
        <p:nvSpPr>
          <p:cNvPr id="62" name="object 62"/>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8" name="object 68"/>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9" name="object 69"/>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2" name="object 72"/>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3" name="object 73"/>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4" name="object 74"/>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6" name="object 76"/>
          <p:cNvSpPr txBox="1"/>
          <p:nvPr/>
        </p:nvSpPr>
        <p:spPr>
          <a:xfrm>
            <a:off x="1359153" y="5021963"/>
            <a:ext cx="3044190"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8.1 : </a:t>
            </a:r>
            <a:r>
              <a:rPr sz="1300" dirty="0">
                <a:solidFill>
                  <a:srgbClr val="FFFFFF"/>
                </a:solidFill>
                <a:latin typeface="Arial"/>
                <a:cs typeface="Arial"/>
              </a:rPr>
              <a:t>The </a:t>
            </a:r>
            <a:r>
              <a:rPr sz="1300" spc="-5" dirty="0">
                <a:solidFill>
                  <a:srgbClr val="FFFFFF"/>
                </a:solidFill>
                <a:latin typeface="Arial"/>
                <a:cs typeface="Arial"/>
              </a:rPr>
              <a:t>Flight of Agile</a:t>
            </a:r>
            <a:r>
              <a:rPr sz="1300" spc="-30" dirty="0">
                <a:solidFill>
                  <a:srgbClr val="FFFFFF"/>
                </a:solidFill>
                <a:latin typeface="Arial"/>
                <a:cs typeface="Arial"/>
              </a:rPr>
              <a:t> </a:t>
            </a:r>
            <a:r>
              <a:rPr sz="1300" spc="-10" dirty="0">
                <a:solidFill>
                  <a:srgbClr val="FFFFFF"/>
                </a:solidFill>
                <a:latin typeface="Arial"/>
                <a:cs typeface="Arial"/>
              </a:rPr>
              <a:t>Transition</a:t>
            </a:r>
            <a:endParaRPr sz="1300">
              <a:latin typeface="Arial"/>
              <a:cs typeface="Arial"/>
            </a:endParaRPr>
          </a:p>
        </p:txBody>
      </p:sp>
      <p:sp>
        <p:nvSpPr>
          <p:cNvPr id="77" name="object 77"/>
          <p:cNvSpPr txBox="1"/>
          <p:nvPr/>
        </p:nvSpPr>
        <p:spPr>
          <a:xfrm>
            <a:off x="1540893" y="5841366"/>
            <a:ext cx="3376295" cy="830997"/>
          </a:xfrm>
          <a:prstGeom prst="rect">
            <a:avLst/>
          </a:prstGeom>
        </p:spPr>
        <p:txBody>
          <a:bodyPr vert="horz" wrap="square" lIns="0" tIns="0" rIns="0" bIns="0" rtlCol="0">
            <a:spAutoFit/>
          </a:bodyPr>
          <a:lstStyle/>
          <a:p>
            <a:pPr marL="12700" marR="5080">
              <a:lnSpc>
                <a:spcPct val="100000"/>
              </a:lnSpc>
            </a:pPr>
            <a:r>
              <a:rPr sz="1100" spc="-5" dirty="0">
                <a:latin typeface="Calibri"/>
                <a:cs typeface="Calibri"/>
              </a:rPr>
              <a:t>Thinking </a:t>
            </a:r>
            <a:r>
              <a:rPr sz="1100" dirty="0">
                <a:latin typeface="Calibri"/>
                <a:cs typeface="Calibri"/>
              </a:rPr>
              <a:t>about </a:t>
            </a:r>
            <a:r>
              <a:rPr sz="1100" spc="-5" dirty="0">
                <a:latin typeface="Calibri"/>
                <a:cs typeface="Calibri"/>
              </a:rPr>
              <a:t>your recent </a:t>
            </a:r>
            <a:r>
              <a:rPr sz="1100" dirty="0">
                <a:latin typeface="Calibri"/>
                <a:cs typeface="Calibri"/>
              </a:rPr>
              <a:t>or </a:t>
            </a:r>
            <a:r>
              <a:rPr sz="1100" spc="-5" dirty="0">
                <a:latin typeface="Calibri"/>
                <a:cs typeface="Calibri"/>
              </a:rPr>
              <a:t>current agile transformation,  identify </a:t>
            </a:r>
            <a:r>
              <a:rPr sz="1100" dirty="0">
                <a:latin typeface="Calibri"/>
                <a:cs typeface="Calibri"/>
              </a:rPr>
              <a:t>as a </a:t>
            </a:r>
            <a:r>
              <a:rPr sz="1100" spc="-5" dirty="0">
                <a:latin typeface="Calibri"/>
                <a:cs typeface="Calibri"/>
              </a:rPr>
              <a:t>group (up to three items </a:t>
            </a:r>
            <a:r>
              <a:rPr sz="1100" dirty="0">
                <a:latin typeface="Calibri"/>
                <a:cs typeface="Calibri"/>
              </a:rPr>
              <a:t>in each</a:t>
            </a:r>
            <a:r>
              <a:rPr sz="1100" spc="-25" dirty="0">
                <a:latin typeface="Calibri"/>
                <a:cs typeface="Calibri"/>
              </a:rPr>
              <a:t> </a:t>
            </a:r>
            <a:r>
              <a:rPr sz="1100" spc="-5" dirty="0">
                <a:latin typeface="Calibri"/>
                <a:cs typeface="Calibri"/>
              </a:rPr>
              <a:t>section):</a:t>
            </a:r>
            <a:endParaRPr sz="1100">
              <a:latin typeface="Calibri"/>
              <a:cs typeface="Calibri"/>
            </a:endParaRPr>
          </a:p>
          <a:p>
            <a:pPr marL="241300" indent="-228600">
              <a:lnSpc>
                <a:spcPct val="100000"/>
              </a:lnSpc>
              <a:spcBef>
                <a:spcPts val="600"/>
              </a:spcBef>
              <a:buAutoNum type="arabicPeriod"/>
              <a:tabLst>
                <a:tab pos="241300" algn="l"/>
              </a:tabLst>
            </a:pPr>
            <a:r>
              <a:rPr sz="1100" spc="-5" dirty="0">
                <a:latin typeface="Calibri"/>
                <a:cs typeface="Calibri"/>
              </a:rPr>
              <a:t>Where </a:t>
            </a:r>
            <a:r>
              <a:rPr sz="1100" dirty="0">
                <a:latin typeface="Calibri"/>
                <a:cs typeface="Calibri"/>
              </a:rPr>
              <a:t>do </a:t>
            </a:r>
            <a:r>
              <a:rPr sz="1100" spc="-5" dirty="0">
                <a:latin typeface="Calibri"/>
                <a:cs typeface="Calibri"/>
              </a:rPr>
              <a:t>we </a:t>
            </a:r>
            <a:r>
              <a:rPr sz="1100" spc="-10" dirty="0">
                <a:latin typeface="Calibri"/>
                <a:cs typeface="Calibri"/>
              </a:rPr>
              <a:t>want </a:t>
            </a:r>
            <a:r>
              <a:rPr sz="1100" spc="-5" dirty="0">
                <a:latin typeface="Calibri"/>
                <a:cs typeface="Calibri"/>
              </a:rPr>
              <a:t>to </a:t>
            </a:r>
            <a:r>
              <a:rPr sz="1100" spc="-15" dirty="0">
                <a:latin typeface="Calibri"/>
                <a:cs typeface="Calibri"/>
              </a:rPr>
              <a:t>go, </a:t>
            </a:r>
            <a:r>
              <a:rPr sz="1100" dirty="0">
                <a:latin typeface="Calibri"/>
                <a:cs typeface="Calibri"/>
              </a:rPr>
              <a:t>the ideal</a:t>
            </a:r>
            <a:r>
              <a:rPr sz="1100" spc="-20" dirty="0">
                <a:latin typeface="Calibri"/>
                <a:cs typeface="Calibri"/>
              </a:rPr>
              <a:t> </a:t>
            </a:r>
            <a:r>
              <a:rPr sz="1100" spc="-5" dirty="0">
                <a:latin typeface="Calibri"/>
                <a:cs typeface="Calibri"/>
              </a:rPr>
              <a:t>destination?</a:t>
            </a:r>
            <a:endParaRPr sz="1100">
              <a:latin typeface="Calibri"/>
              <a:cs typeface="Calibri"/>
            </a:endParaRPr>
          </a:p>
          <a:p>
            <a:pPr marL="241300" indent="-228600">
              <a:lnSpc>
                <a:spcPct val="100000"/>
              </a:lnSpc>
              <a:spcBef>
                <a:spcPts val="600"/>
              </a:spcBef>
              <a:buAutoNum type="arabicPeriod"/>
              <a:tabLst>
                <a:tab pos="241300" algn="l"/>
              </a:tabLst>
            </a:pPr>
            <a:r>
              <a:rPr sz="1100" dirty="0">
                <a:latin typeface="Calibri"/>
                <a:cs typeface="Calibri"/>
              </a:rPr>
              <a:t>Who </a:t>
            </a:r>
            <a:r>
              <a:rPr sz="1100" spc="-5" dirty="0">
                <a:latin typeface="Calibri"/>
                <a:cs typeface="Calibri"/>
              </a:rPr>
              <a:t>are </a:t>
            </a:r>
            <a:r>
              <a:rPr sz="1100" dirty="0">
                <a:latin typeface="Calibri"/>
                <a:cs typeface="Calibri"/>
              </a:rPr>
              <a:t>the </a:t>
            </a:r>
            <a:r>
              <a:rPr sz="1100" spc="-10" dirty="0">
                <a:latin typeface="Calibri"/>
                <a:cs typeface="Calibri"/>
              </a:rPr>
              <a:t>stakeholders</a:t>
            </a:r>
            <a:r>
              <a:rPr sz="1100" spc="-30" dirty="0">
                <a:latin typeface="Calibri"/>
                <a:cs typeface="Calibri"/>
              </a:rPr>
              <a:t> </a:t>
            </a:r>
            <a:r>
              <a:rPr sz="1100" spc="-10" dirty="0">
                <a:latin typeface="Calibri"/>
                <a:cs typeface="Calibri"/>
              </a:rPr>
              <a:t>(passengers)?</a:t>
            </a:r>
            <a:endParaRPr sz="1100">
              <a:latin typeface="Calibri"/>
              <a:cs typeface="Calibri"/>
            </a:endParaRPr>
          </a:p>
        </p:txBody>
      </p:sp>
      <p:sp>
        <p:nvSpPr>
          <p:cNvPr id="78" name="object 78"/>
          <p:cNvSpPr txBox="1"/>
          <p:nvPr/>
        </p:nvSpPr>
        <p:spPr>
          <a:xfrm>
            <a:off x="1540892" y="6740906"/>
            <a:ext cx="2447925" cy="1154162"/>
          </a:xfrm>
          <a:prstGeom prst="rect">
            <a:avLst/>
          </a:prstGeom>
        </p:spPr>
        <p:txBody>
          <a:bodyPr vert="horz" wrap="square" lIns="0" tIns="0" rIns="0" bIns="0" rtlCol="0">
            <a:spAutoFit/>
          </a:bodyPr>
          <a:lstStyle/>
          <a:p>
            <a:pPr marL="241300" indent="-228600">
              <a:lnSpc>
                <a:spcPct val="100000"/>
              </a:lnSpc>
              <a:buAutoNum type="arabicPeriod" startAt="3"/>
              <a:tabLst>
                <a:tab pos="241300" algn="l"/>
              </a:tabLst>
            </a:pPr>
            <a:r>
              <a:rPr sz="1100" dirty="0">
                <a:latin typeface="Calibri"/>
                <a:cs typeface="Calibri"/>
              </a:rPr>
              <a:t>Who is </a:t>
            </a:r>
            <a:r>
              <a:rPr sz="1100" spc="-5" dirty="0">
                <a:latin typeface="Calibri"/>
                <a:cs typeface="Calibri"/>
              </a:rPr>
              <a:t>flying </a:t>
            </a:r>
            <a:r>
              <a:rPr sz="1100" dirty="0">
                <a:latin typeface="Calibri"/>
                <a:cs typeface="Calibri"/>
              </a:rPr>
              <a:t>the </a:t>
            </a:r>
            <a:r>
              <a:rPr sz="1100" spc="-5" dirty="0">
                <a:latin typeface="Calibri"/>
                <a:cs typeface="Calibri"/>
              </a:rPr>
              <a:t>plane</a:t>
            </a:r>
            <a:r>
              <a:rPr sz="1100" spc="-55" dirty="0">
                <a:latin typeface="Calibri"/>
                <a:cs typeface="Calibri"/>
              </a:rPr>
              <a:t> </a:t>
            </a:r>
            <a:r>
              <a:rPr sz="1100" spc="-5" dirty="0">
                <a:latin typeface="Calibri"/>
                <a:cs typeface="Calibri"/>
              </a:rPr>
              <a:t>(pilot)?</a:t>
            </a:r>
            <a:endParaRPr sz="1100">
              <a:latin typeface="Calibri"/>
              <a:cs typeface="Calibri"/>
            </a:endParaRPr>
          </a:p>
          <a:p>
            <a:pPr marL="241300" indent="-228600">
              <a:lnSpc>
                <a:spcPct val="100000"/>
              </a:lnSpc>
              <a:spcBef>
                <a:spcPts val="600"/>
              </a:spcBef>
              <a:buAutoNum type="arabicPeriod" startAt="3"/>
              <a:tabLst>
                <a:tab pos="241300" algn="l"/>
              </a:tabLst>
            </a:pPr>
            <a:r>
              <a:rPr sz="1100" spc="-5" dirty="0">
                <a:latin typeface="Calibri"/>
                <a:cs typeface="Calibri"/>
              </a:rPr>
              <a:t>What gives us power</a:t>
            </a:r>
            <a:r>
              <a:rPr sz="1100" spc="-40" dirty="0">
                <a:latin typeface="Calibri"/>
                <a:cs typeface="Calibri"/>
              </a:rPr>
              <a:t> </a:t>
            </a:r>
            <a:r>
              <a:rPr sz="1100" spc="-5" dirty="0">
                <a:latin typeface="Calibri"/>
                <a:cs typeface="Calibri"/>
              </a:rPr>
              <a:t>(engine)?</a:t>
            </a:r>
            <a:endParaRPr sz="1100">
              <a:latin typeface="Calibri"/>
              <a:cs typeface="Calibri"/>
            </a:endParaRPr>
          </a:p>
          <a:p>
            <a:pPr marL="241300" indent="-228600">
              <a:lnSpc>
                <a:spcPct val="100000"/>
              </a:lnSpc>
              <a:spcBef>
                <a:spcPts val="600"/>
              </a:spcBef>
              <a:buAutoNum type="arabicPeriod" startAt="3"/>
              <a:tabLst>
                <a:tab pos="241300" algn="l"/>
              </a:tabLst>
            </a:pPr>
            <a:r>
              <a:rPr sz="1100" spc="-5" dirty="0">
                <a:latin typeface="Calibri"/>
                <a:cs typeface="Calibri"/>
              </a:rPr>
              <a:t>What gives us </a:t>
            </a:r>
            <a:r>
              <a:rPr sz="1100" dirty="0">
                <a:latin typeface="Calibri"/>
                <a:cs typeface="Calibri"/>
              </a:rPr>
              <a:t>the </a:t>
            </a:r>
            <a:r>
              <a:rPr sz="1100" spc="-5" dirty="0">
                <a:latin typeface="Calibri"/>
                <a:cs typeface="Calibri"/>
              </a:rPr>
              <a:t>lift/support</a:t>
            </a:r>
            <a:r>
              <a:rPr sz="1100" spc="-65" dirty="0">
                <a:latin typeface="Calibri"/>
                <a:cs typeface="Calibri"/>
              </a:rPr>
              <a:t> </a:t>
            </a:r>
            <a:r>
              <a:rPr sz="1100" spc="-5" dirty="0">
                <a:latin typeface="Calibri"/>
                <a:cs typeface="Calibri"/>
              </a:rPr>
              <a:t>(wings)?</a:t>
            </a:r>
            <a:endParaRPr sz="1100">
              <a:latin typeface="Calibri"/>
              <a:cs typeface="Calibri"/>
            </a:endParaRPr>
          </a:p>
          <a:p>
            <a:pPr marL="241300" indent="-228600">
              <a:lnSpc>
                <a:spcPct val="100000"/>
              </a:lnSpc>
              <a:spcBef>
                <a:spcPts val="600"/>
              </a:spcBef>
              <a:buAutoNum type="arabicPeriod" startAt="3"/>
              <a:tabLst>
                <a:tab pos="241300" algn="l"/>
              </a:tabLst>
            </a:pPr>
            <a:r>
              <a:rPr sz="1100" spc="-5" dirty="0">
                <a:latin typeface="Calibri"/>
                <a:cs typeface="Calibri"/>
              </a:rPr>
              <a:t>What helps us control </a:t>
            </a:r>
            <a:r>
              <a:rPr sz="1100" dirty="0">
                <a:latin typeface="Calibri"/>
                <a:cs typeface="Calibri"/>
              </a:rPr>
              <a:t>the </a:t>
            </a:r>
            <a:r>
              <a:rPr sz="1100" spc="-5" dirty="0">
                <a:latin typeface="Calibri"/>
                <a:cs typeface="Calibri"/>
              </a:rPr>
              <a:t>path</a:t>
            </a:r>
            <a:r>
              <a:rPr sz="1100" spc="-50" dirty="0">
                <a:latin typeface="Calibri"/>
                <a:cs typeface="Calibri"/>
              </a:rPr>
              <a:t> </a:t>
            </a:r>
            <a:r>
              <a:rPr sz="1100" spc="-5" dirty="0">
                <a:latin typeface="Calibri"/>
                <a:cs typeface="Calibri"/>
              </a:rPr>
              <a:t>(tail)?</a:t>
            </a:r>
            <a:endParaRPr sz="1100">
              <a:latin typeface="Calibri"/>
              <a:cs typeface="Calibri"/>
            </a:endParaRPr>
          </a:p>
          <a:p>
            <a:pPr marL="241300" indent="-228600">
              <a:lnSpc>
                <a:spcPct val="100000"/>
              </a:lnSpc>
              <a:spcBef>
                <a:spcPts val="600"/>
              </a:spcBef>
              <a:buAutoNum type="arabicPeriod" startAt="3"/>
              <a:tabLst>
                <a:tab pos="241300" algn="l"/>
              </a:tabLst>
            </a:pPr>
            <a:r>
              <a:rPr sz="1100" spc="-5" dirty="0">
                <a:latin typeface="Calibri"/>
                <a:cs typeface="Calibri"/>
              </a:rPr>
              <a:t>What are </a:t>
            </a:r>
            <a:r>
              <a:rPr sz="1100" dirty="0">
                <a:latin typeface="Calibri"/>
                <a:cs typeface="Calibri"/>
              </a:rPr>
              <a:t>the </a:t>
            </a:r>
            <a:r>
              <a:rPr sz="1100" spc="-5" dirty="0">
                <a:latin typeface="Calibri"/>
                <a:cs typeface="Calibri"/>
              </a:rPr>
              <a:t>obstacles</a:t>
            </a:r>
            <a:r>
              <a:rPr sz="1100" spc="-70" dirty="0">
                <a:latin typeface="Calibri"/>
                <a:cs typeface="Calibri"/>
              </a:rPr>
              <a:t> </a:t>
            </a:r>
            <a:r>
              <a:rPr sz="1100" spc="-5" dirty="0">
                <a:latin typeface="Calibri"/>
                <a:cs typeface="Calibri"/>
              </a:rPr>
              <a:t>(wind)?</a:t>
            </a:r>
            <a:endParaRPr sz="1100">
              <a:latin typeface="Calibri"/>
              <a:cs typeface="Calibri"/>
            </a:endParaRPr>
          </a:p>
        </p:txBody>
      </p:sp>
      <p:sp>
        <p:nvSpPr>
          <p:cNvPr id="79" name="object 79"/>
          <p:cNvSpPr/>
          <p:nvPr/>
        </p:nvSpPr>
        <p:spPr>
          <a:xfrm>
            <a:off x="4866134" y="7513323"/>
            <a:ext cx="568451" cy="568451"/>
          </a:xfrm>
          <a:prstGeom prst="rect">
            <a:avLst/>
          </a:prstGeom>
          <a:blipFill>
            <a:blip r:embed="rId11" cstate="print"/>
            <a:stretch>
              <a:fillRect/>
            </a:stretch>
          </a:blipFill>
        </p:spPr>
        <p:txBody>
          <a:bodyPr wrap="square" lIns="0" tIns="0" rIns="0" bIns="0" rtlCol="0"/>
          <a:lstStyle/>
          <a:p>
            <a:endParaRPr/>
          </a:p>
        </p:txBody>
      </p:sp>
      <p:sp>
        <p:nvSpPr>
          <p:cNvPr id="80" name="object 80"/>
          <p:cNvSpPr/>
          <p:nvPr/>
        </p:nvSpPr>
        <p:spPr>
          <a:xfrm>
            <a:off x="4887087" y="7533768"/>
            <a:ext cx="500380" cy="500380"/>
          </a:xfrm>
          <a:custGeom>
            <a:avLst/>
            <a:gdLst/>
            <a:ahLst/>
            <a:cxnLst/>
            <a:rect l="l" t="t" r="r" b="b"/>
            <a:pathLst>
              <a:path w="500379" h="500379">
                <a:moveTo>
                  <a:pt x="250062" y="0"/>
                </a:moveTo>
                <a:lnTo>
                  <a:pt x="205128" y="4030"/>
                </a:lnTo>
                <a:lnTo>
                  <a:pt x="162830" y="15651"/>
                </a:lnTo>
                <a:lnTo>
                  <a:pt x="123876" y="34153"/>
                </a:lnTo>
                <a:lnTo>
                  <a:pt x="88974" y="58830"/>
                </a:lnTo>
                <a:lnTo>
                  <a:pt x="58830" y="88974"/>
                </a:lnTo>
                <a:lnTo>
                  <a:pt x="34153" y="123876"/>
                </a:lnTo>
                <a:lnTo>
                  <a:pt x="15651" y="162830"/>
                </a:lnTo>
                <a:lnTo>
                  <a:pt x="4030" y="205128"/>
                </a:lnTo>
                <a:lnTo>
                  <a:pt x="0" y="250063"/>
                </a:lnTo>
                <a:lnTo>
                  <a:pt x="4030" y="294994"/>
                </a:lnTo>
                <a:lnTo>
                  <a:pt x="15651" y="337283"/>
                </a:lnTo>
                <a:lnTo>
                  <a:pt x="34153" y="376226"/>
                </a:lnTo>
                <a:lnTo>
                  <a:pt x="58830" y="411114"/>
                </a:lnTo>
                <a:lnTo>
                  <a:pt x="88974" y="441243"/>
                </a:lnTo>
                <a:lnTo>
                  <a:pt x="123876" y="465906"/>
                </a:lnTo>
                <a:lnTo>
                  <a:pt x="162830" y="484397"/>
                </a:lnTo>
                <a:lnTo>
                  <a:pt x="205128" y="496009"/>
                </a:lnTo>
                <a:lnTo>
                  <a:pt x="250062" y="500037"/>
                </a:lnTo>
                <a:lnTo>
                  <a:pt x="294992" y="496009"/>
                </a:lnTo>
                <a:lnTo>
                  <a:pt x="337279" y="484397"/>
                </a:lnTo>
                <a:lnTo>
                  <a:pt x="376216" y="465906"/>
                </a:lnTo>
                <a:lnTo>
                  <a:pt x="411099" y="441243"/>
                </a:lnTo>
                <a:lnTo>
                  <a:pt x="441221" y="411114"/>
                </a:lnTo>
                <a:lnTo>
                  <a:pt x="465878" y="376226"/>
                </a:lnTo>
                <a:lnTo>
                  <a:pt x="484363" y="337283"/>
                </a:lnTo>
                <a:lnTo>
                  <a:pt x="495972" y="294994"/>
                </a:lnTo>
                <a:lnTo>
                  <a:pt x="499999" y="250063"/>
                </a:lnTo>
                <a:lnTo>
                  <a:pt x="495972" y="205128"/>
                </a:lnTo>
                <a:lnTo>
                  <a:pt x="484363" y="162830"/>
                </a:lnTo>
                <a:lnTo>
                  <a:pt x="465878" y="123876"/>
                </a:lnTo>
                <a:lnTo>
                  <a:pt x="441221" y="88974"/>
                </a:lnTo>
                <a:lnTo>
                  <a:pt x="411098" y="58830"/>
                </a:lnTo>
                <a:lnTo>
                  <a:pt x="376216" y="34153"/>
                </a:lnTo>
                <a:lnTo>
                  <a:pt x="337279" y="15651"/>
                </a:lnTo>
                <a:lnTo>
                  <a:pt x="294992" y="4030"/>
                </a:lnTo>
                <a:lnTo>
                  <a:pt x="250062" y="0"/>
                </a:lnTo>
                <a:close/>
              </a:path>
            </a:pathLst>
          </a:custGeom>
          <a:solidFill>
            <a:srgbClr val="465063"/>
          </a:solidFill>
        </p:spPr>
        <p:txBody>
          <a:bodyPr wrap="square" lIns="0" tIns="0" rIns="0" bIns="0" rtlCol="0"/>
          <a:lstStyle/>
          <a:p>
            <a:endParaRPr/>
          </a:p>
        </p:txBody>
      </p:sp>
      <p:sp>
        <p:nvSpPr>
          <p:cNvPr id="81" name="object 81"/>
          <p:cNvSpPr/>
          <p:nvPr/>
        </p:nvSpPr>
        <p:spPr>
          <a:xfrm>
            <a:off x="4887087" y="7533768"/>
            <a:ext cx="500380" cy="500380"/>
          </a:xfrm>
          <a:custGeom>
            <a:avLst/>
            <a:gdLst/>
            <a:ahLst/>
            <a:cxnLst/>
            <a:rect l="l" t="t" r="r" b="b"/>
            <a:pathLst>
              <a:path w="500379" h="500379">
                <a:moveTo>
                  <a:pt x="0" y="250063"/>
                </a:moveTo>
                <a:lnTo>
                  <a:pt x="4030" y="205128"/>
                </a:lnTo>
                <a:lnTo>
                  <a:pt x="15651" y="162830"/>
                </a:lnTo>
                <a:lnTo>
                  <a:pt x="34153" y="123876"/>
                </a:lnTo>
                <a:lnTo>
                  <a:pt x="58830" y="88974"/>
                </a:lnTo>
                <a:lnTo>
                  <a:pt x="88974" y="58830"/>
                </a:lnTo>
                <a:lnTo>
                  <a:pt x="123876" y="34153"/>
                </a:lnTo>
                <a:lnTo>
                  <a:pt x="162830" y="15651"/>
                </a:lnTo>
                <a:lnTo>
                  <a:pt x="205128" y="4030"/>
                </a:lnTo>
                <a:lnTo>
                  <a:pt x="250062" y="0"/>
                </a:lnTo>
                <a:lnTo>
                  <a:pt x="294992" y="4030"/>
                </a:lnTo>
                <a:lnTo>
                  <a:pt x="337279" y="15651"/>
                </a:lnTo>
                <a:lnTo>
                  <a:pt x="376216" y="34153"/>
                </a:lnTo>
                <a:lnTo>
                  <a:pt x="411098" y="58830"/>
                </a:lnTo>
                <a:lnTo>
                  <a:pt x="441221" y="88974"/>
                </a:lnTo>
                <a:lnTo>
                  <a:pt x="465878" y="123876"/>
                </a:lnTo>
                <a:lnTo>
                  <a:pt x="484363" y="162830"/>
                </a:lnTo>
                <a:lnTo>
                  <a:pt x="495972" y="205128"/>
                </a:lnTo>
                <a:lnTo>
                  <a:pt x="499999" y="250063"/>
                </a:lnTo>
                <a:lnTo>
                  <a:pt x="495972" y="294994"/>
                </a:lnTo>
                <a:lnTo>
                  <a:pt x="484363" y="337283"/>
                </a:lnTo>
                <a:lnTo>
                  <a:pt x="465878" y="376226"/>
                </a:lnTo>
                <a:lnTo>
                  <a:pt x="441221" y="411114"/>
                </a:lnTo>
                <a:lnTo>
                  <a:pt x="411099" y="441243"/>
                </a:lnTo>
                <a:lnTo>
                  <a:pt x="376216" y="465906"/>
                </a:lnTo>
                <a:lnTo>
                  <a:pt x="337279" y="484397"/>
                </a:lnTo>
                <a:lnTo>
                  <a:pt x="294992" y="496009"/>
                </a:lnTo>
                <a:lnTo>
                  <a:pt x="250062" y="500037"/>
                </a:lnTo>
                <a:lnTo>
                  <a:pt x="205128" y="496009"/>
                </a:lnTo>
                <a:lnTo>
                  <a:pt x="162830" y="484397"/>
                </a:lnTo>
                <a:lnTo>
                  <a:pt x="123876" y="465906"/>
                </a:lnTo>
                <a:lnTo>
                  <a:pt x="88974" y="441243"/>
                </a:lnTo>
                <a:lnTo>
                  <a:pt x="58830" y="411114"/>
                </a:lnTo>
                <a:lnTo>
                  <a:pt x="34153" y="376226"/>
                </a:lnTo>
                <a:lnTo>
                  <a:pt x="15651" y="337283"/>
                </a:lnTo>
                <a:lnTo>
                  <a:pt x="4030" y="294994"/>
                </a:lnTo>
                <a:lnTo>
                  <a:pt x="0" y="250063"/>
                </a:lnTo>
                <a:close/>
              </a:path>
            </a:pathLst>
          </a:custGeom>
          <a:ln w="12700">
            <a:solidFill>
              <a:srgbClr val="FFFFFF"/>
            </a:solidFill>
          </a:ln>
        </p:spPr>
        <p:txBody>
          <a:bodyPr wrap="square" lIns="0" tIns="0" rIns="0" bIns="0" rtlCol="0"/>
          <a:lstStyle/>
          <a:p>
            <a:endParaRPr/>
          </a:p>
        </p:txBody>
      </p:sp>
      <p:sp>
        <p:nvSpPr>
          <p:cNvPr id="82" name="object 82"/>
          <p:cNvSpPr/>
          <p:nvPr/>
        </p:nvSpPr>
        <p:spPr>
          <a:xfrm>
            <a:off x="4938269" y="7584947"/>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2"/>
                </a:lnTo>
                <a:lnTo>
                  <a:pt x="5251" y="244487"/>
                </a:lnTo>
                <a:lnTo>
                  <a:pt x="20211" y="286349"/>
                </a:lnTo>
                <a:lnTo>
                  <a:pt x="43687" y="323274"/>
                </a:lnTo>
                <a:lnTo>
                  <a:pt x="74484" y="354069"/>
                </a:lnTo>
                <a:lnTo>
                  <a:pt x="111411" y="377541"/>
                </a:lnTo>
                <a:lnTo>
                  <a:pt x="153275" y="392500"/>
                </a:lnTo>
                <a:lnTo>
                  <a:pt x="198882" y="397751"/>
                </a:lnTo>
                <a:lnTo>
                  <a:pt x="244488" y="392500"/>
                </a:lnTo>
                <a:lnTo>
                  <a:pt x="286352" y="377541"/>
                </a:lnTo>
                <a:lnTo>
                  <a:pt x="323279" y="354069"/>
                </a:lnTo>
                <a:lnTo>
                  <a:pt x="354076" y="323274"/>
                </a:lnTo>
                <a:lnTo>
                  <a:pt x="377552" y="286349"/>
                </a:lnTo>
                <a:lnTo>
                  <a:pt x="392512" y="244487"/>
                </a:lnTo>
                <a:lnTo>
                  <a:pt x="397764" y="198882"/>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83" name="object 83"/>
          <p:cNvSpPr/>
          <p:nvPr/>
        </p:nvSpPr>
        <p:spPr>
          <a:xfrm>
            <a:off x="5134355" y="7584058"/>
            <a:ext cx="7620" cy="396240"/>
          </a:xfrm>
          <a:custGeom>
            <a:avLst/>
            <a:gdLst/>
            <a:ahLst/>
            <a:cxnLst/>
            <a:rect l="l" t="t" r="r" b="b"/>
            <a:pathLst>
              <a:path w="7620" h="396240">
                <a:moveTo>
                  <a:pt x="0" y="0"/>
                </a:moveTo>
                <a:lnTo>
                  <a:pt x="7366" y="396163"/>
                </a:lnTo>
              </a:path>
            </a:pathLst>
          </a:custGeom>
          <a:ln w="6350">
            <a:solidFill>
              <a:srgbClr val="A6A6A6"/>
            </a:solidFill>
          </a:ln>
        </p:spPr>
        <p:txBody>
          <a:bodyPr wrap="square" lIns="0" tIns="0" rIns="0" bIns="0" rtlCol="0"/>
          <a:lstStyle/>
          <a:p>
            <a:endParaRPr/>
          </a:p>
        </p:txBody>
      </p:sp>
      <p:sp>
        <p:nvSpPr>
          <p:cNvPr id="84" name="object 84"/>
          <p:cNvSpPr/>
          <p:nvPr/>
        </p:nvSpPr>
        <p:spPr>
          <a:xfrm>
            <a:off x="4939919" y="7777733"/>
            <a:ext cx="396240" cy="7620"/>
          </a:xfrm>
          <a:custGeom>
            <a:avLst/>
            <a:gdLst/>
            <a:ahLst/>
            <a:cxnLst/>
            <a:rect l="l" t="t" r="r" b="b"/>
            <a:pathLst>
              <a:path w="396239" h="7620">
                <a:moveTo>
                  <a:pt x="0" y="7238"/>
                </a:moveTo>
                <a:lnTo>
                  <a:pt x="396239" y="0"/>
                </a:lnTo>
              </a:path>
            </a:pathLst>
          </a:custGeom>
          <a:ln w="6350">
            <a:solidFill>
              <a:srgbClr val="A6A6A6"/>
            </a:solidFill>
          </a:ln>
        </p:spPr>
        <p:txBody>
          <a:bodyPr wrap="square" lIns="0" tIns="0" rIns="0" bIns="0" rtlCol="0"/>
          <a:lstStyle/>
          <a:p>
            <a:endParaRPr/>
          </a:p>
        </p:txBody>
      </p:sp>
      <p:sp>
        <p:nvSpPr>
          <p:cNvPr id="85" name="object 85"/>
          <p:cNvSpPr/>
          <p:nvPr/>
        </p:nvSpPr>
        <p:spPr>
          <a:xfrm>
            <a:off x="4994528" y="7646289"/>
            <a:ext cx="285750" cy="274955"/>
          </a:xfrm>
          <a:custGeom>
            <a:avLst/>
            <a:gdLst/>
            <a:ahLst/>
            <a:cxnLst/>
            <a:rect l="l" t="t" r="r" b="b"/>
            <a:pathLst>
              <a:path w="285750" h="274954">
                <a:moveTo>
                  <a:pt x="0" y="0"/>
                </a:moveTo>
                <a:lnTo>
                  <a:pt x="285242" y="274954"/>
                </a:lnTo>
              </a:path>
            </a:pathLst>
          </a:custGeom>
          <a:ln w="6350">
            <a:solidFill>
              <a:srgbClr val="A6A6A6"/>
            </a:solidFill>
          </a:ln>
        </p:spPr>
        <p:txBody>
          <a:bodyPr wrap="square" lIns="0" tIns="0" rIns="0" bIns="0" rtlCol="0"/>
          <a:lstStyle/>
          <a:p>
            <a:endParaRPr/>
          </a:p>
        </p:txBody>
      </p:sp>
      <p:sp>
        <p:nvSpPr>
          <p:cNvPr id="86" name="object 86"/>
          <p:cNvSpPr/>
          <p:nvPr/>
        </p:nvSpPr>
        <p:spPr>
          <a:xfrm>
            <a:off x="4999103" y="7640573"/>
            <a:ext cx="274955" cy="285750"/>
          </a:xfrm>
          <a:custGeom>
            <a:avLst/>
            <a:gdLst/>
            <a:ahLst/>
            <a:cxnLst/>
            <a:rect l="l" t="t" r="r" b="b"/>
            <a:pathLst>
              <a:path w="274954" h="285750">
                <a:moveTo>
                  <a:pt x="0" y="285242"/>
                </a:moveTo>
                <a:lnTo>
                  <a:pt x="274954" y="0"/>
                </a:lnTo>
              </a:path>
            </a:pathLst>
          </a:custGeom>
          <a:ln w="6350">
            <a:solidFill>
              <a:srgbClr val="A6A6A6"/>
            </a:solidFill>
          </a:ln>
        </p:spPr>
        <p:txBody>
          <a:bodyPr wrap="square" lIns="0" tIns="0" rIns="0" bIns="0" rtlCol="0"/>
          <a:lstStyle/>
          <a:p>
            <a:endParaRPr/>
          </a:p>
        </p:txBody>
      </p:sp>
      <p:sp>
        <p:nvSpPr>
          <p:cNvPr id="87" name="object 87"/>
          <p:cNvSpPr/>
          <p:nvPr/>
        </p:nvSpPr>
        <p:spPr>
          <a:xfrm>
            <a:off x="4972686" y="7619365"/>
            <a:ext cx="328930" cy="328930"/>
          </a:xfrm>
          <a:custGeom>
            <a:avLst/>
            <a:gdLst/>
            <a:ahLst/>
            <a:cxnLst/>
            <a:rect l="l" t="t" r="r" b="b"/>
            <a:pathLst>
              <a:path w="328929" h="328929">
                <a:moveTo>
                  <a:pt x="164464" y="0"/>
                </a:moveTo>
                <a:lnTo>
                  <a:pt x="120752" y="5876"/>
                </a:lnTo>
                <a:lnTo>
                  <a:pt x="81468" y="22460"/>
                </a:lnTo>
                <a:lnTo>
                  <a:pt x="48180" y="48180"/>
                </a:lnTo>
                <a:lnTo>
                  <a:pt x="22460" y="81468"/>
                </a:lnTo>
                <a:lnTo>
                  <a:pt x="5876" y="120752"/>
                </a:lnTo>
                <a:lnTo>
                  <a:pt x="0" y="164465"/>
                </a:lnTo>
                <a:lnTo>
                  <a:pt x="5876" y="208167"/>
                </a:lnTo>
                <a:lnTo>
                  <a:pt x="22460" y="247428"/>
                </a:lnTo>
                <a:lnTo>
                  <a:pt x="48180" y="280685"/>
                </a:lnTo>
                <a:lnTo>
                  <a:pt x="81468" y="306375"/>
                </a:lnTo>
                <a:lnTo>
                  <a:pt x="120752" y="322935"/>
                </a:lnTo>
                <a:lnTo>
                  <a:pt x="164464" y="328803"/>
                </a:lnTo>
                <a:lnTo>
                  <a:pt x="208167" y="322935"/>
                </a:lnTo>
                <a:lnTo>
                  <a:pt x="247428" y="306375"/>
                </a:lnTo>
                <a:lnTo>
                  <a:pt x="280685" y="280685"/>
                </a:lnTo>
                <a:lnTo>
                  <a:pt x="306375" y="247428"/>
                </a:lnTo>
                <a:lnTo>
                  <a:pt x="322935" y="208167"/>
                </a:lnTo>
                <a:lnTo>
                  <a:pt x="328802" y="164465"/>
                </a:lnTo>
                <a:lnTo>
                  <a:pt x="322935" y="120752"/>
                </a:lnTo>
                <a:lnTo>
                  <a:pt x="306375" y="81468"/>
                </a:lnTo>
                <a:lnTo>
                  <a:pt x="280685" y="48180"/>
                </a:lnTo>
                <a:lnTo>
                  <a:pt x="247428" y="22460"/>
                </a:lnTo>
                <a:lnTo>
                  <a:pt x="208167" y="5876"/>
                </a:lnTo>
                <a:lnTo>
                  <a:pt x="164464" y="0"/>
                </a:lnTo>
                <a:close/>
              </a:path>
            </a:pathLst>
          </a:custGeom>
          <a:solidFill>
            <a:srgbClr val="D9D9D9"/>
          </a:solidFill>
        </p:spPr>
        <p:txBody>
          <a:bodyPr wrap="square" lIns="0" tIns="0" rIns="0" bIns="0" rtlCol="0"/>
          <a:lstStyle/>
          <a:p>
            <a:endParaRPr/>
          </a:p>
        </p:txBody>
      </p:sp>
      <p:sp>
        <p:nvSpPr>
          <p:cNvPr id="88" name="object 88"/>
          <p:cNvSpPr/>
          <p:nvPr/>
        </p:nvSpPr>
        <p:spPr>
          <a:xfrm>
            <a:off x="4993006" y="7639685"/>
            <a:ext cx="288290" cy="288289"/>
          </a:xfrm>
          <a:custGeom>
            <a:avLst/>
            <a:gdLst/>
            <a:ahLst/>
            <a:cxnLst/>
            <a:rect l="l" t="t" r="r" b="b"/>
            <a:pathLst>
              <a:path w="288289" h="288290">
                <a:moveTo>
                  <a:pt x="144145" y="0"/>
                </a:moveTo>
                <a:lnTo>
                  <a:pt x="98576" y="7346"/>
                </a:lnTo>
                <a:lnTo>
                  <a:pt x="59006" y="27805"/>
                </a:lnTo>
                <a:lnTo>
                  <a:pt x="27805" y="59006"/>
                </a:lnTo>
                <a:lnTo>
                  <a:pt x="7346" y="98576"/>
                </a:lnTo>
                <a:lnTo>
                  <a:pt x="0" y="144144"/>
                </a:lnTo>
                <a:lnTo>
                  <a:pt x="7346" y="189651"/>
                </a:lnTo>
                <a:lnTo>
                  <a:pt x="27805" y="229184"/>
                </a:lnTo>
                <a:lnTo>
                  <a:pt x="59006" y="260365"/>
                </a:lnTo>
                <a:lnTo>
                  <a:pt x="98576" y="280817"/>
                </a:lnTo>
                <a:lnTo>
                  <a:pt x="144145" y="288162"/>
                </a:lnTo>
                <a:lnTo>
                  <a:pt x="189651" y="280817"/>
                </a:lnTo>
                <a:lnTo>
                  <a:pt x="229184" y="260365"/>
                </a:lnTo>
                <a:lnTo>
                  <a:pt x="260365" y="229184"/>
                </a:lnTo>
                <a:lnTo>
                  <a:pt x="280817" y="189651"/>
                </a:lnTo>
                <a:lnTo>
                  <a:pt x="288163" y="144144"/>
                </a:lnTo>
                <a:lnTo>
                  <a:pt x="280817" y="98576"/>
                </a:lnTo>
                <a:lnTo>
                  <a:pt x="260365" y="59006"/>
                </a:lnTo>
                <a:lnTo>
                  <a:pt x="229184" y="27805"/>
                </a:lnTo>
                <a:lnTo>
                  <a:pt x="189651" y="7346"/>
                </a:lnTo>
                <a:lnTo>
                  <a:pt x="144145" y="0"/>
                </a:lnTo>
                <a:close/>
              </a:path>
            </a:pathLst>
          </a:custGeom>
          <a:solidFill>
            <a:srgbClr val="E68421"/>
          </a:solidFill>
        </p:spPr>
        <p:txBody>
          <a:bodyPr wrap="square" lIns="0" tIns="0" rIns="0" bIns="0" rtlCol="0"/>
          <a:lstStyle/>
          <a:p>
            <a:endParaRPr/>
          </a:p>
        </p:txBody>
      </p:sp>
      <p:sp>
        <p:nvSpPr>
          <p:cNvPr id="89" name="object 89"/>
          <p:cNvSpPr txBox="1"/>
          <p:nvPr/>
        </p:nvSpPr>
        <p:spPr>
          <a:xfrm>
            <a:off x="5040886" y="7657339"/>
            <a:ext cx="193675"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a:t>
            </a:r>
            <a:r>
              <a:rPr sz="1000" b="1" spc="-5" dirty="0">
                <a:solidFill>
                  <a:srgbClr val="FFFFFF"/>
                </a:solidFill>
                <a:latin typeface="Arial Black"/>
                <a:cs typeface="Arial Black"/>
              </a:rPr>
              <a:t>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90" name="object 62">
            <a:extLst>
              <a:ext uri="{FF2B5EF4-FFF2-40B4-BE49-F238E27FC236}">
                <a16:creationId xmlns:a16="http://schemas.microsoft.com/office/drawing/2014/main" id="{CF178C4F-C685-4DB1-8595-C30A36B30640}"/>
              </a:ext>
            </a:extLst>
          </p:cNvPr>
          <p:cNvSpPr/>
          <p:nvPr/>
        </p:nvSpPr>
        <p:spPr>
          <a:xfrm>
            <a:off x="5028057" y="8221981"/>
            <a:ext cx="565150" cy="271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BDFDEF7B-F9FB-4D13-B046-C4B205DFB863}"/>
              </a:ext>
            </a:extLst>
          </p:cNvPr>
          <p:cNvSpPr/>
          <p:nvPr/>
        </p:nvSpPr>
        <p:spPr>
          <a:xfrm>
            <a:off x="838200" y="809625"/>
            <a:ext cx="5334000" cy="2123658"/>
          </a:xfrm>
          <a:prstGeom prst="rect">
            <a:avLst/>
          </a:prstGeom>
        </p:spPr>
        <p:txBody>
          <a:bodyPr wrap="square">
            <a:spAutoFit/>
          </a:bodyPr>
          <a:lstStyle/>
          <a:p>
            <a:r>
              <a:rPr lang="en-US" sz="1200" b="1" dirty="0"/>
              <a:t>Solution: Activity 8.1 : The Flight of Agile Transition</a:t>
            </a:r>
          </a:p>
          <a:p>
            <a:endParaRPr lang="en-US" sz="1200" dirty="0"/>
          </a:p>
          <a:p>
            <a:r>
              <a:rPr lang="en-US" sz="1200" dirty="0"/>
              <a:t>Thinking about your recent or current agile transformation, identify as a group (up to three items in each section): Draw the plane and create the parts :-</a:t>
            </a:r>
            <a:br>
              <a:rPr lang="en-US" sz="1200" dirty="0"/>
            </a:br>
            <a:r>
              <a:rPr lang="en-US" sz="1200" dirty="0"/>
              <a:t>1.Where do we want to go, the ideal destination? </a:t>
            </a:r>
            <a:r>
              <a:rPr lang="en-US" sz="1200" b="1" dirty="0"/>
              <a:t>Business Value</a:t>
            </a:r>
            <a:br>
              <a:rPr lang="en-US" sz="1200" dirty="0"/>
            </a:br>
            <a:r>
              <a:rPr lang="en-US" sz="1200" dirty="0"/>
              <a:t>2.Who are the stakeholders (passengers)? </a:t>
            </a:r>
            <a:r>
              <a:rPr lang="en-US" sz="1200" b="1" dirty="0"/>
              <a:t>Scrum Team | Customer | Leadership</a:t>
            </a:r>
            <a:br>
              <a:rPr lang="en-US" sz="1200" dirty="0"/>
            </a:br>
            <a:r>
              <a:rPr lang="en-US" sz="1200" dirty="0"/>
              <a:t>3.Who is flying the plane (pilot)? </a:t>
            </a:r>
            <a:r>
              <a:rPr lang="en-US" sz="1200" b="1" dirty="0"/>
              <a:t>Product Owner</a:t>
            </a:r>
            <a:br>
              <a:rPr lang="en-US" sz="1200" dirty="0"/>
            </a:br>
            <a:r>
              <a:rPr lang="en-US" sz="1200" dirty="0"/>
              <a:t>4.What gives us power (engine)? </a:t>
            </a:r>
            <a:r>
              <a:rPr lang="en-US" sz="1200" b="1" dirty="0"/>
              <a:t>Development Team</a:t>
            </a:r>
            <a:br>
              <a:rPr lang="en-US" sz="1200" dirty="0"/>
            </a:br>
            <a:r>
              <a:rPr lang="en-US" sz="1200" dirty="0"/>
              <a:t>5.What gives us the lift/support (wings)? </a:t>
            </a:r>
            <a:r>
              <a:rPr lang="en-US" sz="1200" b="1" dirty="0"/>
              <a:t>Scrum Master</a:t>
            </a:r>
            <a:br>
              <a:rPr lang="en-US" sz="1200" dirty="0"/>
            </a:br>
            <a:r>
              <a:rPr lang="en-US" sz="1200" dirty="0"/>
              <a:t>6.What helps us control the path (tail)? </a:t>
            </a:r>
            <a:r>
              <a:rPr lang="en-US" sz="1200" b="1" dirty="0"/>
              <a:t>Metrics</a:t>
            </a:r>
            <a:br>
              <a:rPr lang="en-US" sz="1200" dirty="0"/>
            </a:br>
            <a:r>
              <a:rPr lang="en-US" sz="1200" dirty="0"/>
              <a:t>7.What are the obstacles (wind)? </a:t>
            </a:r>
            <a:r>
              <a:rPr lang="en-US" sz="1200" b="1" dirty="0"/>
              <a:t>Lack of knowledge  | Old roles and process</a:t>
            </a:r>
            <a:endParaRPr lang="en-US" sz="1200" b="1" i="0" dirty="0">
              <a:effectLst/>
            </a:endParaRPr>
          </a:p>
        </p:txBody>
      </p:sp>
      <p:sp>
        <p:nvSpPr>
          <p:cNvPr id="5" name="Rectangle 4">
            <a:extLst>
              <a:ext uri="{FF2B5EF4-FFF2-40B4-BE49-F238E27FC236}">
                <a16:creationId xmlns:a16="http://schemas.microsoft.com/office/drawing/2014/main" id="{AACB1CC6-FFED-404F-BE5A-677EFA7D9154}"/>
              </a:ext>
            </a:extLst>
          </p:cNvPr>
          <p:cNvSpPr/>
          <p:nvPr/>
        </p:nvSpPr>
        <p:spPr>
          <a:xfrm>
            <a:off x="838200" y="3135454"/>
            <a:ext cx="4991100" cy="4801314"/>
          </a:xfrm>
          <a:prstGeom prst="rect">
            <a:avLst/>
          </a:prstGeom>
        </p:spPr>
        <p:txBody>
          <a:bodyPr wrap="square">
            <a:spAutoFit/>
          </a:bodyPr>
          <a:lstStyle/>
          <a:p>
            <a:r>
              <a:rPr lang="en-US" sz="1200" b="1" dirty="0"/>
              <a:t>Solution: Activity 8.2 : Resistance to Agile Transition</a:t>
            </a:r>
          </a:p>
          <a:p>
            <a:endParaRPr lang="en-US" sz="1200" b="1" dirty="0"/>
          </a:p>
          <a:p>
            <a:r>
              <a:rPr lang="en-US" sz="1200" b="1" dirty="0"/>
              <a:t>Status Certainty Autonomy Relatedness Fairness</a:t>
            </a:r>
          </a:p>
          <a:p>
            <a:endParaRPr lang="en-US" sz="1200" dirty="0"/>
          </a:p>
          <a:p>
            <a:r>
              <a:rPr lang="en-US" sz="1200" b="1" dirty="0"/>
              <a:t>Team</a:t>
            </a:r>
            <a:endParaRPr lang="en-US" sz="1200" dirty="0"/>
          </a:p>
          <a:p>
            <a:r>
              <a:rPr lang="en-US" sz="1200" dirty="0"/>
              <a:t>New Process – Certainty</a:t>
            </a:r>
          </a:p>
          <a:p>
            <a:r>
              <a:rPr lang="en-US" sz="1200" dirty="0"/>
              <a:t>More Transparency &amp; Accountability -Autonomy</a:t>
            </a:r>
          </a:p>
          <a:p>
            <a:r>
              <a:rPr lang="en-US" sz="1200" dirty="0"/>
              <a:t>Knowledge Sharing – Autonomy</a:t>
            </a:r>
          </a:p>
          <a:p>
            <a:r>
              <a:rPr lang="en-US" sz="1200" dirty="0"/>
              <a:t>Colocation –  Autonomy | Certainty</a:t>
            </a:r>
          </a:p>
          <a:p>
            <a:endParaRPr lang="en-US" sz="1200" dirty="0"/>
          </a:p>
          <a:p>
            <a:r>
              <a:rPr lang="en-US" sz="1200" b="1" dirty="0"/>
              <a:t>TL/TM</a:t>
            </a:r>
            <a:endParaRPr lang="en-US" sz="1200" dirty="0"/>
          </a:p>
          <a:p>
            <a:r>
              <a:rPr lang="en-US" sz="1200" dirty="0"/>
              <a:t>Dynamic Planning – Certainty</a:t>
            </a:r>
          </a:p>
          <a:p>
            <a:r>
              <a:rPr lang="en-US" sz="1200" dirty="0"/>
              <a:t>Roles Change – Status</a:t>
            </a:r>
          </a:p>
          <a:p>
            <a:r>
              <a:rPr lang="en-US" sz="1200" dirty="0"/>
              <a:t>Self Managing Teams – Autonomy</a:t>
            </a:r>
          </a:p>
          <a:p>
            <a:r>
              <a:rPr lang="en-US" sz="1200" dirty="0"/>
              <a:t>Customer Collaboration – Autonomy</a:t>
            </a:r>
          </a:p>
          <a:p>
            <a:endParaRPr lang="en-US" sz="1200" dirty="0"/>
          </a:p>
          <a:p>
            <a:r>
              <a:rPr lang="en-US" sz="1200" b="1" dirty="0"/>
              <a:t>Senior Management</a:t>
            </a:r>
            <a:endParaRPr lang="en-US" sz="1200" dirty="0"/>
          </a:p>
          <a:p>
            <a:r>
              <a:rPr lang="en-US" sz="1200" dirty="0"/>
              <a:t>Empowerment – Autonomy</a:t>
            </a:r>
          </a:p>
          <a:p>
            <a:r>
              <a:rPr lang="en-US" sz="1200" dirty="0"/>
              <a:t>Transparency to Customer – Autonomy</a:t>
            </a:r>
          </a:p>
          <a:p>
            <a:r>
              <a:rPr lang="en-US" sz="1200" dirty="0"/>
              <a:t>Variability in Productivity – Certainty</a:t>
            </a:r>
          </a:p>
          <a:p>
            <a:endParaRPr lang="en-US" sz="1200" dirty="0"/>
          </a:p>
          <a:p>
            <a:r>
              <a:rPr lang="en-US" sz="1200" b="1" dirty="0"/>
              <a:t>Customer</a:t>
            </a:r>
            <a:endParaRPr lang="en-US" sz="1200" dirty="0"/>
          </a:p>
          <a:p>
            <a:r>
              <a:rPr lang="en-US" sz="1200" dirty="0"/>
              <a:t>Time Availability – Autonomy</a:t>
            </a:r>
          </a:p>
          <a:p>
            <a:r>
              <a:rPr lang="en-US" sz="1200" dirty="0"/>
              <a:t>Contract Model Changes – Certainty</a:t>
            </a:r>
          </a:p>
          <a:p>
            <a:endParaRPr lang="en-US" dirty="0"/>
          </a:p>
        </p:txBody>
      </p:sp>
    </p:spTree>
    <p:extLst>
      <p:ext uri="{BB962C8B-B14F-4D97-AF65-F5344CB8AC3E}">
        <p14:creationId xmlns:p14="http://schemas.microsoft.com/office/powerpoint/2010/main" val="4195443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5008741" y="8260226"/>
            <a:ext cx="565150" cy="27127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55547"/>
            <a:ext cx="3900170" cy="600164"/>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Transition </a:t>
            </a:r>
            <a:r>
              <a:rPr sz="1500" b="1" dirty="0">
                <a:latin typeface="Calibri"/>
                <a:cs typeface="Calibri"/>
              </a:rPr>
              <a:t>is a Long </a:t>
            </a:r>
            <a:r>
              <a:rPr sz="1500" b="1" spc="-10" dirty="0">
                <a:latin typeface="Calibri"/>
                <a:cs typeface="Calibri"/>
              </a:rPr>
              <a:t>Change</a:t>
            </a:r>
            <a:r>
              <a:rPr sz="1500" b="1" spc="-50" dirty="0">
                <a:latin typeface="Calibri"/>
                <a:cs typeface="Calibri"/>
              </a:rPr>
              <a:t> </a:t>
            </a:r>
            <a:r>
              <a:rPr sz="1500" b="1" spc="-10" dirty="0">
                <a:latin typeface="Calibri"/>
                <a:cs typeface="Calibri"/>
              </a:rPr>
              <a:t>Process</a:t>
            </a:r>
            <a:endParaRPr sz="1500">
              <a:latin typeface="Calibri"/>
              <a:cs typeface="Calibri"/>
            </a:endParaRPr>
          </a:p>
          <a:p>
            <a:pPr>
              <a:lnSpc>
                <a:spcPct val="100000"/>
              </a:lnSpc>
              <a:spcBef>
                <a:spcPts val="15"/>
              </a:spcBef>
            </a:pPr>
            <a:endParaRPr sz="1200">
              <a:latin typeface="Times New Roman"/>
              <a:cs typeface="Times New Roman"/>
            </a:endParaRPr>
          </a:p>
          <a:p>
            <a:pPr marL="164465">
              <a:lnSpc>
                <a:spcPct val="100000"/>
              </a:lnSpc>
            </a:pPr>
            <a:r>
              <a:rPr sz="1200" b="1" i="1" spc="-10" dirty="0">
                <a:solidFill>
                  <a:srgbClr val="42558D"/>
                </a:solidFill>
                <a:latin typeface="Calibri"/>
                <a:cs typeface="Calibri"/>
              </a:rPr>
              <a:t>Usually, </a:t>
            </a:r>
            <a:r>
              <a:rPr sz="1200" b="1" i="1" dirty="0">
                <a:solidFill>
                  <a:srgbClr val="42558D"/>
                </a:solidFill>
                <a:latin typeface="Calibri"/>
                <a:cs typeface="Calibri"/>
              </a:rPr>
              <a:t>the bigger the change, the </a:t>
            </a:r>
            <a:r>
              <a:rPr sz="1200" b="1" i="1" spc="-5" dirty="0">
                <a:solidFill>
                  <a:srgbClr val="42558D"/>
                </a:solidFill>
                <a:latin typeface="Calibri"/>
                <a:cs typeface="Calibri"/>
              </a:rPr>
              <a:t>stronger </a:t>
            </a:r>
            <a:r>
              <a:rPr sz="1200" b="1" i="1" dirty="0">
                <a:solidFill>
                  <a:srgbClr val="42558D"/>
                </a:solidFill>
                <a:latin typeface="Calibri"/>
                <a:cs typeface="Calibri"/>
              </a:rPr>
              <a:t>the</a:t>
            </a:r>
            <a:r>
              <a:rPr sz="1200" b="1" i="1" spc="-100" dirty="0">
                <a:solidFill>
                  <a:srgbClr val="42558D"/>
                </a:solidFill>
                <a:latin typeface="Calibri"/>
                <a:cs typeface="Calibri"/>
              </a:rPr>
              <a:t> </a:t>
            </a:r>
            <a:r>
              <a:rPr sz="1200" b="1" i="1" spc="-10" dirty="0">
                <a:solidFill>
                  <a:srgbClr val="42558D"/>
                </a:solidFill>
                <a:latin typeface="Calibri"/>
                <a:cs typeface="Calibri"/>
              </a:rPr>
              <a:t>resistance!</a:t>
            </a:r>
            <a:endParaRPr sz="1200">
              <a:latin typeface="Calibri"/>
              <a:cs typeface="Calibri"/>
            </a:endParaRPr>
          </a:p>
        </p:txBody>
      </p:sp>
      <p:sp>
        <p:nvSpPr>
          <p:cNvPr id="59" name="object 59"/>
          <p:cNvSpPr/>
          <p:nvPr/>
        </p:nvSpPr>
        <p:spPr>
          <a:xfrm>
            <a:off x="1790702" y="1619377"/>
            <a:ext cx="3290189" cy="2474087"/>
          </a:xfrm>
          <a:prstGeom prst="rect">
            <a:avLst/>
          </a:prstGeom>
          <a:blipFill>
            <a:blip r:embed="rId3" cstate="print"/>
            <a:stretch>
              <a:fillRect/>
            </a:stretch>
          </a:blipFill>
        </p:spPr>
        <p:txBody>
          <a:bodyPr wrap="square" lIns="0" tIns="0" rIns="0" bIns="0" rtlCol="0"/>
          <a:lstStyle/>
          <a:p>
            <a:endParaRPr/>
          </a:p>
        </p:txBody>
      </p:sp>
      <p:sp>
        <p:nvSpPr>
          <p:cNvPr id="60" name="object 60"/>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234289" y="8036052"/>
            <a:ext cx="746925" cy="304368"/>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3643886" y="4911854"/>
            <a:ext cx="2071115" cy="342900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1143000" y="4911854"/>
            <a:ext cx="4572000" cy="3429000"/>
          </a:xfrm>
          <a:prstGeom prst="rect">
            <a:avLst/>
          </a:prstGeom>
          <a:blipFill>
            <a:blip r:embed="rId6" cstate="print"/>
            <a:stretch>
              <a:fillRect/>
            </a:stretch>
          </a:blipFill>
        </p:spPr>
        <p:txBody>
          <a:bodyPr wrap="square" lIns="0" tIns="0" rIns="0" bIns="0" rtlCol="0"/>
          <a:lstStyle/>
          <a:p>
            <a:endParaRPr/>
          </a:p>
        </p:txBody>
      </p:sp>
      <p:sp>
        <p:nvSpPr>
          <p:cNvPr id="65" name="object 65"/>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6" name="object 66"/>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7" name="object 67"/>
          <p:cNvSpPr/>
          <p:nvPr/>
        </p:nvSpPr>
        <p:spPr>
          <a:xfrm>
            <a:off x="1266940" y="5533771"/>
            <a:ext cx="4384167" cy="2807082"/>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345691" y="5521453"/>
            <a:ext cx="4137660" cy="236221"/>
          </a:xfrm>
          <a:prstGeom prst="rect">
            <a:avLst/>
          </a:prstGeom>
          <a:blipFill>
            <a:blip r:embed="rId8" cstate="print"/>
            <a:stretch>
              <a:fillRect/>
            </a:stretch>
          </a:blipFill>
        </p:spPr>
        <p:txBody>
          <a:bodyPr wrap="square" lIns="0" tIns="0" rIns="0" bIns="0" rtlCol="0"/>
          <a:lstStyle/>
          <a:p>
            <a:endParaRPr/>
          </a:p>
        </p:txBody>
      </p:sp>
      <p:sp>
        <p:nvSpPr>
          <p:cNvPr id="69" name="object 69"/>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0" name="object 70"/>
          <p:cNvSpPr/>
          <p:nvPr/>
        </p:nvSpPr>
        <p:spPr>
          <a:xfrm>
            <a:off x="1556005" y="5596130"/>
            <a:ext cx="59435" cy="59435"/>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3369564" y="5596130"/>
            <a:ext cx="59436" cy="59435"/>
          </a:xfrm>
          <a:prstGeom prst="rect">
            <a:avLst/>
          </a:prstGeom>
          <a:blipFill>
            <a:blip r:embed="rId10" cstate="print"/>
            <a:stretch>
              <a:fillRect/>
            </a:stretch>
          </a:blipFill>
        </p:spPr>
        <p:txBody>
          <a:bodyPr wrap="square" lIns="0" tIns="0" rIns="0" bIns="0" rtlCol="0"/>
          <a:lstStyle/>
          <a:p>
            <a:endParaRPr/>
          </a:p>
        </p:txBody>
      </p:sp>
      <p:sp>
        <p:nvSpPr>
          <p:cNvPr id="72" name="object 72"/>
          <p:cNvSpPr/>
          <p:nvPr/>
        </p:nvSpPr>
        <p:spPr>
          <a:xfrm>
            <a:off x="5189220" y="5596130"/>
            <a:ext cx="59436" cy="59435"/>
          </a:xfrm>
          <a:prstGeom prst="rect">
            <a:avLst/>
          </a:prstGeom>
          <a:blipFill>
            <a:blip r:embed="rId11" cstate="print"/>
            <a:stretch>
              <a:fillRect/>
            </a:stretch>
          </a:blipFill>
        </p:spPr>
        <p:txBody>
          <a:bodyPr wrap="square" lIns="0" tIns="0" rIns="0" bIns="0" rtlCol="0"/>
          <a:lstStyle/>
          <a:p>
            <a:endParaRPr/>
          </a:p>
        </p:txBody>
      </p:sp>
      <p:sp>
        <p:nvSpPr>
          <p:cNvPr id="74" name="object 74"/>
          <p:cNvSpPr txBox="1"/>
          <p:nvPr/>
        </p:nvSpPr>
        <p:spPr>
          <a:xfrm>
            <a:off x="1143000" y="4911852"/>
            <a:ext cx="4572000" cy="1642116"/>
          </a:xfrm>
          <a:prstGeom prst="rect">
            <a:avLst/>
          </a:prstGeom>
        </p:spPr>
        <p:txBody>
          <a:bodyPr vert="horz" wrap="square" lIns="0" tIns="109855" rIns="0" bIns="0" rtlCol="0">
            <a:spAutoFit/>
          </a:bodyPr>
          <a:lstStyle/>
          <a:p>
            <a:pPr marL="228600">
              <a:lnSpc>
                <a:spcPct val="100000"/>
              </a:lnSpc>
              <a:spcBef>
                <a:spcPts val="865"/>
              </a:spcBef>
            </a:pPr>
            <a:r>
              <a:rPr sz="1300" spc="-5" dirty="0">
                <a:solidFill>
                  <a:srgbClr val="FFFFFF"/>
                </a:solidFill>
                <a:latin typeface="Arial"/>
                <a:cs typeface="Arial"/>
              </a:rPr>
              <a:t>Activity 8.2 : Resistance to Agile</a:t>
            </a:r>
            <a:r>
              <a:rPr sz="1300" spc="15" dirty="0">
                <a:solidFill>
                  <a:srgbClr val="FFFFFF"/>
                </a:solidFill>
                <a:latin typeface="Arial"/>
                <a:cs typeface="Arial"/>
              </a:rPr>
              <a:t> </a:t>
            </a:r>
            <a:r>
              <a:rPr sz="1300" spc="-10" dirty="0">
                <a:solidFill>
                  <a:srgbClr val="FFFFFF"/>
                </a:solidFill>
                <a:latin typeface="Arial"/>
                <a:cs typeface="Arial"/>
              </a:rPr>
              <a:t>Transition</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750">
              <a:latin typeface="Times New Roman"/>
              <a:cs typeface="Times New Roman"/>
            </a:endParaRPr>
          </a:p>
          <a:p>
            <a:pPr marL="410209">
              <a:lnSpc>
                <a:spcPct val="100000"/>
              </a:lnSpc>
            </a:pPr>
            <a:r>
              <a:rPr sz="1100" spc="-5" dirty="0">
                <a:latin typeface="Calibri"/>
                <a:cs typeface="Calibri"/>
              </a:rPr>
              <a:t>This </a:t>
            </a:r>
            <a:r>
              <a:rPr sz="1100" dirty="0">
                <a:latin typeface="Calibri"/>
                <a:cs typeface="Calibri"/>
              </a:rPr>
              <a:t>is a class</a:t>
            </a:r>
            <a:r>
              <a:rPr sz="1100" spc="-105" dirty="0">
                <a:latin typeface="Calibri"/>
                <a:cs typeface="Calibri"/>
              </a:rPr>
              <a:t> </a:t>
            </a:r>
            <a:r>
              <a:rPr sz="1100" spc="-5" dirty="0">
                <a:latin typeface="Calibri"/>
                <a:cs typeface="Calibri"/>
              </a:rPr>
              <a:t>exercise.</a:t>
            </a:r>
            <a:endParaRPr sz="1100">
              <a:latin typeface="Calibri"/>
              <a:cs typeface="Calibri"/>
            </a:endParaRPr>
          </a:p>
          <a:p>
            <a:pPr marL="410209">
              <a:lnSpc>
                <a:spcPct val="100000"/>
              </a:lnSpc>
              <a:spcBef>
                <a:spcPts val="860"/>
              </a:spcBef>
            </a:pPr>
            <a:r>
              <a:rPr sz="1100" spc="-5" dirty="0">
                <a:latin typeface="Calibri"/>
                <a:cs typeface="Calibri"/>
              </a:rPr>
              <a:t>Agile transition brings changes </a:t>
            </a:r>
            <a:r>
              <a:rPr sz="1100" dirty="0">
                <a:latin typeface="Calibri"/>
                <a:cs typeface="Calibri"/>
              </a:rPr>
              <a:t>in </a:t>
            </a:r>
            <a:r>
              <a:rPr sz="1100" spc="-5" dirty="0">
                <a:latin typeface="Calibri"/>
                <a:cs typeface="Calibri"/>
              </a:rPr>
              <a:t>roles, responsibilities </a:t>
            </a:r>
            <a:r>
              <a:rPr sz="1100" dirty="0">
                <a:latin typeface="Calibri"/>
                <a:cs typeface="Calibri"/>
              </a:rPr>
              <a:t>and</a:t>
            </a:r>
            <a:r>
              <a:rPr sz="1100" spc="-20" dirty="0">
                <a:latin typeface="Calibri"/>
                <a:cs typeface="Calibri"/>
              </a:rPr>
              <a:t> </a:t>
            </a:r>
            <a:r>
              <a:rPr sz="1100" spc="-5" dirty="0">
                <a:latin typeface="Calibri"/>
                <a:cs typeface="Calibri"/>
              </a:rPr>
              <a:t>team</a:t>
            </a:r>
            <a:endParaRPr sz="1100">
              <a:latin typeface="Calibri"/>
              <a:cs typeface="Calibri"/>
            </a:endParaRPr>
          </a:p>
          <a:p>
            <a:pPr marL="410209">
              <a:lnSpc>
                <a:spcPct val="100000"/>
              </a:lnSpc>
              <a:spcBef>
                <a:spcPts val="265"/>
              </a:spcBef>
            </a:pPr>
            <a:r>
              <a:rPr sz="1100" spc="-5" dirty="0">
                <a:latin typeface="Calibri"/>
                <a:cs typeface="Calibri"/>
              </a:rPr>
              <a:t>structure that </a:t>
            </a:r>
            <a:r>
              <a:rPr sz="1100" dirty="0">
                <a:latin typeface="Calibri"/>
                <a:cs typeface="Calibri"/>
              </a:rPr>
              <a:t>people </a:t>
            </a:r>
            <a:r>
              <a:rPr sz="1100" spc="-10" dirty="0">
                <a:latin typeface="Calibri"/>
                <a:cs typeface="Calibri"/>
              </a:rPr>
              <a:t>may </a:t>
            </a:r>
            <a:r>
              <a:rPr sz="1100" dirty="0">
                <a:latin typeface="Calibri"/>
                <a:cs typeface="Calibri"/>
              </a:rPr>
              <a:t>not </a:t>
            </a:r>
            <a:r>
              <a:rPr sz="1100" spc="-5" dirty="0">
                <a:latin typeface="Calibri"/>
                <a:cs typeface="Calibri"/>
              </a:rPr>
              <a:t>feel </a:t>
            </a:r>
            <a:r>
              <a:rPr sz="1100" dirty="0">
                <a:latin typeface="Calibri"/>
                <a:cs typeface="Calibri"/>
              </a:rPr>
              <a:t>open</a:t>
            </a:r>
            <a:r>
              <a:rPr sz="1100" spc="-100" dirty="0">
                <a:latin typeface="Calibri"/>
                <a:cs typeface="Calibri"/>
              </a:rPr>
              <a:t> </a:t>
            </a:r>
            <a:r>
              <a:rPr sz="1100" spc="-5" dirty="0">
                <a:latin typeface="Calibri"/>
                <a:cs typeface="Calibri"/>
              </a:rPr>
              <a:t>to.</a:t>
            </a:r>
            <a:endParaRPr sz="1100">
              <a:latin typeface="Calibri"/>
              <a:cs typeface="Calibri"/>
            </a:endParaRPr>
          </a:p>
        </p:txBody>
      </p:sp>
      <p:sp>
        <p:nvSpPr>
          <p:cNvPr id="75" name="object 75"/>
          <p:cNvSpPr/>
          <p:nvPr/>
        </p:nvSpPr>
        <p:spPr>
          <a:xfrm>
            <a:off x="4913378" y="7548372"/>
            <a:ext cx="566927" cy="566929"/>
          </a:xfrm>
          <a:prstGeom prst="rect">
            <a:avLst/>
          </a:prstGeom>
          <a:blipFill>
            <a:blip r:embed="rId12" cstate="print"/>
            <a:stretch>
              <a:fillRect/>
            </a:stretch>
          </a:blipFill>
        </p:spPr>
        <p:txBody>
          <a:bodyPr wrap="square" lIns="0" tIns="0" rIns="0" bIns="0" rtlCol="0"/>
          <a:lstStyle/>
          <a:p>
            <a:endParaRPr/>
          </a:p>
        </p:txBody>
      </p:sp>
      <p:sp>
        <p:nvSpPr>
          <p:cNvPr id="76" name="object 76"/>
          <p:cNvSpPr/>
          <p:nvPr/>
        </p:nvSpPr>
        <p:spPr>
          <a:xfrm>
            <a:off x="4933698" y="7568565"/>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868"/>
                </a:lnTo>
                <a:lnTo>
                  <a:pt x="15635" y="337161"/>
                </a:lnTo>
                <a:lnTo>
                  <a:pt x="34120" y="376109"/>
                </a:lnTo>
                <a:lnTo>
                  <a:pt x="58777" y="411003"/>
                </a:lnTo>
                <a:lnTo>
                  <a:pt x="88900" y="441138"/>
                </a:lnTo>
                <a:lnTo>
                  <a:pt x="123782" y="465807"/>
                </a:lnTo>
                <a:lnTo>
                  <a:pt x="162719" y="484303"/>
                </a:lnTo>
                <a:lnTo>
                  <a:pt x="205006" y="495919"/>
                </a:lnTo>
                <a:lnTo>
                  <a:pt x="249936" y="499948"/>
                </a:lnTo>
                <a:lnTo>
                  <a:pt x="294903" y="495919"/>
                </a:lnTo>
                <a:lnTo>
                  <a:pt x="337219" y="484303"/>
                </a:lnTo>
                <a:lnTo>
                  <a:pt x="376178" y="465807"/>
                </a:lnTo>
                <a:lnTo>
                  <a:pt x="411077" y="441138"/>
                </a:lnTo>
                <a:lnTo>
                  <a:pt x="441210" y="411003"/>
                </a:lnTo>
                <a:lnTo>
                  <a:pt x="465873" y="376109"/>
                </a:lnTo>
                <a:lnTo>
                  <a:pt x="484362" y="337161"/>
                </a:lnTo>
                <a:lnTo>
                  <a:pt x="495972" y="294868"/>
                </a:lnTo>
                <a:lnTo>
                  <a:pt x="499999" y="249936"/>
                </a:lnTo>
                <a:lnTo>
                  <a:pt x="495972" y="205006"/>
                </a:lnTo>
                <a:lnTo>
                  <a:pt x="484362" y="162719"/>
                </a:lnTo>
                <a:lnTo>
                  <a:pt x="465873" y="123782"/>
                </a:lnTo>
                <a:lnTo>
                  <a:pt x="441210" y="88900"/>
                </a:lnTo>
                <a:lnTo>
                  <a:pt x="411077" y="58777"/>
                </a:lnTo>
                <a:lnTo>
                  <a:pt x="376178" y="34120"/>
                </a:lnTo>
                <a:lnTo>
                  <a:pt x="337219" y="15635"/>
                </a:lnTo>
                <a:lnTo>
                  <a:pt x="294903" y="4026"/>
                </a:lnTo>
                <a:lnTo>
                  <a:pt x="249936" y="0"/>
                </a:lnTo>
                <a:close/>
              </a:path>
            </a:pathLst>
          </a:custGeom>
          <a:solidFill>
            <a:srgbClr val="465063"/>
          </a:solidFill>
        </p:spPr>
        <p:txBody>
          <a:bodyPr wrap="square" lIns="0" tIns="0" rIns="0" bIns="0" rtlCol="0"/>
          <a:lstStyle/>
          <a:p>
            <a:endParaRPr/>
          </a:p>
        </p:txBody>
      </p:sp>
      <p:sp>
        <p:nvSpPr>
          <p:cNvPr id="77" name="object 77"/>
          <p:cNvSpPr/>
          <p:nvPr/>
        </p:nvSpPr>
        <p:spPr>
          <a:xfrm>
            <a:off x="4933698" y="7568565"/>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903" y="4026"/>
                </a:lnTo>
                <a:lnTo>
                  <a:pt x="337219" y="15635"/>
                </a:lnTo>
                <a:lnTo>
                  <a:pt x="376178" y="34120"/>
                </a:lnTo>
                <a:lnTo>
                  <a:pt x="411077" y="58777"/>
                </a:lnTo>
                <a:lnTo>
                  <a:pt x="441210" y="88900"/>
                </a:lnTo>
                <a:lnTo>
                  <a:pt x="465873" y="123782"/>
                </a:lnTo>
                <a:lnTo>
                  <a:pt x="484362" y="162719"/>
                </a:lnTo>
                <a:lnTo>
                  <a:pt x="495972" y="205006"/>
                </a:lnTo>
                <a:lnTo>
                  <a:pt x="499999" y="249936"/>
                </a:lnTo>
                <a:lnTo>
                  <a:pt x="495972" y="294868"/>
                </a:lnTo>
                <a:lnTo>
                  <a:pt x="484362" y="337161"/>
                </a:lnTo>
                <a:lnTo>
                  <a:pt x="465873" y="376109"/>
                </a:lnTo>
                <a:lnTo>
                  <a:pt x="441210" y="411003"/>
                </a:lnTo>
                <a:lnTo>
                  <a:pt x="411077" y="441138"/>
                </a:lnTo>
                <a:lnTo>
                  <a:pt x="376178" y="465807"/>
                </a:lnTo>
                <a:lnTo>
                  <a:pt x="337219" y="484303"/>
                </a:lnTo>
                <a:lnTo>
                  <a:pt x="294903" y="495919"/>
                </a:lnTo>
                <a:lnTo>
                  <a:pt x="249936" y="499948"/>
                </a:lnTo>
                <a:lnTo>
                  <a:pt x="205006" y="495919"/>
                </a:lnTo>
                <a:lnTo>
                  <a:pt x="162719" y="484303"/>
                </a:lnTo>
                <a:lnTo>
                  <a:pt x="123782" y="465807"/>
                </a:lnTo>
                <a:lnTo>
                  <a:pt x="88900" y="441138"/>
                </a:lnTo>
                <a:lnTo>
                  <a:pt x="58777" y="411003"/>
                </a:lnTo>
                <a:lnTo>
                  <a:pt x="34120" y="376109"/>
                </a:lnTo>
                <a:lnTo>
                  <a:pt x="15635" y="337161"/>
                </a:lnTo>
                <a:lnTo>
                  <a:pt x="4026" y="294868"/>
                </a:lnTo>
                <a:lnTo>
                  <a:pt x="0" y="249936"/>
                </a:lnTo>
                <a:close/>
              </a:path>
            </a:pathLst>
          </a:custGeom>
          <a:ln w="12700">
            <a:solidFill>
              <a:srgbClr val="FFFFFF"/>
            </a:solidFill>
          </a:ln>
        </p:spPr>
        <p:txBody>
          <a:bodyPr wrap="square" lIns="0" tIns="0" rIns="0" bIns="0" rtlCol="0"/>
          <a:lstStyle/>
          <a:p>
            <a:endParaRPr/>
          </a:p>
        </p:txBody>
      </p:sp>
      <p:sp>
        <p:nvSpPr>
          <p:cNvPr id="78" name="object 78"/>
          <p:cNvSpPr/>
          <p:nvPr/>
        </p:nvSpPr>
        <p:spPr>
          <a:xfrm>
            <a:off x="4984751" y="7619619"/>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2"/>
                </a:lnTo>
                <a:lnTo>
                  <a:pt x="5251" y="244490"/>
                </a:lnTo>
                <a:lnTo>
                  <a:pt x="20211" y="286359"/>
                </a:lnTo>
                <a:lnTo>
                  <a:pt x="43687" y="323294"/>
                </a:lnTo>
                <a:lnTo>
                  <a:pt x="74484" y="354099"/>
                </a:lnTo>
                <a:lnTo>
                  <a:pt x="111411" y="377582"/>
                </a:lnTo>
                <a:lnTo>
                  <a:pt x="153275" y="392548"/>
                </a:lnTo>
                <a:lnTo>
                  <a:pt x="198882" y="397802"/>
                </a:lnTo>
                <a:lnTo>
                  <a:pt x="244495" y="392548"/>
                </a:lnTo>
                <a:lnTo>
                  <a:pt x="286377" y="377582"/>
                </a:lnTo>
                <a:lnTo>
                  <a:pt x="323329" y="354099"/>
                </a:lnTo>
                <a:lnTo>
                  <a:pt x="354153" y="323294"/>
                </a:lnTo>
                <a:lnTo>
                  <a:pt x="377653" y="286359"/>
                </a:lnTo>
                <a:lnTo>
                  <a:pt x="392632" y="244490"/>
                </a:lnTo>
                <a:lnTo>
                  <a:pt x="397890" y="198882"/>
                </a:lnTo>
                <a:lnTo>
                  <a:pt x="392632" y="153275"/>
                </a:lnTo>
                <a:lnTo>
                  <a:pt x="377653" y="111411"/>
                </a:lnTo>
                <a:lnTo>
                  <a:pt x="354153" y="74484"/>
                </a:lnTo>
                <a:lnTo>
                  <a:pt x="323329" y="43687"/>
                </a:lnTo>
                <a:lnTo>
                  <a:pt x="286377" y="20211"/>
                </a:lnTo>
                <a:lnTo>
                  <a:pt x="244495" y="5251"/>
                </a:lnTo>
                <a:lnTo>
                  <a:pt x="198882" y="0"/>
                </a:lnTo>
                <a:close/>
              </a:path>
            </a:pathLst>
          </a:custGeom>
          <a:solidFill>
            <a:srgbClr val="D9D9D9"/>
          </a:solidFill>
        </p:spPr>
        <p:txBody>
          <a:bodyPr wrap="square" lIns="0" tIns="0" rIns="0" bIns="0" rtlCol="0"/>
          <a:lstStyle/>
          <a:p>
            <a:endParaRPr/>
          </a:p>
        </p:txBody>
      </p:sp>
      <p:sp>
        <p:nvSpPr>
          <p:cNvPr id="79" name="object 79"/>
          <p:cNvSpPr/>
          <p:nvPr/>
        </p:nvSpPr>
        <p:spPr>
          <a:xfrm>
            <a:off x="5180965" y="7618730"/>
            <a:ext cx="7620" cy="396240"/>
          </a:xfrm>
          <a:custGeom>
            <a:avLst/>
            <a:gdLst/>
            <a:ahLst/>
            <a:cxnLst/>
            <a:rect l="l" t="t" r="r" b="b"/>
            <a:pathLst>
              <a:path w="7620" h="396240">
                <a:moveTo>
                  <a:pt x="0" y="0"/>
                </a:moveTo>
                <a:lnTo>
                  <a:pt x="7238" y="396201"/>
                </a:lnTo>
              </a:path>
            </a:pathLst>
          </a:custGeom>
          <a:ln w="6350">
            <a:solidFill>
              <a:srgbClr val="A6A6A6"/>
            </a:solidFill>
          </a:ln>
        </p:spPr>
        <p:txBody>
          <a:bodyPr wrap="square" lIns="0" tIns="0" rIns="0" bIns="0" rtlCol="0"/>
          <a:lstStyle/>
          <a:p>
            <a:endParaRPr/>
          </a:p>
        </p:txBody>
      </p:sp>
      <p:sp>
        <p:nvSpPr>
          <p:cNvPr id="80" name="object 80"/>
          <p:cNvSpPr/>
          <p:nvPr/>
        </p:nvSpPr>
        <p:spPr>
          <a:xfrm>
            <a:off x="4986528" y="7812406"/>
            <a:ext cx="396240" cy="7620"/>
          </a:xfrm>
          <a:custGeom>
            <a:avLst/>
            <a:gdLst/>
            <a:ahLst/>
            <a:cxnLst/>
            <a:rect l="l" t="t" r="r" b="b"/>
            <a:pathLst>
              <a:path w="396239" h="7620">
                <a:moveTo>
                  <a:pt x="0" y="7238"/>
                </a:moveTo>
                <a:lnTo>
                  <a:pt x="396113" y="0"/>
                </a:lnTo>
              </a:path>
            </a:pathLst>
          </a:custGeom>
          <a:ln w="6350">
            <a:solidFill>
              <a:srgbClr val="A6A6A6"/>
            </a:solidFill>
          </a:ln>
        </p:spPr>
        <p:txBody>
          <a:bodyPr wrap="square" lIns="0" tIns="0" rIns="0" bIns="0" rtlCol="0"/>
          <a:lstStyle/>
          <a:p>
            <a:endParaRPr/>
          </a:p>
        </p:txBody>
      </p:sp>
      <p:sp>
        <p:nvSpPr>
          <p:cNvPr id="81" name="object 81"/>
          <p:cNvSpPr/>
          <p:nvPr/>
        </p:nvSpPr>
        <p:spPr>
          <a:xfrm>
            <a:off x="5041010" y="7680959"/>
            <a:ext cx="285750" cy="275590"/>
          </a:xfrm>
          <a:custGeom>
            <a:avLst/>
            <a:gdLst/>
            <a:ahLst/>
            <a:cxnLst/>
            <a:rect l="l" t="t" r="r" b="b"/>
            <a:pathLst>
              <a:path w="285750" h="275590">
                <a:moveTo>
                  <a:pt x="0" y="0"/>
                </a:moveTo>
                <a:lnTo>
                  <a:pt x="285368" y="275081"/>
                </a:lnTo>
              </a:path>
            </a:pathLst>
          </a:custGeom>
          <a:ln w="6350">
            <a:solidFill>
              <a:srgbClr val="A6A6A6"/>
            </a:solidFill>
          </a:ln>
        </p:spPr>
        <p:txBody>
          <a:bodyPr wrap="square" lIns="0" tIns="0" rIns="0" bIns="0" rtlCol="0"/>
          <a:lstStyle/>
          <a:p>
            <a:endParaRPr/>
          </a:p>
        </p:txBody>
      </p:sp>
      <p:sp>
        <p:nvSpPr>
          <p:cNvPr id="82" name="object 82"/>
          <p:cNvSpPr/>
          <p:nvPr/>
        </p:nvSpPr>
        <p:spPr>
          <a:xfrm>
            <a:off x="5045583" y="7675247"/>
            <a:ext cx="275590" cy="285750"/>
          </a:xfrm>
          <a:custGeom>
            <a:avLst/>
            <a:gdLst/>
            <a:ahLst/>
            <a:cxnLst/>
            <a:rect l="l" t="t" r="r" b="b"/>
            <a:pathLst>
              <a:path w="275589" h="285750">
                <a:moveTo>
                  <a:pt x="0" y="285369"/>
                </a:moveTo>
                <a:lnTo>
                  <a:pt x="275081" y="0"/>
                </a:lnTo>
              </a:path>
            </a:pathLst>
          </a:custGeom>
          <a:ln w="6350">
            <a:solidFill>
              <a:srgbClr val="A6A6A6"/>
            </a:solidFill>
          </a:ln>
        </p:spPr>
        <p:txBody>
          <a:bodyPr wrap="square" lIns="0" tIns="0" rIns="0" bIns="0" rtlCol="0"/>
          <a:lstStyle/>
          <a:p>
            <a:endParaRPr/>
          </a:p>
        </p:txBody>
      </p:sp>
      <p:sp>
        <p:nvSpPr>
          <p:cNvPr id="83" name="object 83"/>
          <p:cNvSpPr/>
          <p:nvPr/>
        </p:nvSpPr>
        <p:spPr>
          <a:xfrm>
            <a:off x="5019294" y="7654163"/>
            <a:ext cx="328930" cy="328930"/>
          </a:xfrm>
          <a:custGeom>
            <a:avLst/>
            <a:gdLst/>
            <a:ahLst/>
            <a:cxnLst/>
            <a:rect l="l" t="t" r="r" b="b"/>
            <a:pathLst>
              <a:path w="328929" h="328929">
                <a:moveTo>
                  <a:pt x="164337" y="0"/>
                </a:moveTo>
                <a:lnTo>
                  <a:pt x="120635" y="5867"/>
                </a:lnTo>
                <a:lnTo>
                  <a:pt x="81374" y="22427"/>
                </a:lnTo>
                <a:lnTo>
                  <a:pt x="48117" y="48117"/>
                </a:lnTo>
                <a:lnTo>
                  <a:pt x="22427" y="81374"/>
                </a:lnTo>
                <a:lnTo>
                  <a:pt x="5867" y="120635"/>
                </a:lnTo>
                <a:lnTo>
                  <a:pt x="0" y="164337"/>
                </a:lnTo>
                <a:lnTo>
                  <a:pt x="5867" y="208045"/>
                </a:lnTo>
                <a:lnTo>
                  <a:pt x="22427" y="247318"/>
                </a:lnTo>
                <a:lnTo>
                  <a:pt x="48117" y="280590"/>
                </a:lnTo>
                <a:lnTo>
                  <a:pt x="81374" y="306295"/>
                </a:lnTo>
                <a:lnTo>
                  <a:pt x="120635" y="322867"/>
                </a:lnTo>
                <a:lnTo>
                  <a:pt x="164337" y="328739"/>
                </a:lnTo>
                <a:lnTo>
                  <a:pt x="208050" y="322867"/>
                </a:lnTo>
                <a:lnTo>
                  <a:pt x="247334" y="306295"/>
                </a:lnTo>
                <a:lnTo>
                  <a:pt x="280622" y="280590"/>
                </a:lnTo>
                <a:lnTo>
                  <a:pt x="306342" y="247318"/>
                </a:lnTo>
                <a:lnTo>
                  <a:pt x="322926" y="208045"/>
                </a:lnTo>
                <a:lnTo>
                  <a:pt x="328802" y="164337"/>
                </a:lnTo>
                <a:lnTo>
                  <a:pt x="322926" y="120635"/>
                </a:lnTo>
                <a:lnTo>
                  <a:pt x="306342" y="81374"/>
                </a:lnTo>
                <a:lnTo>
                  <a:pt x="280622" y="48117"/>
                </a:lnTo>
                <a:lnTo>
                  <a:pt x="247334" y="22427"/>
                </a:lnTo>
                <a:lnTo>
                  <a:pt x="208050" y="5867"/>
                </a:lnTo>
                <a:lnTo>
                  <a:pt x="164337" y="0"/>
                </a:lnTo>
                <a:close/>
              </a:path>
            </a:pathLst>
          </a:custGeom>
          <a:solidFill>
            <a:srgbClr val="D9D9D9"/>
          </a:solidFill>
        </p:spPr>
        <p:txBody>
          <a:bodyPr wrap="square" lIns="0" tIns="0" rIns="0" bIns="0" rtlCol="0"/>
          <a:lstStyle/>
          <a:p>
            <a:endParaRPr/>
          </a:p>
        </p:txBody>
      </p:sp>
      <p:sp>
        <p:nvSpPr>
          <p:cNvPr id="84" name="object 84"/>
          <p:cNvSpPr/>
          <p:nvPr/>
        </p:nvSpPr>
        <p:spPr>
          <a:xfrm>
            <a:off x="5039614" y="7674484"/>
            <a:ext cx="288290" cy="288289"/>
          </a:xfrm>
          <a:custGeom>
            <a:avLst/>
            <a:gdLst/>
            <a:ahLst/>
            <a:cxnLst/>
            <a:rect l="l" t="t" r="r" b="b"/>
            <a:pathLst>
              <a:path w="288289" h="288290">
                <a:moveTo>
                  <a:pt x="144018" y="0"/>
                </a:moveTo>
                <a:lnTo>
                  <a:pt x="98511" y="7345"/>
                </a:lnTo>
                <a:lnTo>
                  <a:pt x="58978" y="27797"/>
                </a:lnTo>
                <a:lnTo>
                  <a:pt x="27797" y="58978"/>
                </a:lnTo>
                <a:lnTo>
                  <a:pt x="7345" y="98511"/>
                </a:lnTo>
                <a:lnTo>
                  <a:pt x="0" y="144017"/>
                </a:lnTo>
                <a:lnTo>
                  <a:pt x="7345" y="189586"/>
                </a:lnTo>
                <a:lnTo>
                  <a:pt x="27797" y="229156"/>
                </a:lnTo>
                <a:lnTo>
                  <a:pt x="58978" y="260357"/>
                </a:lnTo>
                <a:lnTo>
                  <a:pt x="98511" y="280816"/>
                </a:lnTo>
                <a:lnTo>
                  <a:pt x="144018" y="288162"/>
                </a:lnTo>
                <a:lnTo>
                  <a:pt x="189586" y="280816"/>
                </a:lnTo>
                <a:lnTo>
                  <a:pt x="229156" y="260357"/>
                </a:lnTo>
                <a:lnTo>
                  <a:pt x="260357" y="229156"/>
                </a:lnTo>
                <a:lnTo>
                  <a:pt x="280816" y="189586"/>
                </a:lnTo>
                <a:lnTo>
                  <a:pt x="288163" y="144017"/>
                </a:lnTo>
                <a:lnTo>
                  <a:pt x="280816" y="98511"/>
                </a:lnTo>
                <a:lnTo>
                  <a:pt x="260357" y="58978"/>
                </a:lnTo>
                <a:lnTo>
                  <a:pt x="229156" y="27797"/>
                </a:lnTo>
                <a:lnTo>
                  <a:pt x="189586" y="7345"/>
                </a:lnTo>
                <a:lnTo>
                  <a:pt x="144018" y="0"/>
                </a:lnTo>
                <a:close/>
              </a:path>
            </a:pathLst>
          </a:custGeom>
          <a:solidFill>
            <a:srgbClr val="E68421"/>
          </a:solidFill>
        </p:spPr>
        <p:txBody>
          <a:bodyPr wrap="square" lIns="0" tIns="0" rIns="0" bIns="0" rtlCol="0"/>
          <a:lstStyle/>
          <a:p>
            <a:endParaRPr/>
          </a:p>
        </p:txBody>
      </p:sp>
      <p:sp>
        <p:nvSpPr>
          <p:cNvPr id="85" name="object 85"/>
          <p:cNvSpPr txBox="1"/>
          <p:nvPr/>
        </p:nvSpPr>
        <p:spPr>
          <a:xfrm>
            <a:off x="1540891" y="6583936"/>
            <a:ext cx="3740150" cy="1336776"/>
          </a:xfrm>
          <a:prstGeom prst="rect">
            <a:avLst/>
          </a:prstGeom>
        </p:spPr>
        <p:txBody>
          <a:bodyPr vert="horz" wrap="square" lIns="0" tIns="0" rIns="0" bIns="0" rtlCol="0">
            <a:spAutoFit/>
          </a:bodyPr>
          <a:lstStyle/>
          <a:p>
            <a:pPr marL="241300" marR="88900" indent="-228600">
              <a:lnSpc>
                <a:spcPct val="120000"/>
              </a:lnSpc>
              <a:buAutoNum type="arabicPeriod"/>
              <a:tabLst>
                <a:tab pos="241300" algn="l"/>
              </a:tabLst>
            </a:pPr>
            <a:r>
              <a:rPr sz="1100" spc="-5" dirty="0">
                <a:latin typeface="Calibri"/>
                <a:cs typeface="Calibri"/>
              </a:rPr>
              <a:t>From your personal experience, </a:t>
            </a:r>
            <a:r>
              <a:rPr sz="1100" dirty="0">
                <a:latin typeface="Calibri"/>
                <a:cs typeface="Calibri"/>
              </a:rPr>
              <a:t>WHO </a:t>
            </a:r>
            <a:r>
              <a:rPr sz="1100" spc="-5" dirty="0">
                <a:latin typeface="Calibri"/>
                <a:cs typeface="Calibri"/>
              </a:rPr>
              <a:t>typically resists </a:t>
            </a:r>
            <a:r>
              <a:rPr sz="1100" spc="-20" dirty="0">
                <a:latin typeface="Calibri"/>
                <a:cs typeface="Calibri"/>
              </a:rPr>
              <a:t>WHAT  </a:t>
            </a:r>
            <a:r>
              <a:rPr sz="1100" dirty="0">
                <a:latin typeface="Calibri"/>
                <a:cs typeface="Calibri"/>
              </a:rPr>
              <a:t>kind of </a:t>
            </a:r>
            <a:r>
              <a:rPr sz="1100" spc="-5" dirty="0">
                <a:latin typeface="Calibri"/>
                <a:cs typeface="Calibri"/>
              </a:rPr>
              <a:t>change during Agile transition</a:t>
            </a:r>
            <a:r>
              <a:rPr sz="1100" spc="-35" dirty="0">
                <a:latin typeface="Calibri"/>
                <a:cs typeface="Calibri"/>
              </a:rPr>
              <a:t> </a:t>
            </a:r>
            <a:r>
              <a:rPr sz="1100" spc="-5" dirty="0">
                <a:latin typeface="Calibri"/>
                <a:cs typeface="Calibri"/>
              </a:rPr>
              <a:t>process?</a:t>
            </a:r>
            <a:endParaRPr sz="1100">
              <a:latin typeface="Calibri"/>
              <a:cs typeface="Calibri"/>
            </a:endParaRPr>
          </a:p>
          <a:p>
            <a:pPr marL="410209" marR="252095" indent="-142240">
              <a:lnSpc>
                <a:spcPct val="120000"/>
              </a:lnSpc>
              <a:spcBef>
                <a:spcPts val="630"/>
              </a:spcBef>
            </a:pPr>
            <a:r>
              <a:rPr sz="950" spc="-5" dirty="0">
                <a:latin typeface="Arial"/>
                <a:cs typeface="Arial"/>
              </a:rPr>
              <a:t>– </a:t>
            </a:r>
            <a:r>
              <a:rPr sz="950" spc="-15" dirty="0">
                <a:latin typeface="Calibri"/>
                <a:cs typeface="Calibri"/>
              </a:rPr>
              <a:t>Write </a:t>
            </a:r>
            <a:r>
              <a:rPr sz="950" spc="-5" dirty="0">
                <a:latin typeface="Calibri"/>
                <a:cs typeface="Calibri"/>
              </a:rPr>
              <a:t>each discomforting change on a </a:t>
            </a:r>
            <a:r>
              <a:rPr sz="950" spc="-10" dirty="0">
                <a:latin typeface="Calibri"/>
                <a:cs typeface="Calibri"/>
              </a:rPr>
              <a:t>separate sticky </a:t>
            </a:r>
            <a:r>
              <a:rPr sz="950" spc="-5" dirty="0">
                <a:latin typeface="Calibri"/>
                <a:cs typeface="Calibri"/>
              </a:rPr>
              <a:t>note </a:t>
            </a:r>
            <a:r>
              <a:rPr sz="950" dirty="0">
                <a:latin typeface="Calibri"/>
                <a:cs typeface="Calibri"/>
              </a:rPr>
              <a:t>and  </a:t>
            </a:r>
            <a:r>
              <a:rPr sz="950" spc="-5" dirty="0">
                <a:latin typeface="Calibri"/>
                <a:cs typeface="Calibri"/>
              </a:rPr>
              <a:t>post it on the</a:t>
            </a:r>
            <a:r>
              <a:rPr sz="950" spc="-75" dirty="0">
                <a:latin typeface="Calibri"/>
                <a:cs typeface="Calibri"/>
              </a:rPr>
              <a:t> </a:t>
            </a:r>
            <a:r>
              <a:rPr sz="950" dirty="0">
                <a:latin typeface="Calibri"/>
                <a:cs typeface="Calibri"/>
              </a:rPr>
              <a:t>board.</a:t>
            </a:r>
            <a:endParaRPr sz="950">
              <a:latin typeface="Calibri"/>
              <a:cs typeface="Calibri"/>
            </a:endParaRPr>
          </a:p>
          <a:p>
            <a:pPr marL="241300" indent="-228600">
              <a:lnSpc>
                <a:spcPct val="100000"/>
              </a:lnSpc>
              <a:spcBef>
                <a:spcPts val="530"/>
              </a:spcBef>
              <a:buAutoNum type="arabicPeriod" startAt="2"/>
              <a:tabLst>
                <a:tab pos="241300" algn="l"/>
              </a:tabLst>
            </a:pPr>
            <a:r>
              <a:rPr sz="1100" dirty="0">
                <a:latin typeface="Calibri"/>
                <a:cs typeface="Calibri"/>
              </a:rPr>
              <a:t>Map the </a:t>
            </a:r>
            <a:r>
              <a:rPr sz="1100" spc="-5" dirty="0">
                <a:latin typeface="Calibri"/>
                <a:cs typeface="Calibri"/>
              </a:rPr>
              <a:t>resistance stickies to </a:t>
            </a:r>
            <a:r>
              <a:rPr sz="1100" spc="-10" dirty="0">
                <a:latin typeface="Calibri"/>
                <a:cs typeface="Calibri"/>
              </a:rPr>
              <a:t>different </a:t>
            </a:r>
            <a:r>
              <a:rPr sz="1100" spc="-5" dirty="0">
                <a:latin typeface="Calibri"/>
                <a:cs typeface="Calibri"/>
              </a:rPr>
              <a:t>SCARF categories.</a:t>
            </a:r>
            <a:endParaRPr sz="1100">
              <a:latin typeface="Calibri"/>
              <a:cs typeface="Calibri"/>
            </a:endParaRPr>
          </a:p>
          <a:p>
            <a:pPr marR="5080" algn="r">
              <a:lnSpc>
                <a:spcPts val="1135"/>
              </a:lnSpc>
              <a:spcBef>
                <a:spcPts val="335"/>
              </a:spcBef>
            </a:pPr>
            <a:r>
              <a:rPr sz="1000" b="1" spc="-10" dirty="0">
                <a:solidFill>
                  <a:srgbClr val="FFFFFF"/>
                </a:solidFill>
                <a:latin typeface="Arial Black"/>
                <a:cs typeface="Arial Black"/>
              </a:rPr>
              <a:t>20</a:t>
            </a:r>
            <a:endParaRPr sz="1000">
              <a:latin typeface="Arial Black"/>
              <a:cs typeface="Arial Black"/>
            </a:endParaRPr>
          </a:p>
          <a:p>
            <a:pPr marR="21590" algn="r">
              <a:lnSpc>
                <a:spcPts val="655"/>
              </a:lnSpc>
            </a:pPr>
            <a:r>
              <a:rPr sz="600" b="1" spc="-10" dirty="0">
                <a:solidFill>
                  <a:srgbClr val="FFFFFF"/>
                </a:solidFill>
                <a:latin typeface="Arial"/>
                <a:cs typeface="Arial"/>
              </a:rPr>
              <a:t>m</a:t>
            </a:r>
            <a:r>
              <a:rPr sz="600" b="1" dirty="0">
                <a:solidFill>
                  <a:srgbClr val="FFFFFF"/>
                </a:solidFill>
                <a:latin typeface="Arial"/>
                <a:cs typeface="Arial"/>
              </a:rPr>
              <a:t>in</a:t>
            </a:r>
            <a:endParaRPr sz="6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0"/>
            <a:ext cx="2493010"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What </a:t>
            </a:r>
            <a:r>
              <a:rPr sz="1500" b="1" spc="-10" dirty="0">
                <a:latin typeface="Calibri"/>
                <a:cs typeface="Calibri"/>
              </a:rPr>
              <a:t>are Powerful</a:t>
            </a:r>
            <a:r>
              <a:rPr sz="1500" b="1" spc="-35" dirty="0">
                <a:latin typeface="Calibri"/>
                <a:cs typeface="Calibri"/>
              </a:rPr>
              <a:t> </a:t>
            </a:r>
            <a:r>
              <a:rPr sz="1500" b="1" spc="-5" dirty="0">
                <a:latin typeface="Calibri"/>
                <a:cs typeface="Calibri"/>
              </a:rPr>
              <a:t>Questions?</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spc="-5" dirty="0">
                <a:latin typeface="Calibri"/>
                <a:cs typeface="Calibri"/>
              </a:rPr>
              <a:t>Questions</a:t>
            </a:r>
            <a:r>
              <a:rPr sz="1200" spc="-80" dirty="0">
                <a:latin typeface="Calibri"/>
                <a:cs typeface="Calibri"/>
              </a:rPr>
              <a:t> </a:t>
            </a:r>
            <a:r>
              <a:rPr sz="1200" spc="-5" dirty="0">
                <a:latin typeface="Calibri"/>
                <a:cs typeface="Calibri"/>
              </a:rPr>
              <a:t>that: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Generate insight </a:t>
            </a:r>
            <a:r>
              <a:rPr sz="1200" dirty="0">
                <a:latin typeface="Calibri"/>
                <a:cs typeface="Calibri"/>
              </a:rPr>
              <a:t>in </a:t>
            </a:r>
            <a:r>
              <a:rPr sz="1200" spc="-5" dirty="0">
                <a:latin typeface="Calibri"/>
                <a:cs typeface="Calibri"/>
              </a:rPr>
              <a:t>Coachee's</a:t>
            </a:r>
            <a:r>
              <a:rPr sz="1200" spc="-90" dirty="0">
                <a:latin typeface="Calibri"/>
                <a:cs typeface="Calibri"/>
              </a:rPr>
              <a:t> </a:t>
            </a:r>
            <a:r>
              <a:rPr sz="1200" dirty="0">
                <a:latin typeface="Calibri"/>
                <a:cs typeface="Calibri"/>
              </a:rPr>
              <a:t>mind</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Motivate Coachee </a:t>
            </a:r>
            <a:r>
              <a:rPr sz="1200" spc="-10" dirty="0">
                <a:latin typeface="Calibri"/>
                <a:cs typeface="Calibri"/>
              </a:rPr>
              <a:t>for</a:t>
            </a:r>
            <a:r>
              <a:rPr sz="1200" spc="-114" dirty="0">
                <a:latin typeface="Calibri"/>
                <a:cs typeface="Calibri"/>
              </a:rPr>
              <a:t> </a:t>
            </a:r>
            <a:r>
              <a:rPr sz="1200" dirty="0">
                <a:latin typeface="Calibri"/>
                <a:cs typeface="Calibri"/>
              </a:rPr>
              <a:t>action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Invoke</a:t>
            </a:r>
            <a:r>
              <a:rPr sz="1200" spc="-65" dirty="0">
                <a:latin typeface="Calibri"/>
                <a:cs typeface="Calibri"/>
              </a:rPr>
              <a:t> </a:t>
            </a:r>
            <a:r>
              <a:rPr sz="1200" spc="-5" dirty="0">
                <a:latin typeface="Calibri"/>
                <a:cs typeface="Calibri"/>
              </a:rPr>
              <a:t>commitment</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2187703" y="6258562"/>
            <a:ext cx="2490470" cy="246221"/>
          </a:xfrm>
          <a:prstGeom prst="rect">
            <a:avLst/>
          </a:prstGeom>
        </p:spPr>
        <p:txBody>
          <a:bodyPr vert="horz" wrap="square" lIns="0" tIns="0" rIns="0" bIns="0" rtlCol="0">
            <a:spAutoFit/>
          </a:bodyPr>
          <a:lstStyle/>
          <a:p>
            <a:pPr marL="12700">
              <a:lnSpc>
                <a:spcPct val="100000"/>
              </a:lnSpc>
            </a:pPr>
            <a:r>
              <a:rPr sz="1600" b="1" spc="-5" dirty="0">
                <a:latin typeface="Calibri"/>
                <a:cs typeface="Calibri"/>
              </a:rPr>
              <a:t>Coaching vs </a:t>
            </a:r>
            <a:r>
              <a:rPr sz="1600" b="1" spc="-10" dirty="0">
                <a:latin typeface="Calibri"/>
                <a:cs typeface="Calibri"/>
              </a:rPr>
              <a:t>Other</a:t>
            </a:r>
            <a:r>
              <a:rPr sz="1600" b="1" spc="-30" dirty="0">
                <a:latin typeface="Calibri"/>
                <a:cs typeface="Calibri"/>
              </a:rPr>
              <a:t> </a:t>
            </a:r>
            <a:r>
              <a:rPr sz="1600" b="1" spc="-5" dirty="0">
                <a:latin typeface="Calibri"/>
                <a:cs typeface="Calibri"/>
              </a:rPr>
              <a:t>Disciplines</a:t>
            </a:r>
            <a:endParaRPr sz="1600" dirty="0">
              <a:latin typeface="Calibri"/>
              <a:cs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500122" y="2239898"/>
            <a:ext cx="1866264" cy="261610"/>
          </a:xfrm>
          <a:prstGeom prst="rect">
            <a:avLst/>
          </a:prstGeom>
        </p:spPr>
        <p:txBody>
          <a:bodyPr vert="horz" wrap="square" lIns="0" tIns="0" rIns="0" bIns="0" rtlCol="0">
            <a:spAutoFit/>
          </a:bodyPr>
          <a:lstStyle/>
          <a:p>
            <a:pPr marL="12700">
              <a:lnSpc>
                <a:spcPct val="100000"/>
              </a:lnSpc>
            </a:pPr>
            <a:r>
              <a:rPr sz="1700" b="1" spc="-5" dirty="0">
                <a:latin typeface="Calibri"/>
                <a:cs typeface="Calibri"/>
              </a:rPr>
              <a:t>Coaching Agile</a:t>
            </a:r>
            <a:r>
              <a:rPr sz="1700" b="1" spc="-55" dirty="0">
                <a:latin typeface="Calibri"/>
                <a:cs typeface="Calibri"/>
              </a:rPr>
              <a:t> </a:t>
            </a:r>
            <a:r>
              <a:rPr sz="1700" b="1" spc="-10" dirty="0">
                <a:latin typeface="Calibri"/>
                <a:cs typeface="Calibri"/>
              </a:rPr>
              <a:t>Roles</a:t>
            </a:r>
            <a:endParaRPr sz="1700">
              <a:latin typeface="Calibri"/>
              <a:cs typeface="Calibri"/>
            </a:endParaRPr>
          </a:p>
        </p:txBody>
      </p:sp>
      <p:sp>
        <p:nvSpPr>
          <p:cNvPr id="62" name="object 62"/>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5" name="object 65"/>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6" name="object 66"/>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7" name="object 67"/>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8" name="object 68"/>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9" name="object 69"/>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0" name="object 70"/>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1" name="object 71"/>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2" name="object 72"/>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3" name="object 73"/>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4" name="object 74"/>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5" name="object 75"/>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6" name="object 76"/>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7" name="object 77"/>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8" name="object 78"/>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9" name="object 79"/>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0" name="object 80"/>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1" name="object 81"/>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2" name="object 82"/>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3" name="object 83"/>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4" name="object 84"/>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5" name="object 85"/>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6" name="object 86"/>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7" name="object 87"/>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8" name="object 88"/>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9" name="object 89"/>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0" name="object 90"/>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1" name="object 91"/>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2" name="object 92"/>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3" name="object 93"/>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4" name="object 94"/>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5" name="object 95"/>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6" name="object 96"/>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7" name="object 97"/>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8" name="object 98"/>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9" name="object 99"/>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0" name="object 100"/>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1" name="object 101"/>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2" name="object 102"/>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3" name="object 103"/>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4" name="object 104"/>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5" name="object 105"/>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6" name="object 106"/>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7" name="object 107"/>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8" name="object 108"/>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9" name="object 109"/>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0" name="object 110"/>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1" name="object 111"/>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2" name="object 112"/>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3" name="object 113"/>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4" name="object 114"/>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6" name="object 116"/>
          <p:cNvSpPr txBox="1"/>
          <p:nvPr/>
        </p:nvSpPr>
        <p:spPr>
          <a:xfrm>
            <a:off x="1214426" y="4931030"/>
            <a:ext cx="2219325" cy="230832"/>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Revisiting </a:t>
            </a:r>
            <a:r>
              <a:rPr sz="1500" b="1" dirty="0">
                <a:latin typeface="Calibri"/>
                <a:cs typeface="Calibri"/>
              </a:rPr>
              <a:t>Agile </a:t>
            </a:r>
            <a:r>
              <a:rPr sz="1500" b="1" spc="-5" dirty="0">
                <a:latin typeface="Calibri"/>
                <a:cs typeface="Calibri"/>
              </a:rPr>
              <a:t>Coach</a:t>
            </a:r>
            <a:r>
              <a:rPr sz="1500" b="1" spc="-30" dirty="0">
                <a:latin typeface="Calibri"/>
                <a:cs typeface="Calibri"/>
              </a:rPr>
              <a:t> </a:t>
            </a:r>
            <a:r>
              <a:rPr sz="1500" b="1" spc="-10" dirty="0">
                <a:latin typeface="Calibri"/>
                <a:cs typeface="Calibri"/>
              </a:rPr>
              <a:t>Roles</a:t>
            </a:r>
            <a:endParaRPr sz="1500">
              <a:latin typeface="Calibri"/>
              <a:cs typeface="Calibri"/>
            </a:endParaRPr>
          </a:p>
        </p:txBody>
      </p:sp>
      <p:sp>
        <p:nvSpPr>
          <p:cNvPr id="117" name="object 117"/>
          <p:cNvSpPr/>
          <p:nvPr/>
        </p:nvSpPr>
        <p:spPr>
          <a:xfrm>
            <a:off x="2333499" y="5748250"/>
            <a:ext cx="2238502" cy="992403"/>
          </a:xfrm>
          <a:prstGeom prst="rect">
            <a:avLst/>
          </a:prstGeom>
          <a:blipFill>
            <a:blip r:embed="rId3" cstate="print"/>
            <a:stretch>
              <a:fillRect/>
            </a:stretch>
          </a:blipFill>
        </p:spPr>
        <p:txBody>
          <a:bodyPr wrap="square" lIns="0" tIns="0" rIns="0" bIns="0" rtlCol="0"/>
          <a:lstStyle/>
          <a:p>
            <a:endParaRPr/>
          </a:p>
        </p:txBody>
      </p:sp>
      <p:sp>
        <p:nvSpPr>
          <p:cNvPr id="118" name="object 118"/>
          <p:cNvSpPr txBox="1"/>
          <p:nvPr/>
        </p:nvSpPr>
        <p:spPr>
          <a:xfrm>
            <a:off x="1862075" y="5584828"/>
            <a:ext cx="1692275" cy="838691"/>
          </a:xfrm>
          <a:prstGeom prst="rect">
            <a:avLst/>
          </a:prstGeom>
        </p:spPr>
        <p:txBody>
          <a:bodyPr vert="horz" wrap="square" lIns="0" tIns="0" rIns="0" bIns="0" rtlCol="0">
            <a:spAutoFit/>
          </a:bodyPr>
          <a:lstStyle/>
          <a:p>
            <a:pPr marL="1193800">
              <a:lnSpc>
                <a:spcPct val="100000"/>
              </a:lnSpc>
            </a:pPr>
            <a:r>
              <a:rPr sz="900" spc="-5" dirty="0">
                <a:solidFill>
                  <a:srgbClr val="7E7E7E"/>
                </a:solidFill>
                <a:latin typeface="Arial"/>
                <a:cs typeface="Arial"/>
              </a:rPr>
              <a:t>C</a:t>
            </a:r>
            <a:r>
              <a:rPr sz="900" dirty="0">
                <a:solidFill>
                  <a:srgbClr val="7E7E7E"/>
                </a:solidFill>
                <a:latin typeface="Arial"/>
                <a:cs typeface="Arial"/>
              </a:rPr>
              <a:t>oach</a:t>
            </a:r>
            <a:r>
              <a:rPr sz="900" spc="5" dirty="0">
                <a:solidFill>
                  <a:srgbClr val="7E7E7E"/>
                </a:solidFill>
                <a:latin typeface="Arial"/>
                <a:cs typeface="Arial"/>
              </a:rPr>
              <a:t>i</a:t>
            </a:r>
            <a:r>
              <a:rPr sz="900" dirty="0">
                <a:solidFill>
                  <a:srgbClr val="7E7E7E"/>
                </a:solidFill>
                <a:latin typeface="Arial"/>
                <a:cs typeface="Arial"/>
              </a:rPr>
              <a:t>ng</a:t>
            </a:r>
            <a:endParaRPr sz="900">
              <a:latin typeface="Arial"/>
              <a:cs typeface="Arial"/>
            </a:endParaRPr>
          </a:p>
          <a:p>
            <a:pPr>
              <a:lnSpc>
                <a:spcPct val="100000"/>
              </a:lnSpc>
              <a:spcBef>
                <a:spcPts val="15"/>
              </a:spcBef>
            </a:pPr>
            <a:endParaRPr sz="1100">
              <a:latin typeface="Times New Roman"/>
              <a:cs typeface="Times New Roman"/>
            </a:endParaRPr>
          </a:p>
          <a:p>
            <a:pPr marL="399415">
              <a:lnSpc>
                <a:spcPct val="100000"/>
              </a:lnSpc>
              <a:spcBef>
                <a:spcPts val="5"/>
              </a:spcBef>
            </a:pPr>
            <a:r>
              <a:rPr sz="900" spc="-5" dirty="0">
                <a:solidFill>
                  <a:srgbClr val="7E7E7E"/>
                </a:solidFill>
                <a:latin typeface="Arial"/>
                <a:cs typeface="Arial"/>
              </a:rPr>
              <a:t>Mentoring</a:t>
            </a:r>
            <a:endParaRPr sz="900">
              <a:latin typeface="Arial"/>
              <a:cs typeface="Arial"/>
            </a:endParaRPr>
          </a:p>
          <a:p>
            <a:pPr>
              <a:lnSpc>
                <a:spcPct val="100000"/>
              </a:lnSpc>
            </a:pPr>
            <a:endParaRPr sz="900">
              <a:latin typeface="Times New Roman"/>
              <a:cs typeface="Times New Roman"/>
            </a:endParaRPr>
          </a:p>
          <a:p>
            <a:pPr>
              <a:lnSpc>
                <a:spcPct val="100000"/>
              </a:lnSpc>
              <a:spcBef>
                <a:spcPts val="25"/>
              </a:spcBef>
            </a:pPr>
            <a:endParaRPr sz="750">
              <a:latin typeface="Times New Roman"/>
              <a:cs typeface="Times New Roman"/>
            </a:endParaRPr>
          </a:p>
          <a:p>
            <a:pPr marL="12700">
              <a:lnSpc>
                <a:spcPct val="100000"/>
              </a:lnSpc>
              <a:spcBef>
                <a:spcPts val="5"/>
              </a:spcBef>
            </a:pPr>
            <a:r>
              <a:rPr sz="900" spc="-15" dirty="0">
                <a:solidFill>
                  <a:srgbClr val="7E7E7E"/>
                </a:solidFill>
                <a:latin typeface="Arial"/>
                <a:cs typeface="Arial"/>
              </a:rPr>
              <a:t>Teaching</a:t>
            </a:r>
            <a:endParaRPr sz="900">
              <a:latin typeface="Arial"/>
              <a:cs typeface="Arial"/>
            </a:endParaRPr>
          </a:p>
        </p:txBody>
      </p:sp>
      <p:sp>
        <p:nvSpPr>
          <p:cNvPr id="119" name="object 119"/>
          <p:cNvSpPr txBox="1"/>
          <p:nvPr/>
        </p:nvSpPr>
        <p:spPr>
          <a:xfrm>
            <a:off x="1442976" y="6773926"/>
            <a:ext cx="3863975" cy="1562735"/>
          </a:xfrm>
          <a:prstGeom prst="rect">
            <a:avLst/>
          </a:prstGeom>
        </p:spPr>
        <p:txBody>
          <a:bodyPr vert="horz" wrap="square" lIns="0" tIns="0" rIns="0" bIns="0" rtlCol="0">
            <a:spAutoFit/>
          </a:bodyPr>
          <a:lstStyle/>
          <a:p>
            <a:pPr marL="155575" marR="325120" indent="-142875">
              <a:lnSpc>
                <a:spcPct val="150000"/>
              </a:lnSpc>
              <a:buFont typeface="Wingdings"/>
              <a:buChar char=""/>
              <a:tabLst>
                <a:tab pos="156210" algn="l"/>
              </a:tabLst>
            </a:pPr>
            <a:r>
              <a:rPr sz="900" b="1" spc="-10" dirty="0">
                <a:solidFill>
                  <a:srgbClr val="7E7E7E"/>
                </a:solidFill>
                <a:latin typeface="Arial"/>
                <a:cs typeface="Arial"/>
              </a:rPr>
              <a:t>Teaching: </a:t>
            </a:r>
            <a:r>
              <a:rPr sz="900" dirty="0">
                <a:solidFill>
                  <a:srgbClr val="7E7E7E"/>
                </a:solidFill>
                <a:latin typeface="Arial"/>
                <a:cs typeface="Arial"/>
              </a:rPr>
              <a:t>Share </a:t>
            </a:r>
            <a:r>
              <a:rPr sz="900" spc="-5" dirty="0">
                <a:solidFill>
                  <a:srgbClr val="7E7E7E"/>
                </a:solidFill>
                <a:latin typeface="Arial"/>
                <a:cs typeface="Arial"/>
              </a:rPr>
              <a:t>knowledge </a:t>
            </a:r>
            <a:r>
              <a:rPr sz="900" dirty="0">
                <a:solidFill>
                  <a:srgbClr val="7E7E7E"/>
                </a:solidFill>
                <a:latin typeface="Arial"/>
                <a:cs typeface="Arial"/>
              </a:rPr>
              <a:t>to </a:t>
            </a:r>
            <a:r>
              <a:rPr sz="900" spc="-5" dirty="0">
                <a:solidFill>
                  <a:srgbClr val="7E7E7E"/>
                </a:solidFill>
                <a:latin typeface="Arial"/>
                <a:cs typeface="Arial"/>
              </a:rPr>
              <a:t>help </a:t>
            </a:r>
            <a:r>
              <a:rPr sz="900" dirty="0">
                <a:solidFill>
                  <a:srgbClr val="7E7E7E"/>
                </a:solidFill>
                <a:latin typeface="Arial"/>
                <a:cs typeface="Arial"/>
              </a:rPr>
              <a:t>them understand </a:t>
            </a:r>
            <a:r>
              <a:rPr sz="900" spc="-5" dirty="0">
                <a:solidFill>
                  <a:srgbClr val="7E7E7E"/>
                </a:solidFill>
                <a:latin typeface="Arial"/>
                <a:cs typeface="Arial"/>
              </a:rPr>
              <a:t>agile values,  </a:t>
            </a:r>
            <a:r>
              <a:rPr sz="900" dirty="0">
                <a:solidFill>
                  <a:srgbClr val="7E7E7E"/>
                </a:solidFill>
                <a:latin typeface="Arial"/>
                <a:cs typeface="Arial"/>
              </a:rPr>
              <a:t>principles, </a:t>
            </a:r>
            <a:r>
              <a:rPr sz="900" spc="-5" dirty="0">
                <a:solidFill>
                  <a:srgbClr val="7E7E7E"/>
                </a:solidFill>
                <a:latin typeface="Arial"/>
                <a:cs typeface="Arial"/>
              </a:rPr>
              <a:t>and </a:t>
            </a:r>
            <a:r>
              <a:rPr sz="900" dirty="0">
                <a:solidFill>
                  <a:srgbClr val="7E7E7E"/>
                </a:solidFill>
                <a:latin typeface="Arial"/>
                <a:cs typeface="Arial"/>
              </a:rPr>
              <a:t>their</a:t>
            </a:r>
            <a:r>
              <a:rPr sz="900" spc="-120" dirty="0">
                <a:solidFill>
                  <a:srgbClr val="7E7E7E"/>
                </a:solidFill>
                <a:latin typeface="Arial"/>
                <a:cs typeface="Arial"/>
              </a:rPr>
              <a:t> </a:t>
            </a:r>
            <a:r>
              <a:rPr sz="900" spc="-5" dirty="0">
                <a:solidFill>
                  <a:srgbClr val="7E7E7E"/>
                </a:solidFill>
                <a:latin typeface="Arial"/>
                <a:cs typeface="Arial"/>
              </a:rPr>
              <a:t>role</a:t>
            </a:r>
            <a:endParaRPr sz="900">
              <a:latin typeface="Arial"/>
              <a:cs typeface="Arial"/>
            </a:endParaRPr>
          </a:p>
          <a:p>
            <a:pPr marL="155575" marR="5080" indent="-142875">
              <a:lnSpc>
                <a:spcPct val="150000"/>
              </a:lnSpc>
              <a:buFont typeface="Wingdings"/>
              <a:buChar char=""/>
              <a:tabLst>
                <a:tab pos="156210" algn="l"/>
              </a:tabLst>
            </a:pPr>
            <a:r>
              <a:rPr sz="900" b="1" dirty="0">
                <a:solidFill>
                  <a:srgbClr val="7E7E7E"/>
                </a:solidFill>
                <a:latin typeface="Arial"/>
                <a:cs typeface="Arial"/>
              </a:rPr>
              <a:t>Mentoring: </a:t>
            </a:r>
            <a:r>
              <a:rPr sz="900" spc="-5" dirty="0">
                <a:solidFill>
                  <a:srgbClr val="7E7E7E"/>
                </a:solidFill>
                <a:latin typeface="Arial"/>
                <a:cs typeface="Arial"/>
              </a:rPr>
              <a:t>Show and help </a:t>
            </a:r>
            <a:r>
              <a:rPr sz="900" dirty="0">
                <a:solidFill>
                  <a:srgbClr val="7E7E7E"/>
                </a:solidFill>
                <a:latin typeface="Arial"/>
                <a:cs typeface="Arial"/>
              </a:rPr>
              <a:t>them practice </a:t>
            </a:r>
            <a:r>
              <a:rPr sz="900" spc="-5" dirty="0">
                <a:solidFill>
                  <a:srgbClr val="7E7E7E"/>
                </a:solidFill>
                <a:latin typeface="Arial"/>
                <a:cs typeface="Arial"/>
              </a:rPr>
              <a:t>how work </a:t>
            </a:r>
            <a:r>
              <a:rPr sz="900" dirty="0">
                <a:solidFill>
                  <a:srgbClr val="7E7E7E"/>
                </a:solidFill>
                <a:latin typeface="Arial"/>
                <a:cs typeface="Arial"/>
              </a:rPr>
              <a:t>gets </a:t>
            </a:r>
            <a:r>
              <a:rPr sz="900" spc="-5" dirty="0">
                <a:solidFill>
                  <a:srgbClr val="7E7E7E"/>
                </a:solidFill>
                <a:latin typeface="Arial"/>
                <a:cs typeface="Arial"/>
              </a:rPr>
              <a:t>done in an agile  </a:t>
            </a:r>
            <a:r>
              <a:rPr sz="900" dirty="0">
                <a:solidFill>
                  <a:srgbClr val="7E7E7E"/>
                </a:solidFill>
                <a:latin typeface="Arial"/>
                <a:cs typeface="Arial"/>
              </a:rPr>
              <a:t>process</a:t>
            </a:r>
            <a:endParaRPr sz="900">
              <a:latin typeface="Arial"/>
              <a:cs typeface="Arial"/>
            </a:endParaRPr>
          </a:p>
          <a:p>
            <a:pPr marL="155575" marR="50800" indent="-142875">
              <a:lnSpc>
                <a:spcPct val="150000"/>
              </a:lnSpc>
              <a:buFont typeface="Wingdings"/>
              <a:buChar char=""/>
              <a:tabLst>
                <a:tab pos="156210" algn="l"/>
              </a:tabLst>
            </a:pPr>
            <a:r>
              <a:rPr sz="900" b="1" dirty="0">
                <a:solidFill>
                  <a:srgbClr val="7E7E7E"/>
                </a:solidFill>
                <a:latin typeface="Arial"/>
                <a:cs typeface="Arial"/>
              </a:rPr>
              <a:t>Coaching: </a:t>
            </a:r>
            <a:r>
              <a:rPr sz="900" dirty="0">
                <a:solidFill>
                  <a:srgbClr val="7E7E7E"/>
                </a:solidFill>
                <a:latin typeface="Arial"/>
                <a:cs typeface="Arial"/>
              </a:rPr>
              <a:t>Help them find solution</a:t>
            </a:r>
            <a:r>
              <a:rPr sz="900" spc="-180" dirty="0">
                <a:solidFill>
                  <a:srgbClr val="7E7E7E"/>
                </a:solidFill>
                <a:latin typeface="Arial"/>
                <a:cs typeface="Arial"/>
              </a:rPr>
              <a:t> </a:t>
            </a:r>
            <a:r>
              <a:rPr sz="900" dirty="0">
                <a:solidFill>
                  <a:srgbClr val="7E7E7E"/>
                </a:solidFill>
                <a:latin typeface="Arial"/>
                <a:cs typeface="Arial"/>
              </a:rPr>
              <a:t>to their problems </a:t>
            </a:r>
            <a:r>
              <a:rPr sz="900" spc="-5" dirty="0">
                <a:solidFill>
                  <a:srgbClr val="7E7E7E"/>
                </a:solidFill>
                <a:latin typeface="Arial"/>
                <a:cs typeface="Arial"/>
              </a:rPr>
              <a:t>on </a:t>
            </a:r>
            <a:r>
              <a:rPr sz="900" dirty="0">
                <a:solidFill>
                  <a:srgbClr val="7E7E7E"/>
                </a:solidFill>
                <a:latin typeface="Arial"/>
                <a:cs typeface="Arial"/>
              </a:rPr>
              <a:t>their </a:t>
            </a:r>
            <a:r>
              <a:rPr sz="900" spc="-5" dirty="0">
                <a:solidFill>
                  <a:srgbClr val="7E7E7E"/>
                </a:solidFill>
                <a:latin typeface="Arial"/>
                <a:cs typeface="Arial"/>
              </a:rPr>
              <a:t>own, in line  with Agile values and</a:t>
            </a:r>
            <a:r>
              <a:rPr sz="900" spc="-105" dirty="0">
                <a:solidFill>
                  <a:srgbClr val="7E7E7E"/>
                </a:solidFill>
                <a:latin typeface="Arial"/>
                <a:cs typeface="Arial"/>
              </a:rPr>
              <a:t> </a:t>
            </a:r>
            <a:r>
              <a:rPr sz="900" dirty="0">
                <a:solidFill>
                  <a:srgbClr val="7E7E7E"/>
                </a:solidFill>
                <a:latin typeface="Arial"/>
                <a:cs typeface="Arial"/>
              </a:rPr>
              <a:t>principles</a:t>
            </a:r>
            <a:endParaRPr sz="900">
              <a:latin typeface="Arial"/>
              <a:cs typeface="Arial"/>
            </a:endParaRPr>
          </a:p>
          <a:p>
            <a:pPr>
              <a:lnSpc>
                <a:spcPct val="100000"/>
              </a:lnSpc>
              <a:spcBef>
                <a:spcPts val="35"/>
              </a:spcBef>
            </a:pPr>
            <a:endParaRPr sz="1300">
              <a:latin typeface="Times New Roman"/>
              <a:cs typeface="Times New Roman"/>
            </a:endParaRPr>
          </a:p>
          <a:p>
            <a:pPr marL="1223010">
              <a:lnSpc>
                <a:spcPct val="100000"/>
              </a:lnSpc>
            </a:pPr>
            <a:endParaRPr sz="800">
              <a:latin typeface="Arial"/>
              <a:cs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11606"/>
            <a:ext cx="2767330" cy="1492716"/>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dirty="0">
                <a:latin typeface="Calibri"/>
                <a:cs typeface="Calibri"/>
              </a:rPr>
              <a:t>Agile </a:t>
            </a:r>
            <a:r>
              <a:rPr sz="1500" b="1" spc="-10" dirty="0">
                <a:latin typeface="Calibri"/>
                <a:cs typeface="Calibri"/>
              </a:rPr>
              <a:t>Roles </a:t>
            </a:r>
            <a:r>
              <a:rPr sz="1500" b="1" dirty="0">
                <a:latin typeface="Calibri"/>
                <a:cs typeface="Calibri"/>
              </a:rPr>
              <a:t>– </a:t>
            </a:r>
            <a:r>
              <a:rPr sz="1500" b="1" spc="-10" dirty="0">
                <a:latin typeface="Calibri"/>
                <a:cs typeface="Calibri"/>
              </a:rPr>
              <a:t>Focus</a:t>
            </a:r>
            <a:r>
              <a:rPr sz="1500" b="1" spc="-35" dirty="0">
                <a:latin typeface="Calibri"/>
                <a:cs typeface="Calibri"/>
              </a:rPr>
              <a:t> </a:t>
            </a:r>
            <a:r>
              <a:rPr sz="1500" b="1" spc="-5" dirty="0">
                <a:latin typeface="Calibri"/>
                <a:cs typeface="Calibri"/>
              </a:rPr>
              <a:t>Areas</a:t>
            </a:r>
            <a:endParaRPr sz="1500">
              <a:latin typeface="Calibri"/>
              <a:cs typeface="Calibri"/>
            </a:endParaRPr>
          </a:p>
          <a:p>
            <a:pPr>
              <a:lnSpc>
                <a:spcPct val="100000"/>
              </a:lnSpc>
              <a:spcBef>
                <a:spcPts val="45"/>
              </a:spcBef>
            </a:pPr>
            <a:endParaRPr sz="1900">
              <a:latin typeface="Times New Roman"/>
              <a:cs typeface="Times New Roman"/>
            </a:endParaRPr>
          </a:p>
          <a:p>
            <a:pPr marL="299085" indent="-172720">
              <a:lnSpc>
                <a:spcPct val="100000"/>
              </a:lnSpc>
              <a:buClr>
                <a:srgbClr val="FF6600"/>
              </a:buClr>
              <a:buFont typeface="Wingdings"/>
              <a:buChar char=""/>
              <a:tabLst>
                <a:tab pos="299720" algn="l"/>
              </a:tabLst>
            </a:pPr>
            <a:r>
              <a:rPr sz="1200" spc="-20" dirty="0">
                <a:latin typeface="Calibri"/>
                <a:cs typeface="Calibri"/>
              </a:rPr>
              <a:t>Train </a:t>
            </a:r>
            <a:r>
              <a:rPr sz="1200" dirty="0">
                <a:latin typeface="Calibri"/>
                <a:cs typeface="Calibri"/>
              </a:rPr>
              <a:t>them on Agile</a:t>
            </a:r>
            <a:r>
              <a:rPr sz="1200" spc="-85" dirty="0">
                <a:latin typeface="Calibri"/>
                <a:cs typeface="Calibri"/>
              </a:rPr>
              <a:t> </a:t>
            </a:r>
            <a:r>
              <a:rPr sz="1200" spc="-10" dirty="0">
                <a:latin typeface="Calibri"/>
                <a:cs typeface="Calibri"/>
              </a:rPr>
              <a:t>Framework</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Develop </a:t>
            </a:r>
            <a:r>
              <a:rPr sz="1200" dirty="0">
                <a:latin typeface="Calibri"/>
                <a:cs typeface="Calibri"/>
              </a:rPr>
              <a:t>Agile</a:t>
            </a:r>
            <a:r>
              <a:rPr sz="1200" spc="-85" dirty="0">
                <a:latin typeface="Calibri"/>
                <a:cs typeface="Calibri"/>
              </a:rPr>
              <a:t> </a:t>
            </a:r>
            <a:r>
              <a:rPr sz="1200" spc="-5" dirty="0">
                <a:latin typeface="Calibri"/>
                <a:cs typeface="Calibri"/>
              </a:rPr>
              <a:t>Mindset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Develop Lean</a:t>
            </a:r>
            <a:r>
              <a:rPr sz="1200" spc="-70" dirty="0">
                <a:latin typeface="Calibri"/>
                <a:cs typeface="Calibri"/>
              </a:rPr>
              <a:t> </a:t>
            </a:r>
            <a:r>
              <a:rPr sz="1200" spc="-5" dirty="0">
                <a:latin typeface="Calibri"/>
                <a:cs typeface="Calibri"/>
              </a:rPr>
              <a:t>Mindset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Develop T-Skilled</a:t>
            </a:r>
            <a:r>
              <a:rPr sz="1200" spc="-55" dirty="0">
                <a:latin typeface="Calibri"/>
                <a:cs typeface="Calibri"/>
              </a:rPr>
              <a:t> </a:t>
            </a:r>
            <a:r>
              <a:rPr sz="1200" spc="-5" dirty="0">
                <a:latin typeface="Calibri"/>
                <a:cs typeface="Calibri"/>
              </a:rPr>
              <a:t>Professionals</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49063"/>
            <a:ext cx="3167380" cy="1477328"/>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Ground </a:t>
            </a:r>
            <a:r>
              <a:rPr sz="1500" b="1" spc="-20" dirty="0">
                <a:latin typeface="Calibri"/>
                <a:cs typeface="Calibri"/>
              </a:rPr>
              <a:t>Work </a:t>
            </a:r>
            <a:r>
              <a:rPr sz="1500" b="1" spc="-10" dirty="0">
                <a:latin typeface="Calibri"/>
                <a:cs typeface="Calibri"/>
              </a:rPr>
              <a:t>for </a:t>
            </a:r>
            <a:r>
              <a:rPr sz="1500" b="1" spc="-5" dirty="0">
                <a:latin typeface="Calibri"/>
                <a:cs typeface="Calibri"/>
              </a:rPr>
              <a:t>One-On-One</a:t>
            </a:r>
            <a:r>
              <a:rPr sz="1500" b="1" spc="20" dirty="0">
                <a:latin typeface="Calibri"/>
                <a:cs typeface="Calibri"/>
              </a:rPr>
              <a:t> </a:t>
            </a:r>
            <a:r>
              <a:rPr sz="1500" b="1" spc="-5" dirty="0">
                <a:latin typeface="Calibri"/>
                <a:cs typeface="Calibri"/>
              </a:rPr>
              <a:t>Coaching</a:t>
            </a:r>
            <a:endParaRPr sz="1500">
              <a:latin typeface="Calibri"/>
              <a:cs typeface="Calibri"/>
            </a:endParaRPr>
          </a:p>
          <a:p>
            <a:pPr>
              <a:lnSpc>
                <a:spcPct val="100000"/>
              </a:lnSpc>
              <a:spcBef>
                <a:spcPts val="20"/>
              </a:spcBef>
            </a:pPr>
            <a:endParaRPr sz="18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Guarantee</a:t>
            </a:r>
            <a:r>
              <a:rPr sz="1200" spc="-120" dirty="0">
                <a:latin typeface="Calibri"/>
                <a:cs typeface="Calibri"/>
              </a:rPr>
              <a:t> </a:t>
            </a:r>
            <a:r>
              <a:rPr sz="1200" spc="-10" dirty="0">
                <a:latin typeface="Calibri"/>
                <a:cs typeface="Calibri"/>
              </a:rPr>
              <a:t>Safety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Partner with</a:t>
            </a:r>
            <a:r>
              <a:rPr sz="1200" spc="-75" dirty="0">
                <a:latin typeface="Calibri"/>
                <a:cs typeface="Calibri"/>
              </a:rPr>
              <a:t> </a:t>
            </a:r>
            <a:r>
              <a:rPr sz="1200" spc="-5" dirty="0">
                <a:latin typeface="Calibri"/>
                <a:cs typeface="Calibri"/>
              </a:rPr>
              <a:t>Manager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Create </a:t>
            </a:r>
            <a:r>
              <a:rPr sz="1200" dirty="0">
                <a:latin typeface="Calibri"/>
                <a:cs typeface="Calibri"/>
              </a:rPr>
              <a:t>a </a:t>
            </a:r>
            <a:r>
              <a:rPr sz="1200" spc="-5" dirty="0">
                <a:latin typeface="Calibri"/>
                <a:cs typeface="Calibri"/>
              </a:rPr>
              <a:t>positive</a:t>
            </a:r>
            <a:r>
              <a:rPr sz="1200" spc="-85" dirty="0">
                <a:latin typeface="Calibri"/>
                <a:cs typeface="Calibri"/>
              </a:rPr>
              <a:t> </a:t>
            </a:r>
            <a:r>
              <a:rPr sz="1200" spc="-10" dirty="0">
                <a:latin typeface="Calibri"/>
                <a:cs typeface="Calibri"/>
              </a:rPr>
              <a:t>regard</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Meet </a:t>
            </a:r>
            <a:r>
              <a:rPr sz="1200" dirty="0">
                <a:latin typeface="Calibri"/>
                <a:cs typeface="Calibri"/>
              </a:rPr>
              <a:t>them a </a:t>
            </a:r>
            <a:r>
              <a:rPr sz="1200" spc="-5" dirty="0">
                <a:latin typeface="Calibri"/>
                <a:cs typeface="Calibri"/>
              </a:rPr>
              <a:t>half-step</a:t>
            </a:r>
            <a:r>
              <a:rPr sz="1200" spc="-105" dirty="0">
                <a:latin typeface="Calibri"/>
                <a:cs typeface="Calibri"/>
              </a:rPr>
              <a:t> </a:t>
            </a:r>
            <a:r>
              <a:rPr sz="1200" dirty="0">
                <a:latin typeface="Calibri"/>
                <a:cs typeface="Calibri"/>
              </a:rPr>
              <a:t>ahead</a:t>
            </a:r>
            <a:endParaRPr sz="1200">
              <a:latin typeface="Calibri"/>
              <a:cs typeface="Calibri"/>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61">
            <a:extLst>
              <a:ext uri="{FF2B5EF4-FFF2-40B4-BE49-F238E27FC236}">
                <a16:creationId xmlns:a16="http://schemas.microsoft.com/office/drawing/2014/main" id="{1FC8D59A-F254-45CE-8ADB-F32B9A80FC60}"/>
              </a:ext>
            </a:extLst>
          </p:cNvPr>
          <p:cNvSpPr txBox="1"/>
          <p:nvPr/>
        </p:nvSpPr>
        <p:spPr>
          <a:xfrm>
            <a:off x="552450" y="1084777"/>
            <a:ext cx="2647950" cy="246221"/>
          </a:xfrm>
          <a:prstGeom prst="rect">
            <a:avLst/>
          </a:prstGeom>
        </p:spPr>
        <p:txBody>
          <a:bodyPr vert="horz" wrap="square" lIns="0" tIns="0" rIns="0" bIns="0" rtlCol="0">
            <a:spAutoFit/>
          </a:bodyPr>
          <a:lstStyle/>
          <a:p>
            <a:pPr marL="1270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Scrum </a:t>
            </a:r>
            <a:r>
              <a:rPr lang="en-US" sz="1600" b="1" spc="-15" dirty="0">
                <a:solidFill>
                  <a:prstClr val="black"/>
                </a:solidFill>
                <a:latin typeface="Calibri"/>
                <a:cs typeface="Calibri"/>
              </a:rPr>
              <a:t>Master Do’s &amp; Don’ts</a:t>
            </a:r>
            <a:endParaRPr kumimoji="0" lang="en-US" sz="1600" b="1" i="0" u="none" strike="noStrike" kern="1200" cap="none" spc="-15" normalizeH="0" baseline="0" noProof="0" dirty="0">
              <a:ln>
                <a:noFill/>
              </a:ln>
              <a:solidFill>
                <a:prstClr val="black"/>
              </a:solidFill>
              <a:effectLst/>
              <a:uLnTx/>
              <a:uFillTx/>
              <a:latin typeface="Calibri"/>
              <a:ea typeface="+mn-ea"/>
              <a:cs typeface="Calibri"/>
            </a:endParaRPr>
          </a:p>
        </p:txBody>
      </p:sp>
      <p:sp>
        <p:nvSpPr>
          <p:cNvPr id="10" name="object 61">
            <a:extLst>
              <a:ext uri="{FF2B5EF4-FFF2-40B4-BE49-F238E27FC236}">
                <a16:creationId xmlns:a16="http://schemas.microsoft.com/office/drawing/2014/main" id="{0D3257ED-D1F0-4EEA-A06B-1AC36D17B3E2}"/>
              </a:ext>
            </a:extLst>
          </p:cNvPr>
          <p:cNvSpPr txBox="1"/>
          <p:nvPr/>
        </p:nvSpPr>
        <p:spPr>
          <a:xfrm>
            <a:off x="514350" y="723005"/>
            <a:ext cx="3981450" cy="246221"/>
          </a:xfrm>
          <a:prstGeom prst="rect">
            <a:avLst/>
          </a:prstGeom>
        </p:spPr>
        <p:txBody>
          <a:bodyPr vert="horz" wrap="square" lIns="0" tIns="0" rIns="0" bIns="0" rtlCol="0">
            <a:spAutoFit/>
          </a:bodyPr>
          <a:lstStyle/>
          <a:p>
            <a:pPr marL="1270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Solution: Activity 8.3 Agile Roles Do’s &amp; Don'ts </a:t>
            </a:r>
          </a:p>
        </p:txBody>
      </p:sp>
      <p:graphicFrame>
        <p:nvGraphicFramePr>
          <p:cNvPr id="11" name="Table 10">
            <a:extLst>
              <a:ext uri="{FF2B5EF4-FFF2-40B4-BE49-F238E27FC236}">
                <a16:creationId xmlns:a16="http://schemas.microsoft.com/office/drawing/2014/main" id="{E5145D23-ED3A-40C3-9CEF-CA7CF33BC985}"/>
              </a:ext>
            </a:extLst>
          </p:cNvPr>
          <p:cNvGraphicFramePr>
            <a:graphicFrameLocks noGrp="1"/>
          </p:cNvGraphicFramePr>
          <p:nvPr>
            <p:extLst>
              <p:ext uri="{D42A27DB-BD31-4B8C-83A1-F6EECF244321}">
                <p14:modId xmlns:p14="http://schemas.microsoft.com/office/powerpoint/2010/main" val="1663375724"/>
              </p:ext>
            </p:extLst>
          </p:nvPr>
        </p:nvGraphicFramePr>
        <p:xfrm>
          <a:off x="609598" y="1446549"/>
          <a:ext cx="6019801" cy="5120640"/>
        </p:xfrm>
        <a:graphic>
          <a:graphicData uri="http://schemas.openxmlformats.org/drawingml/2006/table">
            <a:tbl>
              <a:tblPr firstRow="1" bandRow="1">
                <a:tableStyleId>{37CE84F3-28C3-443E-9E96-99CF82512B78}</a:tableStyleId>
              </a:tblPr>
              <a:tblGrid>
                <a:gridCol w="2846230">
                  <a:extLst>
                    <a:ext uri="{9D8B030D-6E8A-4147-A177-3AD203B41FA5}">
                      <a16:colId xmlns:a16="http://schemas.microsoft.com/office/drawing/2014/main" val="20000"/>
                    </a:ext>
                  </a:extLst>
                </a:gridCol>
                <a:gridCol w="3173571">
                  <a:extLst>
                    <a:ext uri="{9D8B030D-6E8A-4147-A177-3AD203B41FA5}">
                      <a16:colId xmlns:a16="http://schemas.microsoft.com/office/drawing/2014/main" val="20001"/>
                    </a:ext>
                  </a:extLst>
                </a:gridCol>
              </a:tblGrid>
              <a:tr h="0">
                <a:tc>
                  <a:txBody>
                    <a:bodyPr/>
                    <a:lstStyle/>
                    <a:p>
                      <a:r>
                        <a:rPr lang="en-US" dirty="0"/>
                        <a:t>Do’s</a:t>
                      </a:r>
                      <a:endParaRPr lang="en-IN" dirty="0"/>
                    </a:p>
                  </a:txBody>
                  <a:tcPr>
                    <a:solidFill>
                      <a:schemeClr val="accent2"/>
                    </a:solidFill>
                  </a:tcPr>
                </a:tc>
                <a:tc>
                  <a:txBody>
                    <a:bodyPr/>
                    <a:lstStyle/>
                    <a:p>
                      <a:r>
                        <a:rPr lang="en-US" dirty="0"/>
                        <a:t>Don'ts</a:t>
                      </a:r>
                      <a:endParaRPr lang="en-IN" dirty="0"/>
                    </a:p>
                  </a:txBody>
                  <a:tcPr>
                    <a:solidFill>
                      <a:schemeClr val="accent2"/>
                    </a:solidFill>
                  </a:tcPr>
                </a:tc>
                <a:extLst>
                  <a:ext uri="{0D108BD9-81ED-4DB2-BD59-A6C34878D82A}">
                    <a16:rowId xmlns:a16="http://schemas.microsoft.com/office/drawing/2014/main" val="10000"/>
                  </a:ext>
                </a:extLst>
              </a:tr>
              <a:tr h="3483390">
                <a:tc>
                  <a:txBody>
                    <a:bodyPr/>
                    <a:lstStyle/>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Building Team Capability and Predictability</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Facilitation </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Servant Leadership</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Process Champion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Remove Impediments</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Protects the team</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Coach the team as well “SM become Coach”</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Lead by example</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Effective Communication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Active Listening</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Keep up the balance</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Set realistic pace</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Open to learn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Accept Feedback</a:t>
                      </a:r>
                    </a:p>
                    <a:p>
                      <a:endParaRPr lang="en-IN" dirty="0">
                        <a:solidFill>
                          <a:schemeClr val="bg1"/>
                        </a:solidFill>
                      </a:endParaRPr>
                    </a:p>
                  </a:txBody>
                  <a:tcPr>
                    <a:solidFill>
                      <a:srgbClr val="002060"/>
                    </a:solidFill>
                  </a:tcPr>
                </a:tc>
                <a:tc>
                  <a:txBody>
                    <a:bodyPr/>
                    <a:lstStyle/>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Manage the Team – </a:t>
                      </a:r>
                    </a:p>
                    <a:p>
                      <a:pPr marL="0" indent="0">
                        <a:buFont typeface="Arial" panose="020B0604020202020204" pitchFamily="34" charset="0"/>
                        <a:buNone/>
                      </a:pPr>
                      <a:r>
                        <a:rPr lang="en-IN" sz="1800" b="0" i="0" kern="1200" dirty="0">
                          <a:solidFill>
                            <a:schemeClr val="lt1"/>
                          </a:solidFill>
                          <a:effectLst/>
                          <a:latin typeface="+mn-lt"/>
                          <a:ea typeface="+mn-ea"/>
                          <a:cs typeface="+mn-cs"/>
                        </a:rPr>
                        <a:t>              Performance Review | Authority</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Allocation of Work</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Planning of work</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Taking Decision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chemeClr val="bg1"/>
                        </a:solidFill>
                      </a:endParaRPr>
                    </a:p>
                  </a:txBody>
                  <a:tcPr>
                    <a:solidFill>
                      <a:srgbClr val="00206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20621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1">
            <a:extLst>
              <a:ext uri="{FF2B5EF4-FFF2-40B4-BE49-F238E27FC236}">
                <a16:creationId xmlns:a16="http://schemas.microsoft.com/office/drawing/2014/main" id="{5B2A162D-5903-44FE-97E0-A11E23652D04}"/>
              </a:ext>
            </a:extLst>
          </p:cNvPr>
          <p:cNvSpPr txBox="1"/>
          <p:nvPr/>
        </p:nvSpPr>
        <p:spPr>
          <a:xfrm>
            <a:off x="514350" y="1084777"/>
            <a:ext cx="3219450" cy="246221"/>
          </a:xfrm>
          <a:prstGeom prst="rect">
            <a:avLst/>
          </a:prstGeom>
        </p:spPr>
        <p:txBody>
          <a:bodyPr vert="horz" wrap="square" lIns="0" tIns="0" rIns="0" bIns="0" rtlCol="0">
            <a:spAutoFit/>
          </a:bodyPr>
          <a:lstStyle/>
          <a:p>
            <a:pPr marL="12700" marR="0" lvl="0" indent="0" defTabSz="914400" rtl="0" eaLnBrk="1" fontAlgn="auto" latinLnBrk="0" hangingPunct="1">
              <a:lnSpc>
                <a:spcPct val="100000"/>
              </a:lnSpc>
              <a:spcBef>
                <a:spcPts val="0"/>
              </a:spcBef>
              <a:spcAft>
                <a:spcPts val="0"/>
              </a:spcAft>
              <a:buClrTx/>
              <a:buSzTx/>
              <a:buFontTx/>
              <a:buNone/>
              <a:tabLst/>
              <a:defRPr/>
            </a:pPr>
            <a:r>
              <a:rPr lang="en-US" sz="1600" b="1" spc="-15" dirty="0">
                <a:solidFill>
                  <a:prstClr val="black"/>
                </a:solidFill>
                <a:latin typeface="Calibri"/>
                <a:cs typeface="Calibri"/>
              </a:rPr>
              <a:t>Development Team Do’s &amp; Don‘ts</a:t>
            </a:r>
            <a:endParaRPr kumimoji="0" lang="en-US" sz="1600" b="1" i="0" u="none" strike="noStrike" kern="1200" cap="none" spc="-15" normalizeH="0" baseline="0" noProof="0" dirty="0">
              <a:ln>
                <a:noFill/>
              </a:ln>
              <a:solidFill>
                <a:prstClr val="black"/>
              </a:solidFill>
              <a:effectLst/>
              <a:uLnTx/>
              <a:uFillTx/>
              <a:latin typeface="Calibri"/>
              <a:ea typeface="+mn-ea"/>
              <a:cs typeface="Calibri"/>
            </a:endParaRPr>
          </a:p>
        </p:txBody>
      </p:sp>
      <p:sp>
        <p:nvSpPr>
          <p:cNvPr id="10" name="object 61">
            <a:extLst>
              <a:ext uri="{FF2B5EF4-FFF2-40B4-BE49-F238E27FC236}">
                <a16:creationId xmlns:a16="http://schemas.microsoft.com/office/drawing/2014/main" id="{0D3257ED-D1F0-4EEA-A06B-1AC36D17B3E2}"/>
              </a:ext>
            </a:extLst>
          </p:cNvPr>
          <p:cNvSpPr txBox="1"/>
          <p:nvPr/>
        </p:nvSpPr>
        <p:spPr>
          <a:xfrm>
            <a:off x="514350" y="723005"/>
            <a:ext cx="3981450" cy="246221"/>
          </a:xfrm>
          <a:prstGeom prst="rect">
            <a:avLst/>
          </a:prstGeom>
        </p:spPr>
        <p:txBody>
          <a:bodyPr vert="horz" wrap="square" lIns="0" tIns="0" rIns="0" bIns="0" rtlCol="0">
            <a:spAutoFit/>
          </a:bodyPr>
          <a:lstStyle/>
          <a:p>
            <a:pPr marL="1270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Solution: Activity 8.3 Agile Roles Do’s &amp; Don'ts </a:t>
            </a:r>
          </a:p>
        </p:txBody>
      </p:sp>
      <p:graphicFrame>
        <p:nvGraphicFramePr>
          <p:cNvPr id="9" name="Table 8">
            <a:extLst>
              <a:ext uri="{FF2B5EF4-FFF2-40B4-BE49-F238E27FC236}">
                <a16:creationId xmlns:a16="http://schemas.microsoft.com/office/drawing/2014/main" id="{0054F5F7-F2E0-44A5-BE58-E77818940C30}"/>
              </a:ext>
            </a:extLst>
          </p:cNvPr>
          <p:cNvGraphicFramePr>
            <a:graphicFrameLocks noGrp="1"/>
          </p:cNvGraphicFramePr>
          <p:nvPr>
            <p:extLst>
              <p:ext uri="{D42A27DB-BD31-4B8C-83A1-F6EECF244321}">
                <p14:modId xmlns:p14="http://schemas.microsoft.com/office/powerpoint/2010/main" val="3353552910"/>
              </p:ext>
            </p:extLst>
          </p:nvPr>
        </p:nvGraphicFramePr>
        <p:xfrm>
          <a:off x="514350" y="1442293"/>
          <a:ext cx="6096002" cy="3014636"/>
        </p:xfrm>
        <a:graphic>
          <a:graphicData uri="http://schemas.openxmlformats.org/drawingml/2006/table">
            <a:tbl>
              <a:tblPr firstRow="1" bandRow="1">
                <a:tableStyleId>{37CE84F3-28C3-443E-9E96-99CF82512B78}</a:tableStyleId>
              </a:tblPr>
              <a:tblGrid>
                <a:gridCol w="2623810">
                  <a:extLst>
                    <a:ext uri="{9D8B030D-6E8A-4147-A177-3AD203B41FA5}">
                      <a16:colId xmlns:a16="http://schemas.microsoft.com/office/drawing/2014/main" val="20000"/>
                    </a:ext>
                  </a:extLst>
                </a:gridCol>
                <a:gridCol w="3472192">
                  <a:extLst>
                    <a:ext uri="{9D8B030D-6E8A-4147-A177-3AD203B41FA5}">
                      <a16:colId xmlns:a16="http://schemas.microsoft.com/office/drawing/2014/main" val="20001"/>
                    </a:ext>
                  </a:extLst>
                </a:gridCol>
              </a:tblGrid>
              <a:tr h="341791">
                <a:tc>
                  <a:txBody>
                    <a:bodyPr/>
                    <a:lstStyle/>
                    <a:p>
                      <a:r>
                        <a:rPr lang="en-US" dirty="0"/>
                        <a:t>Do’s</a:t>
                      </a:r>
                      <a:endParaRPr lang="en-IN" dirty="0"/>
                    </a:p>
                  </a:txBody>
                  <a:tcPr>
                    <a:solidFill>
                      <a:schemeClr val="accent2"/>
                    </a:solidFill>
                  </a:tcPr>
                </a:tc>
                <a:tc>
                  <a:txBody>
                    <a:bodyPr/>
                    <a:lstStyle/>
                    <a:p>
                      <a:r>
                        <a:rPr lang="en-US"/>
                        <a:t>Don'ts</a:t>
                      </a:r>
                      <a:endParaRPr lang="en-IN" dirty="0"/>
                    </a:p>
                  </a:txBody>
                  <a:tcPr>
                    <a:solidFill>
                      <a:schemeClr val="accent2"/>
                    </a:solidFill>
                  </a:tcPr>
                </a:tc>
                <a:extLst>
                  <a:ext uri="{0D108BD9-81ED-4DB2-BD59-A6C34878D82A}">
                    <a16:rowId xmlns:a16="http://schemas.microsoft.com/office/drawing/2014/main" val="10000"/>
                  </a:ext>
                </a:extLst>
              </a:tr>
              <a:tr h="2648876">
                <a:tc>
                  <a:txBody>
                    <a:bodyPr/>
                    <a:lstStyle/>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Collaboration </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Knowledge Sharing</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Accountable</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Transparency</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Common Team Goal</a:t>
                      </a:r>
                    </a:p>
                    <a:p>
                      <a:endParaRPr lang="en-IN" dirty="0">
                        <a:solidFill>
                          <a:schemeClr val="bg1"/>
                        </a:solidFill>
                      </a:endParaRPr>
                    </a:p>
                  </a:txBody>
                  <a:tcPr>
                    <a:solidFill>
                      <a:srgbClr val="002060"/>
                    </a:solidFill>
                  </a:tcPr>
                </a:tc>
                <a:tc>
                  <a:txBody>
                    <a:bodyPr/>
                    <a:lstStyle/>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Non Collaborative behaviour (Groupism | Selfishness)</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Wait for Orders</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Resistance to Agile Mind-set / Productivity</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Depend on SM alone </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Be the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chemeClr val="bg1"/>
                        </a:solidFill>
                      </a:endParaRPr>
                    </a:p>
                  </a:txBody>
                  <a:tcPr>
                    <a:solidFill>
                      <a:srgbClr val="00206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02109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61">
            <a:extLst>
              <a:ext uri="{FF2B5EF4-FFF2-40B4-BE49-F238E27FC236}">
                <a16:creationId xmlns:a16="http://schemas.microsoft.com/office/drawing/2014/main" id="{1FC8D59A-F254-45CE-8ADB-F32B9A80FC60}"/>
              </a:ext>
            </a:extLst>
          </p:cNvPr>
          <p:cNvSpPr txBox="1"/>
          <p:nvPr/>
        </p:nvSpPr>
        <p:spPr>
          <a:xfrm>
            <a:off x="552450" y="722827"/>
            <a:ext cx="2876550" cy="246221"/>
          </a:xfrm>
          <a:prstGeom prst="rect">
            <a:avLst/>
          </a:prstGeom>
        </p:spPr>
        <p:txBody>
          <a:bodyPr vert="horz" wrap="square" lIns="0" tIns="0" rIns="0" bIns="0" rtlCol="0">
            <a:spAutoFit/>
          </a:bodyPr>
          <a:lstStyle/>
          <a:p>
            <a:pPr marL="12700" marR="0" lvl="0" indent="0" defTabSz="914400" rtl="0" eaLnBrk="1" fontAlgn="auto" latinLnBrk="0" hangingPunct="1">
              <a:lnSpc>
                <a:spcPct val="100000"/>
              </a:lnSpc>
              <a:spcBef>
                <a:spcPts val="0"/>
              </a:spcBef>
              <a:spcAft>
                <a:spcPts val="0"/>
              </a:spcAft>
              <a:buClrTx/>
              <a:buSzTx/>
              <a:buFontTx/>
              <a:buNone/>
              <a:tabLst/>
              <a:defRPr/>
            </a:pPr>
            <a:r>
              <a:rPr lang="en-US" sz="1600" b="1" spc="-15" dirty="0">
                <a:solidFill>
                  <a:prstClr val="black"/>
                </a:solidFill>
                <a:latin typeface="Calibri"/>
                <a:cs typeface="Calibri"/>
              </a:rPr>
              <a:t>Product Owner Do’s &amp; Don t’s</a:t>
            </a:r>
            <a:endParaRPr kumimoji="0" lang="en-US" sz="1600" b="1" i="0" u="none" strike="noStrike" kern="1200" cap="none" spc="-15" normalizeH="0" baseline="0" noProof="0" dirty="0">
              <a:ln>
                <a:noFill/>
              </a:ln>
              <a:solidFill>
                <a:prstClr val="black"/>
              </a:solidFill>
              <a:effectLst/>
              <a:uLnTx/>
              <a:uFillTx/>
              <a:latin typeface="Calibri"/>
              <a:ea typeface="+mn-ea"/>
              <a:cs typeface="Calibri"/>
            </a:endParaRPr>
          </a:p>
        </p:txBody>
      </p:sp>
      <p:graphicFrame>
        <p:nvGraphicFramePr>
          <p:cNvPr id="6" name="Table 5">
            <a:extLst>
              <a:ext uri="{FF2B5EF4-FFF2-40B4-BE49-F238E27FC236}">
                <a16:creationId xmlns:a16="http://schemas.microsoft.com/office/drawing/2014/main" id="{9C9E3777-482F-402F-BEC0-6FF1F09B73EF}"/>
              </a:ext>
            </a:extLst>
          </p:cNvPr>
          <p:cNvGraphicFramePr>
            <a:graphicFrameLocks noGrp="1"/>
          </p:cNvGraphicFramePr>
          <p:nvPr>
            <p:extLst>
              <p:ext uri="{D42A27DB-BD31-4B8C-83A1-F6EECF244321}">
                <p14:modId xmlns:p14="http://schemas.microsoft.com/office/powerpoint/2010/main" val="2582622942"/>
              </p:ext>
            </p:extLst>
          </p:nvPr>
        </p:nvGraphicFramePr>
        <p:xfrm>
          <a:off x="671741" y="1144905"/>
          <a:ext cx="5881459" cy="4846320"/>
        </p:xfrm>
        <a:graphic>
          <a:graphicData uri="http://schemas.openxmlformats.org/drawingml/2006/table">
            <a:tbl>
              <a:tblPr firstRow="1" bandRow="1">
                <a:tableStyleId>{37CE84F3-28C3-443E-9E96-99CF82512B78}</a:tableStyleId>
              </a:tblPr>
              <a:tblGrid>
                <a:gridCol w="2531467">
                  <a:extLst>
                    <a:ext uri="{9D8B030D-6E8A-4147-A177-3AD203B41FA5}">
                      <a16:colId xmlns:a16="http://schemas.microsoft.com/office/drawing/2014/main" val="20000"/>
                    </a:ext>
                  </a:extLst>
                </a:gridCol>
                <a:gridCol w="3349992">
                  <a:extLst>
                    <a:ext uri="{9D8B030D-6E8A-4147-A177-3AD203B41FA5}">
                      <a16:colId xmlns:a16="http://schemas.microsoft.com/office/drawing/2014/main" val="20001"/>
                    </a:ext>
                  </a:extLst>
                </a:gridCol>
              </a:tblGrid>
              <a:tr h="341791">
                <a:tc>
                  <a:txBody>
                    <a:bodyPr/>
                    <a:lstStyle/>
                    <a:p>
                      <a:r>
                        <a:rPr lang="en-US" dirty="0"/>
                        <a:t>Do’s</a:t>
                      </a:r>
                      <a:endParaRPr lang="en-IN" dirty="0"/>
                    </a:p>
                  </a:txBody>
                  <a:tcPr>
                    <a:solidFill>
                      <a:schemeClr val="accent2"/>
                    </a:solidFill>
                  </a:tcPr>
                </a:tc>
                <a:tc>
                  <a:txBody>
                    <a:bodyPr/>
                    <a:lstStyle/>
                    <a:p>
                      <a:r>
                        <a:rPr lang="en-US" dirty="0"/>
                        <a:t>Don'ts</a:t>
                      </a:r>
                      <a:endParaRPr lang="en-IN" dirty="0"/>
                    </a:p>
                  </a:txBody>
                  <a:tcPr>
                    <a:solidFill>
                      <a:schemeClr val="accent2"/>
                    </a:solidFill>
                  </a:tcPr>
                </a:tc>
                <a:extLst>
                  <a:ext uri="{0D108BD9-81ED-4DB2-BD59-A6C34878D82A}">
                    <a16:rowId xmlns:a16="http://schemas.microsoft.com/office/drawing/2014/main" val="10000"/>
                  </a:ext>
                </a:extLst>
              </a:tr>
              <a:tr h="2648876">
                <a:tc>
                  <a:txBody>
                    <a:bodyPr/>
                    <a:lstStyle/>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Product Vision</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Product Backlog Grooming</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Prioritization</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Writing Stories </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Schedule Demo</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Involving in Ceremonies</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Involving with customers</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Attending Sprint Demo’s</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Product Roadmap</a:t>
                      </a:r>
                    </a:p>
                    <a:p>
                      <a:pPr marL="285750" indent="-285750" algn="l" defTabSz="914400" rtl="0" eaLnBrk="1" latinLnBrk="0" hangingPunct="1">
                        <a:buFont typeface="Arial" panose="020B0604020202020204" pitchFamily="34" charset="0"/>
                        <a:buChar char="$"/>
                      </a:pPr>
                      <a:r>
                        <a:rPr lang="en-IN" sz="1800" b="0" i="0" kern="1200" dirty="0">
                          <a:solidFill>
                            <a:schemeClr val="lt1"/>
                          </a:solidFill>
                          <a:effectLst/>
                          <a:latin typeface="+mn-lt"/>
                          <a:ea typeface="+mn-ea"/>
                          <a:cs typeface="+mn-cs"/>
                        </a:rPr>
                        <a:t>Release Dates (Pre | Postpone)</a:t>
                      </a:r>
                    </a:p>
                    <a:p>
                      <a:pPr marL="285750" indent="-285750" algn="l" defTabSz="914400" rtl="0" eaLnBrk="1" latinLnBrk="0" hangingPunct="1">
                        <a:buFont typeface="Arial" panose="020B0604020202020204" pitchFamily="34" charset="0"/>
                        <a:buChar char="$"/>
                      </a:pPr>
                      <a:endParaRPr lang="en-IN" sz="1800" b="0" i="0" kern="1200" dirty="0">
                        <a:solidFill>
                          <a:schemeClr val="lt1"/>
                        </a:solidFill>
                        <a:effectLst/>
                        <a:latin typeface="+mn-lt"/>
                        <a:ea typeface="+mn-ea"/>
                        <a:cs typeface="+mn-cs"/>
                      </a:endParaRPr>
                    </a:p>
                  </a:txBody>
                  <a:tcPr>
                    <a:solidFill>
                      <a:srgbClr val="002060"/>
                    </a:solidFill>
                  </a:tcPr>
                </a:tc>
                <a:tc>
                  <a:txBody>
                    <a:bodyPr/>
                    <a:lstStyle/>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Should interact directly with the team</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Not changing requirement in middle of the sprint in team meeting</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Should not give story points to strategy</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Not involve in Story Point estimation</a:t>
                      </a:r>
                    </a:p>
                    <a:p>
                      <a:pPr marL="285750" indent="-285750">
                        <a:buFont typeface="Arial" panose="020B0604020202020204" pitchFamily="34" charset="0"/>
                        <a:buChar char="$"/>
                      </a:pPr>
                      <a:r>
                        <a:rPr lang="en-IN" sz="1800" b="0" i="0" kern="1200" dirty="0">
                          <a:solidFill>
                            <a:schemeClr val="lt1"/>
                          </a:solidFill>
                          <a:effectLst/>
                          <a:latin typeface="+mn-lt"/>
                          <a:ea typeface="+mn-ea"/>
                          <a:cs typeface="+mn-cs"/>
                        </a:rPr>
                        <a:t>Should not compare multiple Scrum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b="0" i="0" kern="1200" dirty="0">
                        <a:solidFill>
                          <a:schemeClr val="lt1"/>
                        </a:solidFill>
                        <a:effectLst/>
                        <a:latin typeface="+mn-lt"/>
                        <a:ea typeface="+mn-ea"/>
                        <a:cs typeface="+mn-cs"/>
                      </a:endParaRPr>
                    </a:p>
                  </a:txBody>
                  <a:tcPr>
                    <a:solidFill>
                      <a:srgbClr val="00206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452498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359155" y="1002540"/>
            <a:ext cx="3132455"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8.3 : Agile Roles - </a:t>
            </a:r>
            <a:r>
              <a:rPr sz="1300" spc="-10" dirty="0">
                <a:solidFill>
                  <a:srgbClr val="FFFFFF"/>
                </a:solidFill>
                <a:latin typeface="Arial"/>
                <a:cs typeface="Arial"/>
              </a:rPr>
              <a:t>Do’s </a:t>
            </a:r>
            <a:r>
              <a:rPr sz="1300" spc="-5" dirty="0">
                <a:solidFill>
                  <a:srgbClr val="FFFFFF"/>
                </a:solidFill>
                <a:latin typeface="Arial"/>
                <a:cs typeface="Arial"/>
              </a:rPr>
              <a:t>and</a:t>
            </a:r>
            <a:r>
              <a:rPr sz="1300" spc="45" dirty="0">
                <a:solidFill>
                  <a:srgbClr val="FFFFFF"/>
                </a:solidFill>
                <a:latin typeface="Arial"/>
                <a:cs typeface="Arial"/>
              </a:rPr>
              <a:t> </a:t>
            </a:r>
            <a:r>
              <a:rPr sz="1300" spc="-10" dirty="0">
                <a:solidFill>
                  <a:srgbClr val="FFFFFF"/>
                </a:solidFill>
                <a:latin typeface="Arial"/>
                <a:cs typeface="Arial"/>
              </a:rPr>
              <a:t>Don’t’s</a:t>
            </a:r>
            <a:endParaRPr sz="1300">
              <a:latin typeface="Arial"/>
              <a:cs typeface="Arial"/>
            </a:endParaRPr>
          </a:p>
        </p:txBody>
      </p:sp>
      <p:sp>
        <p:nvSpPr>
          <p:cNvPr id="18" name="object 18"/>
          <p:cNvSpPr txBox="1"/>
          <p:nvPr/>
        </p:nvSpPr>
        <p:spPr>
          <a:xfrm>
            <a:off x="1540893" y="1966214"/>
            <a:ext cx="3551554" cy="1004890"/>
          </a:xfrm>
          <a:prstGeom prst="rect">
            <a:avLst/>
          </a:prstGeom>
        </p:spPr>
        <p:txBody>
          <a:bodyPr vert="horz" wrap="square" lIns="0" tIns="0" rIns="0" bIns="0" rtlCol="0">
            <a:spAutoFit/>
          </a:bodyPr>
          <a:lstStyle/>
          <a:p>
            <a:pPr marL="12700">
              <a:lnSpc>
                <a:spcPct val="100000"/>
              </a:lnSpc>
            </a:pPr>
            <a:r>
              <a:rPr sz="1200" dirty="0">
                <a:latin typeface="Calibri"/>
                <a:cs typeface="Calibri"/>
              </a:rPr>
              <a:t>This is an </a:t>
            </a:r>
            <a:r>
              <a:rPr sz="1200" spc="-5" dirty="0">
                <a:latin typeface="Calibri"/>
                <a:cs typeface="Calibri"/>
              </a:rPr>
              <a:t>group</a:t>
            </a:r>
            <a:r>
              <a:rPr sz="1200" spc="-120" dirty="0">
                <a:latin typeface="Calibri"/>
                <a:cs typeface="Calibri"/>
              </a:rPr>
              <a:t> </a:t>
            </a:r>
            <a:r>
              <a:rPr sz="1200" spc="-10" dirty="0">
                <a:latin typeface="Calibri"/>
                <a:cs typeface="Calibri"/>
              </a:rPr>
              <a:t>exercise.</a:t>
            </a:r>
            <a:endParaRPr sz="1200">
              <a:latin typeface="Calibri"/>
              <a:cs typeface="Calibri"/>
            </a:endParaRPr>
          </a:p>
          <a:p>
            <a:pPr marL="241300" marR="5080" indent="-228600">
              <a:lnSpc>
                <a:spcPct val="120000"/>
              </a:lnSpc>
              <a:spcBef>
                <a:spcPts val="600"/>
              </a:spcBef>
              <a:buAutoNum type="arabicPeriod"/>
              <a:tabLst>
                <a:tab pos="241300" algn="l"/>
              </a:tabLst>
            </a:pPr>
            <a:r>
              <a:rPr sz="1200" spc="-10" dirty="0">
                <a:latin typeface="Calibri"/>
                <a:cs typeface="Calibri"/>
              </a:rPr>
              <a:t>For </a:t>
            </a:r>
            <a:r>
              <a:rPr sz="1200" spc="-5" dirty="0">
                <a:latin typeface="Calibri"/>
                <a:cs typeface="Calibri"/>
              </a:rPr>
              <a:t>each </a:t>
            </a:r>
            <a:r>
              <a:rPr sz="1200" dirty="0">
                <a:latin typeface="Calibri"/>
                <a:cs typeface="Calibri"/>
              </a:rPr>
              <a:t>Scrum </a:t>
            </a:r>
            <a:r>
              <a:rPr sz="1200" spc="-10" dirty="0">
                <a:latin typeface="Calibri"/>
                <a:cs typeface="Calibri"/>
              </a:rPr>
              <a:t>Role, </a:t>
            </a:r>
            <a:r>
              <a:rPr sz="1200" spc="-5" dirty="0">
                <a:latin typeface="Calibri"/>
                <a:cs typeface="Calibri"/>
              </a:rPr>
              <a:t>discuss </a:t>
            </a:r>
            <a:r>
              <a:rPr sz="1200" dirty="0">
                <a:latin typeface="Calibri"/>
                <a:cs typeface="Calibri"/>
              </a:rPr>
              <a:t>and </a:t>
            </a:r>
            <a:r>
              <a:rPr sz="1200" spc="-10" dirty="0">
                <a:latin typeface="Calibri"/>
                <a:cs typeface="Calibri"/>
              </a:rPr>
              <a:t>create </a:t>
            </a:r>
            <a:r>
              <a:rPr sz="1200" dirty="0">
                <a:latin typeface="Calibri"/>
                <a:cs typeface="Calibri"/>
              </a:rPr>
              <a:t>a </a:t>
            </a:r>
            <a:r>
              <a:rPr sz="1200" spc="-5" dirty="0">
                <a:latin typeface="Calibri"/>
                <a:cs typeface="Calibri"/>
              </a:rPr>
              <a:t>list of </a:t>
            </a:r>
            <a:r>
              <a:rPr sz="1200" spc="-15" dirty="0">
                <a:latin typeface="Calibri"/>
                <a:cs typeface="Calibri"/>
              </a:rPr>
              <a:t>“Do’s  </a:t>
            </a:r>
            <a:r>
              <a:rPr sz="1200" dirty="0">
                <a:latin typeface="Calibri"/>
                <a:cs typeface="Calibri"/>
              </a:rPr>
              <a:t>and </a:t>
            </a:r>
            <a:r>
              <a:rPr sz="1200" spc="-10" dirty="0">
                <a:latin typeface="Calibri"/>
                <a:cs typeface="Calibri"/>
              </a:rPr>
              <a:t>Dont’s” </a:t>
            </a:r>
            <a:r>
              <a:rPr sz="1200" dirty="0">
                <a:latin typeface="Calibri"/>
                <a:cs typeface="Calibri"/>
              </a:rPr>
              <a:t>– limit </a:t>
            </a:r>
            <a:r>
              <a:rPr sz="1200" spc="-5" dirty="0">
                <a:latin typeface="Calibri"/>
                <a:cs typeface="Calibri"/>
              </a:rPr>
              <a:t>to </a:t>
            </a:r>
            <a:r>
              <a:rPr sz="1200" dirty="0">
                <a:latin typeface="Calibri"/>
                <a:cs typeface="Calibri"/>
              </a:rPr>
              <a:t>3-4</a:t>
            </a:r>
            <a:r>
              <a:rPr sz="1200" spc="-125" dirty="0">
                <a:latin typeface="Calibri"/>
                <a:cs typeface="Calibri"/>
              </a:rPr>
              <a:t> </a:t>
            </a:r>
            <a:r>
              <a:rPr sz="1200" spc="-5" dirty="0">
                <a:latin typeface="Calibri"/>
                <a:cs typeface="Calibri"/>
              </a:rPr>
              <a:t>max</a:t>
            </a:r>
            <a:endParaRPr sz="1200">
              <a:latin typeface="Calibri"/>
              <a:cs typeface="Calibri"/>
            </a:endParaRPr>
          </a:p>
          <a:p>
            <a:pPr marL="241300" indent="-228600">
              <a:lnSpc>
                <a:spcPct val="100000"/>
              </a:lnSpc>
              <a:spcBef>
                <a:spcPts val="885"/>
              </a:spcBef>
              <a:buAutoNum type="arabicPeriod"/>
              <a:tabLst>
                <a:tab pos="241300" algn="l"/>
              </a:tabLst>
            </a:pPr>
            <a:r>
              <a:rPr sz="1200" spc="-5" dirty="0">
                <a:latin typeface="Calibri"/>
                <a:cs typeface="Calibri"/>
              </a:rPr>
              <a:t>Discuss your </a:t>
            </a:r>
            <a:r>
              <a:rPr sz="1200" dirty="0">
                <a:latin typeface="Calibri"/>
                <a:cs typeface="Calibri"/>
              </a:rPr>
              <a:t>final </a:t>
            </a:r>
            <a:r>
              <a:rPr sz="1200" spc="-5" dirty="0">
                <a:latin typeface="Calibri"/>
                <a:cs typeface="Calibri"/>
              </a:rPr>
              <a:t>sheet with </a:t>
            </a:r>
            <a:r>
              <a:rPr sz="1200" dirty="0">
                <a:latin typeface="Calibri"/>
                <a:cs typeface="Calibri"/>
              </a:rPr>
              <a:t>the </a:t>
            </a:r>
            <a:r>
              <a:rPr sz="1200" spc="-5" dirty="0">
                <a:latin typeface="Calibri"/>
                <a:cs typeface="Calibri"/>
              </a:rPr>
              <a:t>entire</a:t>
            </a:r>
            <a:r>
              <a:rPr sz="1200" spc="-95" dirty="0">
                <a:latin typeface="Calibri"/>
                <a:cs typeface="Calibri"/>
              </a:rPr>
              <a:t> </a:t>
            </a:r>
            <a:r>
              <a:rPr sz="1200" spc="-5" dirty="0">
                <a:latin typeface="Calibri"/>
                <a:cs typeface="Calibri"/>
              </a:rPr>
              <a:t>class</a:t>
            </a:r>
            <a:endParaRPr sz="1200">
              <a:latin typeface="Calibri"/>
              <a:cs typeface="Calibri"/>
            </a:endParaRPr>
          </a:p>
        </p:txBody>
      </p:sp>
      <p:sp>
        <p:nvSpPr>
          <p:cNvPr id="19" name="object 19"/>
          <p:cNvSpPr/>
          <p:nvPr/>
        </p:nvSpPr>
        <p:spPr>
          <a:xfrm>
            <a:off x="4861561" y="3502154"/>
            <a:ext cx="568451" cy="56692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882641" y="3521964"/>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9"/>
                </a:lnTo>
                <a:lnTo>
                  <a:pt x="34120" y="376178"/>
                </a:lnTo>
                <a:lnTo>
                  <a:pt x="58777" y="411077"/>
                </a:lnTo>
                <a:lnTo>
                  <a:pt x="88900" y="441210"/>
                </a:lnTo>
                <a:lnTo>
                  <a:pt x="123782" y="465873"/>
                </a:lnTo>
                <a:lnTo>
                  <a:pt x="162719" y="484362"/>
                </a:lnTo>
                <a:lnTo>
                  <a:pt x="205006" y="495972"/>
                </a:lnTo>
                <a:lnTo>
                  <a:pt x="249936" y="499999"/>
                </a:lnTo>
                <a:lnTo>
                  <a:pt x="294870" y="495972"/>
                </a:lnTo>
                <a:lnTo>
                  <a:pt x="337168" y="484362"/>
                </a:lnTo>
                <a:lnTo>
                  <a:pt x="376122" y="465873"/>
                </a:lnTo>
                <a:lnTo>
                  <a:pt x="411024" y="441210"/>
                </a:lnTo>
                <a:lnTo>
                  <a:pt x="441168" y="411077"/>
                </a:lnTo>
                <a:lnTo>
                  <a:pt x="465845" y="376178"/>
                </a:lnTo>
                <a:lnTo>
                  <a:pt x="484347" y="337219"/>
                </a:lnTo>
                <a:lnTo>
                  <a:pt x="495968" y="294903"/>
                </a:lnTo>
                <a:lnTo>
                  <a:pt x="499999" y="249936"/>
                </a:lnTo>
                <a:lnTo>
                  <a:pt x="495968" y="205006"/>
                </a:lnTo>
                <a:lnTo>
                  <a:pt x="484347" y="162719"/>
                </a:lnTo>
                <a:lnTo>
                  <a:pt x="465845" y="123782"/>
                </a:lnTo>
                <a:lnTo>
                  <a:pt x="441168" y="88900"/>
                </a:lnTo>
                <a:lnTo>
                  <a:pt x="411024" y="58777"/>
                </a:lnTo>
                <a:lnTo>
                  <a:pt x="376122" y="34120"/>
                </a:lnTo>
                <a:lnTo>
                  <a:pt x="337168" y="15635"/>
                </a:lnTo>
                <a:lnTo>
                  <a:pt x="294870" y="4026"/>
                </a:lnTo>
                <a:lnTo>
                  <a:pt x="249936" y="0"/>
                </a:lnTo>
                <a:close/>
              </a:path>
            </a:pathLst>
          </a:custGeom>
          <a:solidFill>
            <a:srgbClr val="465063"/>
          </a:solidFill>
        </p:spPr>
        <p:txBody>
          <a:bodyPr wrap="square" lIns="0" tIns="0" rIns="0" bIns="0" rtlCol="0"/>
          <a:lstStyle/>
          <a:p>
            <a:endParaRPr/>
          </a:p>
        </p:txBody>
      </p:sp>
      <p:sp>
        <p:nvSpPr>
          <p:cNvPr id="21" name="object 21"/>
          <p:cNvSpPr/>
          <p:nvPr/>
        </p:nvSpPr>
        <p:spPr>
          <a:xfrm>
            <a:off x="4882641" y="3521964"/>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870" y="4026"/>
                </a:lnTo>
                <a:lnTo>
                  <a:pt x="337168" y="15635"/>
                </a:lnTo>
                <a:lnTo>
                  <a:pt x="376122" y="34120"/>
                </a:lnTo>
                <a:lnTo>
                  <a:pt x="411024" y="58777"/>
                </a:lnTo>
                <a:lnTo>
                  <a:pt x="441168" y="88900"/>
                </a:lnTo>
                <a:lnTo>
                  <a:pt x="465845" y="123782"/>
                </a:lnTo>
                <a:lnTo>
                  <a:pt x="484347" y="162719"/>
                </a:lnTo>
                <a:lnTo>
                  <a:pt x="495968" y="205006"/>
                </a:lnTo>
                <a:lnTo>
                  <a:pt x="499999" y="249936"/>
                </a:lnTo>
                <a:lnTo>
                  <a:pt x="495968" y="294903"/>
                </a:lnTo>
                <a:lnTo>
                  <a:pt x="484347" y="337219"/>
                </a:lnTo>
                <a:lnTo>
                  <a:pt x="465845" y="376178"/>
                </a:lnTo>
                <a:lnTo>
                  <a:pt x="441168" y="411077"/>
                </a:lnTo>
                <a:lnTo>
                  <a:pt x="411024" y="441210"/>
                </a:lnTo>
                <a:lnTo>
                  <a:pt x="376122" y="465873"/>
                </a:lnTo>
                <a:lnTo>
                  <a:pt x="337168" y="484362"/>
                </a:lnTo>
                <a:lnTo>
                  <a:pt x="294870" y="495972"/>
                </a:lnTo>
                <a:lnTo>
                  <a:pt x="249936" y="499999"/>
                </a:lnTo>
                <a:lnTo>
                  <a:pt x="205006" y="495972"/>
                </a:lnTo>
                <a:lnTo>
                  <a:pt x="162719" y="484362"/>
                </a:lnTo>
                <a:lnTo>
                  <a:pt x="123782" y="465873"/>
                </a:lnTo>
                <a:lnTo>
                  <a:pt x="88900" y="441210"/>
                </a:lnTo>
                <a:lnTo>
                  <a:pt x="58777" y="411077"/>
                </a:lnTo>
                <a:lnTo>
                  <a:pt x="34120" y="376178"/>
                </a:lnTo>
                <a:lnTo>
                  <a:pt x="15635" y="337219"/>
                </a:lnTo>
                <a:lnTo>
                  <a:pt x="4026" y="294903"/>
                </a:lnTo>
                <a:lnTo>
                  <a:pt x="0" y="249936"/>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933697" y="3573019"/>
            <a:ext cx="398145" cy="398145"/>
          </a:xfrm>
          <a:custGeom>
            <a:avLst/>
            <a:gdLst/>
            <a:ahLst/>
            <a:cxnLst/>
            <a:rect l="l" t="t" r="r" b="b"/>
            <a:pathLst>
              <a:path w="398145" h="398145">
                <a:moveTo>
                  <a:pt x="198881"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1" y="397891"/>
                </a:lnTo>
                <a:lnTo>
                  <a:pt x="244488" y="392632"/>
                </a:lnTo>
                <a:lnTo>
                  <a:pt x="286352" y="377653"/>
                </a:lnTo>
                <a:lnTo>
                  <a:pt x="323279" y="354153"/>
                </a:lnTo>
                <a:lnTo>
                  <a:pt x="354076" y="323329"/>
                </a:lnTo>
                <a:lnTo>
                  <a:pt x="377552" y="286377"/>
                </a:lnTo>
                <a:lnTo>
                  <a:pt x="392512" y="244495"/>
                </a:lnTo>
                <a:lnTo>
                  <a:pt x="397763" y="198882"/>
                </a:lnTo>
                <a:lnTo>
                  <a:pt x="392512" y="153275"/>
                </a:lnTo>
                <a:lnTo>
                  <a:pt x="377552" y="111411"/>
                </a:lnTo>
                <a:lnTo>
                  <a:pt x="354076" y="74484"/>
                </a:lnTo>
                <a:lnTo>
                  <a:pt x="323279" y="43687"/>
                </a:lnTo>
                <a:lnTo>
                  <a:pt x="286352" y="20211"/>
                </a:lnTo>
                <a:lnTo>
                  <a:pt x="244488" y="5251"/>
                </a:lnTo>
                <a:lnTo>
                  <a:pt x="198881" y="0"/>
                </a:lnTo>
                <a:close/>
              </a:path>
            </a:pathLst>
          </a:custGeom>
          <a:solidFill>
            <a:srgbClr val="D9D9D9"/>
          </a:solidFill>
        </p:spPr>
        <p:txBody>
          <a:bodyPr wrap="square" lIns="0" tIns="0" rIns="0" bIns="0" rtlCol="0"/>
          <a:lstStyle/>
          <a:p>
            <a:endParaRPr/>
          </a:p>
        </p:txBody>
      </p:sp>
      <p:sp>
        <p:nvSpPr>
          <p:cNvPr id="23" name="object 23"/>
          <p:cNvSpPr/>
          <p:nvPr/>
        </p:nvSpPr>
        <p:spPr>
          <a:xfrm>
            <a:off x="5129910" y="3572255"/>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935346" y="3765804"/>
            <a:ext cx="396240" cy="7620"/>
          </a:xfrm>
          <a:custGeom>
            <a:avLst/>
            <a:gdLst/>
            <a:ahLst/>
            <a:cxnLst/>
            <a:rect l="l" t="t" r="r" b="b"/>
            <a:pathLst>
              <a:path w="396239" h="7620">
                <a:moveTo>
                  <a:pt x="0" y="7365"/>
                </a:moveTo>
                <a:lnTo>
                  <a:pt x="396239" y="0"/>
                </a:lnTo>
              </a:path>
            </a:pathLst>
          </a:custGeom>
          <a:ln w="6349">
            <a:solidFill>
              <a:srgbClr val="A6A6A6"/>
            </a:solidFill>
          </a:ln>
        </p:spPr>
        <p:txBody>
          <a:bodyPr wrap="square" lIns="0" tIns="0" rIns="0" bIns="0" rtlCol="0"/>
          <a:lstStyle/>
          <a:p>
            <a:endParaRPr/>
          </a:p>
        </p:txBody>
      </p:sp>
      <p:sp>
        <p:nvSpPr>
          <p:cNvPr id="25" name="object 25"/>
          <p:cNvSpPr/>
          <p:nvPr/>
        </p:nvSpPr>
        <p:spPr>
          <a:xfrm>
            <a:off x="4989957" y="3634486"/>
            <a:ext cx="285750" cy="274955"/>
          </a:xfrm>
          <a:custGeom>
            <a:avLst/>
            <a:gdLst/>
            <a:ahLst/>
            <a:cxnLst/>
            <a:rect l="l" t="t" r="r" b="b"/>
            <a:pathLst>
              <a:path w="285750" h="274954">
                <a:moveTo>
                  <a:pt x="0" y="0"/>
                </a:moveTo>
                <a:lnTo>
                  <a:pt x="285241" y="274954"/>
                </a:lnTo>
              </a:path>
            </a:pathLst>
          </a:custGeom>
          <a:ln w="6350">
            <a:solidFill>
              <a:srgbClr val="A6A6A6"/>
            </a:solidFill>
          </a:ln>
        </p:spPr>
        <p:txBody>
          <a:bodyPr wrap="square" lIns="0" tIns="0" rIns="0" bIns="0" rtlCol="0"/>
          <a:lstStyle/>
          <a:p>
            <a:endParaRPr/>
          </a:p>
        </p:txBody>
      </p:sp>
      <p:sp>
        <p:nvSpPr>
          <p:cNvPr id="26" name="object 26"/>
          <p:cNvSpPr/>
          <p:nvPr/>
        </p:nvSpPr>
        <p:spPr>
          <a:xfrm>
            <a:off x="4994530" y="3628773"/>
            <a:ext cx="274955" cy="285750"/>
          </a:xfrm>
          <a:custGeom>
            <a:avLst/>
            <a:gdLst/>
            <a:ahLst/>
            <a:cxnLst/>
            <a:rect l="l" t="t" r="r" b="b"/>
            <a:pathLst>
              <a:path w="274954" h="285750">
                <a:moveTo>
                  <a:pt x="0" y="285242"/>
                </a:moveTo>
                <a:lnTo>
                  <a:pt x="274955" y="0"/>
                </a:lnTo>
              </a:path>
            </a:pathLst>
          </a:custGeom>
          <a:ln w="6350">
            <a:solidFill>
              <a:srgbClr val="A6A6A6"/>
            </a:solidFill>
          </a:ln>
        </p:spPr>
        <p:txBody>
          <a:bodyPr wrap="square" lIns="0" tIns="0" rIns="0" bIns="0" rtlCol="0"/>
          <a:lstStyle/>
          <a:p>
            <a:endParaRPr/>
          </a:p>
        </p:txBody>
      </p:sp>
      <p:sp>
        <p:nvSpPr>
          <p:cNvPr id="27" name="object 27"/>
          <p:cNvSpPr/>
          <p:nvPr/>
        </p:nvSpPr>
        <p:spPr>
          <a:xfrm>
            <a:off x="4968240" y="3607561"/>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7"/>
                </a:lnTo>
                <a:lnTo>
                  <a:pt x="5867" y="208050"/>
                </a:lnTo>
                <a:lnTo>
                  <a:pt x="22427" y="247334"/>
                </a:lnTo>
                <a:lnTo>
                  <a:pt x="48117" y="280622"/>
                </a:lnTo>
                <a:lnTo>
                  <a:pt x="81374" y="306342"/>
                </a:lnTo>
                <a:lnTo>
                  <a:pt x="120635" y="322926"/>
                </a:lnTo>
                <a:lnTo>
                  <a:pt x="164337" y="328802"/>
                </a:lnTo>
                <a:lnTo>
                  <a:pt x="208040" y="322926"/>
                </a:lnTo>
                <a:lnTo>
                  <a:pt x="247301" y="306342"/>
                </a:lnTo>
                <a:lnTo>
                  <a:pt x="280558" y="280622"/>
                </a:lnTo>
                <a:lnTo>
                  <a:pt x="306248" y="247334"/>
                </a:lnTo>
                <a:lnTo>
                  <a:pt x="322808" y="208050"/>
                </a:lnTo>
                <a:lnTo>
                  <a:pt x="328675" y="164337"/>
                </a:lnTo>
                <a:lnTo>
                  <a:pt x="322808" y="120679"/>
                </a:lnTo>
                <a:lnTo>
                  <a:pt x="306248" y="81430"/>
                </a:lnTo>
                <a:lnTo>
                  <a:pt x="280558" y="48164"/>
                </a:lnTo>
                <a:lnTo>
                  <a:pt x="247301" y="22455"/>
                </a:lnTo>
                <a:lnTo>
                  <a:pt x="208040" y="5876"/>
                </a:lnTo>
                <a:lnTo>
                  <a:pt x="164337" y="0"/>
                </a:lnTo>
                <a:close/>
              </a:path>
            </a:pathLst>
          </a:custGeom>
          <a:solidFill>
            <a:srgbClr val="D9D9D9"/>
          </a:solidFill>
        </p:spPr>
        <p:txBody>
          <a:bodyPr wrap="square" lIns="0" tIns="0" rIns="0" bIns="0" rtlCol="0"/>
          <a:lstStyle/>
          <a:p>
            <a:endParaRPr/>
          </a:p>
        </p:txBody>
      </p:sp>
      <p:sp>
        <p:nvSpPr>
          <p:cNvPr id="28" name="object 28"/>
          <p:cNvSpPr/>
          <p:nvPr/>
        </p:nvSpPr>
        <p:spPr>
          <a:xfrm>
            <a:off x="4988560" y="3627882"/>
            <a:ext cx="288290" cy="288289"/>
          </a:xfrm>
          <a:custGeom>
            <a:avLst/>
            <a:gdLst/>
            <a:ahLst/>
            <a:cxnLst/>
            <a:rect l="l" t="t" r="r" b="b"/>
            <a:pathLst>
              <a:path w="288289" h="288289">
                <a:moveTo>
                  <a:pt x="144017" y="0"/>
                </a:moveTo>
                <a:lnTo>
                  <a:pt x="98462" y="7345"/>
                </a:lnTo>
                <a:lnTo>
                  <a:pt x="58923" y="27797"/>
                </a:lnTo>
                <a:lnTo>
                  <a:pt x="27761" y="58978"/>
                </a:lnTo>
                <a:lnTo>
                  <a:pt x="7333" y="98511"/>
                </a:lnTo>
                <a:lnTo>
                  <a:pt x="0" y="144018"/>
                </a:lnTo>
                <a:lnTo>
                  <a:pt x="7333" y="189586"/>
                </a:lnTo>
                <a:lnTo>
                  <a:pt x="27761" y="229156"/>
                </a:lnTo>
                <a:lnTo>
                  <a:pt x="58923" y="260357"/>
                </a:lnTo>
                <a:lnTo>
                  <a:pt x="98462" y="280816"/>
                </a:lnTo>
                <a:lnTo>
                  <a:pt x="144017" y="288163"/>
                </a:lnTo>
                <a:lnTo>
                  <a:pt x="189586" y="280816"/>
                </a:lnTo>
                <a:lnTo>
                  <a:pt x="229156" y="260357"/>
                </a:lnTo>
                <a:lnTo>
                  <a:pt x="260357" y="229156"/>
                </a:lnTo>
                <a:lnTo>
                  <a:pt x="280816" y="189586"/>
                </a:lnTo>
                <a:lnTo>
                  <a:pt x="288163" y="144018"/>
                </a:lnTo>
                <a:lnTo>
                  <a:pt x="280816" y="98511"/>
                </a:lnTo>
                <a:lnTo>
                  <a:pt x="260357" y="58978"/>
                </a:lnTo>
                <a:lnTo>
                  <a:pt x="229156" y="27797"/>
                </a:lnTo>
                <a:lnTo>
                  <a:pt x="189586" y="7345"/>
                </a:lnTo>
                <a:lnTo>
                  <a:pt x="144017" y="0"/>
                </a:lnTo>
                <a:close/>
              </a:path>
            </a:pathLst>
          </a:custGeom>
          <a:solidFill>
            <a:srgbClr val="E68421"/>
          </a:solidFill>
        </p:spPr>
        <p:txBody>
          <a:bodyPr wrap="square" lIns="0" tIns="0" rIns="0" bIns="0" rtlCol="0"/>
          <a:lstStyle/>
          <a:p>
            <a:endParaRPr/>
          </a:p>
        </p:txBody>
      </p:sp>
      <p:sp>
        <p:nvSpPr>
          <p:cNvPr id="29" name="object 29"/>
          <p:cNvSpPr txBox="1"/>
          <p:nvPr/>
        </p:nvSpPr>
        <p:spPr>
          <a:xfrm>
            <a:off x="5036311" y="3644900"/>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4" name="object 3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5" name="object 3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6" name="object 3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7" name="object 3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38" name="object 3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39" name="object 3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0" name="object 4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1" name="object 4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2" name="object 4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3" name="object 4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4" name="object 4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5" name="object 4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6" name="object 4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7" name="object 4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48" name="object 4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49" name="object 4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0" name="object 5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1" name="object 5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2" name="object 5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3" name="object 5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4" name="object 5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5" name="object 5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6" name="object 5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7" name="object 5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58" name="object 5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59" name="object 5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0" name="object 6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1" name="object 6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2" name="object 6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3" name="object 6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4" name="object 6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5" name="object 6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6" name="object 6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7" name="object 6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68" name="object 6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69" name="object 6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0" name="object 7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1" name="object 7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2" name="object 7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3" name="object 7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4" name="object 7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5" name="object 7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6" name="object 7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7" name="object 7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78" name="object 7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79" name="object 7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0" name="object 8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1" name="object 8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2" name="object 8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3" name="object 8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5" name="object 85"/>
          <p:cNvSpPr txBox="1"/>
          <p:nvPr/>
        </p:nvSpPr>
        <p:spPr>
          <a:xfrm>
            <a:off x="1214426" y="4988943"/>
            <a:ext cx="3726179" cy="170559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spc="-10" dirty="0">
                <a:latin typeface="Calibri"/>
                <a:cs typeface="Calibri"/>
              </a:rPr>
              <a:t>Product </a:t>
            </a:r>
            <a:r>
              <a:rPr sz="1500" b="1" spc="-5" dirty="0">
                <a:latin typeface="Calibri"/>
                <a:cs typeface="Calibri"/>
              </a:rPr>
              <a:t>Owner </a:t>
            </a:r>
            <a:r>
              <a:rPr sz="1500" b="1" dirty="0">
                <a:latin typeface="Calibri"/>
                <a:cs typeface="Calibri"/>
              </a:rPr>
              <a:t>– </a:t>
            </a:r>
            <a:r>
              <a:rPr sz="1500" b="1" spc="-10" dirty="0">
                <a:latin typeface="Calibri"/>
                <a:cs typeface="Calibri"/>
              </a:rPr>
              <a:t>Understanding</a:t>
            </a:r>
            <a:r>
              <a:rPr sz="1500" b="1" spc="45" dirty="0">
                <a:latin typeface="Calibri"/>
                <a:cs typeface="Calibri"/>
              </a:rPr>
              <a:t> </a:t>
            </a:r>
            <a:r>
              <a:rPr sz="1500" b="1" spc="-10" dirty="0">
                <a:latin typeface="Calibri"/>
                <a:cs typeface="Calibri"/>
              </a:rPr>
              <a:t>Role</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Business </a:t>
            </a:r>
            <a:r>
              <a:rPr sz="1200" spc="-15" dirty="0">
                <a:latin typeface="Calibri"/>
                <a:cs typeface="Calibri"/>
              </a:rPr>
              <a:t>Value</a:t>
            </a:r>
            <a:r>
              <a:rPr sz="1200" spc="-60" dirty="0">
                <a:latin typeface="Calibri"/>
                <a:cs typeface="Calibri"/>
              </a:rPr>
              <a:t> </a:t>
            </a:r>
            <a:r>
              <a:rPr sz="1200" spc="-5" dirty="0">
                <a:latin typeface="Calibri"/>
                <a:cs typeface="Calibri"/>
              </a:rPr>
              <a:t>Driver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Vision</a:t>
            </a:r>
            <a:r>
              <a:rPr sz="1200" spc="-100" dirty="0">
                <a:latin typeface="Calibri"/>
                <a:cs typeface="Calibri"/>
              </a:rPr>
              <a:t> </a:t>
            </a:r>
            <a:r>
              <a:rPr sz="1200" spc="-10" dirty="0">
                <a:latin typeface="Calibri"/>
                <a:cs typeface="Calibri"/>
              </a:rPr>
              <a:t>keeper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Daily Decision</a:t>
            </a:r>
            <a:r>
              <a:rPr sz="1200" spc="-120" dirty="0">
                <a:latin typeface="Calibri"/>
                <a:cs typeface="Calibri"/>
              </a:rPr>
              <a:t> </a:t>
            </a:r>
            <a:r>
              <a:rPr sz="1200" spc="-10" dirty="0">
                <a:latin typeface="Calibri"/>
                <a:cs typeface="Calibri"/>
              </a:rPr>
              <a:t>maker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Heat</a:t>
            </a:r>
            <a:r>
              <a:rPr sz="1200" spc="-75" dirty="0">
                <a:latin typeface="Calibri"/>
                <a:cs typeface="Calibri"/>
              </a:rPr>
              <a:t> </a:t>
            </a:r>
            <a:r>
              <a:rPr sz="1200" spc="-5" dirty="0">
                <a:latin typeface="Calibri"/>
                <a:cs typeface="Calibri"/>
              </a:rPr>
              <a:t>shield</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One ultimately</a:t>
            </a:r>
            <a:r>
              <a:rPr sz="1200" spc="-65" dirty="0">
                <a:latin typeface="Calibri"/>
                <a:cs typeface="Calibri"/>
              </a:rPr>
              <a:t> </a:t>
            </a:r>
            <a:r>
              <a:rPr sz="1200" spc="-5" dirty="0">
                <a:latin typeface="Calibri"/>
                <a:cs typeface="Calibri"/>
              </a:rPr>
              <a:t>responsible</a:t>
            </a:r>
            <a:endParaRPr sz="1200">
              <a:latin typeface="Calibri"/>
              <a:cs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17"/>
            <a:ext cx="4140200" cy="2626360"/>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spc="-10" dirty="0">
                <a:latin typeface="Calibri"/>
                <a:cs typeface="Calibri"/>
              </a:rPr>
              <a:t>Product </a:t>
            </a:r>
            <a:r>
              <a:rPr sz="1500" b="1" spc="-5" dirty="0">
                <a:latin typeface="Calibri"/>
                <a:cs typeface="Calibri"/>
              </a:rPr>
              <a:t>Owner </a:t>
            </a:r>
            <a:r>
              <a:rPr sz="1500" b="1" dirty="0">
                <a:latin typeface="Calibri"/>
                <a:cs typeface="Calibri"/>
              </a:rPr>
              <a:t>– </a:t>
            </a:r>
            <a:r>
              <a:rPr sz="1500" b="1" spc="-15" dirty="0">
                <a:latin typeface="Calibri"/>
                <a:cs typeface="Calibri"/>
              </a:rPr>
              <a:t>Key</a:t>
            </a:r>
            <a:r>
              <a:rPr sz="1500" b="1" spc="-30" dirty="0">
                <a:latin typeface="Calibri"/>
                <a:cs typeface="Calibri"/>
              </a:rPr>
              <a:t> </a:t>
            </a:r>
            <a:r>
              <a:rPr sz="1500" b="1" spc="-25" dirty="0">
                <a:latin typeface="Calibri"/>
                <a:cs typeface="Calibri"/>
              </a:rPr>
              <a:t>Tasks</a:t>
            </a:r>
            <a:endParaRPr sz="1500">
              <a:latin typeface="Calibri"/>
              <a:cs typeface="Calibri"/>
            </a:endParaRPr>
          </a:p>
          <a:p>
            <a:pPr>
              <a:lnSpc>
                <a:spcPct val="100000"/>
              </a:lnSpc>
              <a:spcBef>
                <a:spcPts val="35"/>
              </a:spcBef>
            </a:pPr>
            <a:endParaRPr sz="1250">
              <a:latin typeface="Times New Roman"/>
              <a:cs typeface="Times New Roman"/>
            </a:endParaRPr>
          </a:p>
          <a:p>
            <a:pPr marL="126364">
              <a:lnSpc>
                <a:spcPct val="100000"/>
              </a:lnSpc>
            </a:pPr>
            <a:r>
              <a:rPr sz="1200" spc="-5" dirty="0">
                <a:latin typeface="Calibri"/>
                <a:cs typeface="Calibri"/>
              </a:rPr>
              <a:t>Mentor Product </a:t>
            </a:r>
            <a:r>
              <a:rPr sz="1200" spc="-10" dirty="0">
                <a:latin typeface="Calibri"/>
                <a:cs typeface="Calibri"/>
              </a:rPr>
              <a:t>Owners </a:t>
            </a:r>
            <a:r>
              <a:rPr sz="1200" spc="-5" dirty="0">
                <a:latin typeface="Calibri"/>
                <a:cs typeface="Calibri"/>
              </a:rPr>
              <a:t>understand </a:t>
            </a:r>
            <a:r>
              <a:rPr sz="1200" dirty="0">
                <a:latin typeface="Calibri"/>
                <a:cs typeface="Calibri"/>
              </a:rPr>
              <a:t>their</a:t>
            </a:r>
            <a:r>
              <a:rPr sz="1200" spc="-114" dirty="0">
                <a:latin typeface="Calibri"/>
                <a:cs typeface="Calibri"/>
              </a:rPr>
              <a:t> </a:t>
            </a:r>
            <a:r>
              <a:rPr sz="1200" dirty="0">
                <a:latin typeface="Calibri"/>
                <a:cs typeface="Calibri"/>
              </a:rPr>
              <a:t>priorities: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Be </a:t>
            </a:r>
            <a:r>
              <a:rPr sz="1200" dirty="0">
                <a:latin typeface="Calibri"/>
                <a:cs typeface="Calibri"/>
              </a:rPr>
              <a:t>the </a:t>
            </a:r>
            <a:r>
              <a:rPr sz="1200" spc="-5" dirty="0">
                <a:latin typeface="Calibri"/>
                <a:cs typeface="Calibri"/>
              </a:rPr>
              <a:t>vision </a:t>
            </a:r>
            <a:r>
              <a:rPr sz="1200" spc="-10" dirty="0">
                <a:latin typeface="Calibri"/>
                <a:cs typeface="Calibri"/>
              </a:rPr>
              <a:t>keeper </a:t>
            </a:r>
            <a:r>
              <a:rPr sz="1200" dirty="0">
                <a:latin typeface="Calibri"/>
                <a:cs typeface="Calibri"/>
              </a:rPr>
              <a:t>– in </a:t>
            </a:r>
            <a:r>
              <a:rPr sz="1200" spc="-10" dirty="0">
                <a:latin typeface="Calibri"/>
                <a:cs typeface="Calibri"/>
              </a:rPr>
              <a:t>sync </a:t>
            </a:r>
            <a:r>
              <a:rPr sz="1200" spc="-5" dirty="0">
                <a:latin typeface="Calibri"/>
                <a:cs typeface="Calibri"/>
              </a:rPr>
              <a:t>with</a:t>
            </a:r>
            <a:r>
              <a:rPr sz="1200" spc="-25" dirty="0">
                <a:latin typeface="Calibri"/>
                <a:cs typeface="Calibri"/>
              </a:rPr>
              <a:t> </a:t>
            </a:r>
            <a:r>
              <a:rPr sz="1200" spc="-5" dirty="0">
                <a:latin typeface="Calibri"/>
                <a:cs typeface="Calibri"/>
              </a:rPr>
              <a:t>sponsor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Move </a:t>
            </a:r>
            <a:r>
              <a:rPr sz="1200" spc="-10" dirty="0">
                <a:latin typeface="Calibri"/>
                <a:cs typeface="Calibri"/>
              </a:rPr>
              <a:t>from </a:t>
            </a:r>
            <a:r>
              <a:rPr sz="1200" spc="-5" dirty="0">
                <a:latin typeface="Calibri"/>
                <a:cs typeface="Calibri"/>
              </a:rPr>
              <a:t>schedule-driven to business-value-driven</a:t>
            </a:r>
            <a:r>
              <a:rPr sz="1200" spc="-10" dirty="0">
                <a:latin typeface="Calibri"/>
                <a:cs typeface="Calibri"/>
              </a:rPr>
              <a:t> </a:t>
            </a:r>
            <a:r>
              <a:rPr sz="1200" dirty="0">
                <a:latin typeface="Calibri"/>
                <a:cs typeface="Calibri"/>
              </a:rPr>
              <a:t>planning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Cultivate </a:t>
            </a:r>
            <a:r>
              <a:rPr sz="1200" spc="-5" dirty="0">
                <a:latin typeface="Calibri"/>
                <a:cs typeface="Calibri"/>
              </a:rPr>
              <a:t>Business value driven thinking </a:t>
            </a:r>
            <a:r>
              <a:rPr sz="1200" dirty="0">
                <a:latin typeface="Calibri"/>
                <a:cs typeface="Calibri"/>
              </a:rPr>
              <a:t>in all</a:t>
            </a:r>
            <a:r>
              <a:rPr sz="1200" spc="-15" dirty="0">
                <a:latin typeface="Calibri"/>
                <a:cs typeface="Calibri"/>
              </a:rPr>
              <a:t> </a:t>
            </a:r>
            <a:r>
              <a:rPr sz="1200" spc="-5" dirty="0">
                <a:latin typeface="Calibri"/>
                <a:cs typeface="Calibri"/>
              </a:rPr>
              <a:t>interactions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Maintain </a:t>
            </a:r>
            <a:r>
              <a:rPr sz="1200" dirty="0">
                <a:latin typeface="Calibri"/>
                <a:cs typeface="Calibri"/>
              </a:rPr>
              <a:t>a </a:t>
            </a:r>
            <a:r>
              <a:rPr sz="1200" spc="-5" dirty="0">
                <a:latin typeface="Calibri"/>
                <a:cs typeface="Calibri"/>
              </a:rPr>
              <a:t>DEEP product</a:t>
            </a:r>
            <a:r>
              <a:rPr sz="1200" spc="-95" dirty="0">
                <a:latin typeface="Calibri"/>
                <a:cs typeface="Calibri"/>
              </a:rPr>
              <a:t> </a:t>
            </a:r>
            <a:r>
              <a:rPr sz="1200" spc="-5" dirty="0">
                <a:latin typeface="Calibri"/>
                <a:cs typeface="Calibri"/>
              </a:rPr>
              <a:t>backlog</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Match </a:t>
            </a:r>
            <a:r>
              <a:rPr sz="1200" dirty="0">
                <a:latin typeface="Calibri"/>
                <a:cs typeface="Calibri"/>
              </a:rPr>
              <a:t>demand </a:t>
            </a:r>
            <a:r>
              <a:rPr sz="1200" spc="-5" dirty="0">
                <a:latin typeface="Calibri"/>
                <a:cs typeface="Calibri"/>
              </a:rPr>
              <a:t>with</a:t>
            </a:r>
            <a:r>
              <a:rPr sz="1200" spc="-95" dirty="0">
                <a:latin typeface="Calibri"/>
                <a:cs typeface="Calibri"/>
              </a:rPr>
              <a:t> </a:t>
            </a:r>
            <a:r>
              <a:rPr sz="1200" spc="-5" dirty="0">
                <a:latin typeface="Calibri"/>
                <a:cs typeface="Calibri"/>
              </a:rPr>
              <a:t>capability</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Learn to trust </a:t>
            </a:r>
            <a:r>
              <a:rPr sz="1000" spc="-5" dirty="0">
                <a:latin typeface="Calibri"/>
                <a:cs typeface="Calibri"/>
              </a:rPr>
              <a:t>the</a:t>
            </a:r>
            <a:r>
              <a:rPr sz="1000" spc="35" dirty="0">
                <a:latin typeface="Calibri"/>
                <a:cs typeface="Calibri"/>
              </a:rPr>
              <a:t> </a:t>
            </a:r>
            <a:r>
              <a:rPr sz="1000" spc="-10" dirty="0">
                <a:latin typeface="Calibri"/>
                <a:cs typeface="Calibri"/>
              </a:rPr>
              <a:t>team</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5" dirty="0">
                <a:latin typeface="Calibri"/>
                <a:cs typeface="Calibri"/>
              </a:rPr>
              <a:t>Avoid</a:t>
            </a:r>
            <a:r>
              <a:rPr sz="1000" spc="5" dirty="0">
                <a:latin typeface="Calibri"/>
                <a:cs typeface="Calibri"/>
              </a:rPr>
              <a:t> </a:t>
            </a:r>
            <a:r>
              <a:rPr sz="1000" spc="-10" dirty="0">
                <a:latin typeface="Calibri"/>
                <a:cs typeface="Calibri"/>
              </a:rPr>
              <a:t>micro-management</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Hold </a:t>
            </a:r>
            <a:r>
              <a:rPr sz="1200" dirty="0">
                <a:latin typeface="Calibri"/>
                <a:cs typeface="Calibri"/>
              </a:rPr>
              <a:t>the </a:t>
            </a:r>
            <a:r>
              <a:rPr sz="1200" spc="-5" dirty="0">
                <a:latin typeface="Calibri"/>
                <a:cs typeface="Calibri"/>
              </a:rPr>
              <a:t>team </a:t>
            </a:r>
            <a:r>
              <a:rPr sz="1200" spc="-10" dirty="0">
                <a:latin typeface="Calibri"/>
                <a:cs typeface="Calibri"/>
              </a:rPr>
              <a:t>for </a:t>
            </a:r>
            <a:r>
              <a:rPr sz="1200" dirty="0">
                <a:latin typeface="Calibri"/>
                <a:cs typeface="Calibri"/>
              </a:rPr>
              <a:t>their</a:t>
            </a:r>
            <a:r>
              <a:rPr sz="1200" spc="-65" dirty="0">
                <a:latin typeface="Calibri"/>
                <a:cs typeface="Calibri"/>
              </a:rPr>
              <a:t> </a:t>
            </a:r>
            <a:r>
              <a:rPr sz="1200" spc="-5" dirty="0">
                <a:latin typeface="Calibri"/>
                <a:cs typeface="Calibri"/>
              </a:rPr>
              <a:t>commitments</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5" y="4931030"/>
            <a:ext cx="3625850" cy="2015936"/>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Scrum </a:t>
            </a:r>
            <a:r>
              <a:rPr sz="1500" b="1" spc="-10" dirty="0">
                <a:latin typeface="Calibri"/>
                <a:cs typeface="Calibri"/>
              </a:rPr>
              <a:t>Master </a:t>
            </a:r>
            <a:r>
              <a:rPr sz="1500" b="1" dirty="0">
                <a:latin typeface="Calibri"/>
                <a:cs typeface="Calibri"/>
              </a:rPr>
              <a:t>– </a:t>
            </a:r>
            <a:r>
              <a:rPr sz="1500" b="1" spc="-10" dirty="0">
                <a:latin typeface="Calibri"/>
                <a:cs typeface="Calibri"/>
              </a:rPr>
              <a:t>Understanding</a:t>
            </a:r>
            <a:r>
              <a:rPr sz="1500" b="1" spc="20" dirty="0">
                <a:latin typeface="Calibri"/>
                <a:cs typeface="Calibri"/>
              </a:rPr>
              <a:t> </a:t>
            </a:r>
            <a:r>
              <a:rPr sz="1500" b="1" spc="-10" dirty="0">
                <a:latin typeface="Calibri"/>
                <a:cs typeface="Calibri"/>
              </a:rPr>
              <a:t>Role</a:t>
            </a:r>
            <a:endParaRPr sz="1500">
              <a:latin typeface="Calibri"/>
              <a:cs typeface="Calibri"/>
            </a:endParaRPr>
          </a:p>
          <a:p>
            <a:pPr>
              <a:lnSpc>
                <a:spcPct val="100000"/>
              </a:lnSpc>
              <a:spcBef>
                <a:spcPts val="45"/>
              </a:spcBef>
            </a:pPr>
            <a:endParaRPr sz="19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Caretaker </a:t>
            </a:r>
            <a:r>
              <a:rPr sz="1200" dirty="0">
                <a:latin typeface="Calibri"/>
                <a:cs typeface="Calibri"/>
              </a:rPr>
              <a:t>of the agile</a:t>
            </a:r>
            <a:r>
              <a:rPr sz="1200" spc="-120" dirty="0">
                <a:latin typeface="Calibri"/>
                <a:cs typeface="Calibri"/>
              </a:rPr>
              <a:t> </a:t>
            </a:r>
            <a:r>
              <a:rPr sz="1200" spc="-5" dirty="0">
                <a:latin typeface="Calibri"/>
                <a:cs typeface="Calibri"/>
              </a:rPr>
              <a:t>process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Servant</a:t>
            </a:r>
            <a:r>
              <a:rPr sz="1200" spc="-100" dirty="0">
                <a:latin typeface="Calibri"/>
                <a:cs typeface="Calibri"/>
              </a:rPr>
              <a:t> </a:t>
            </a:r>
            <a:r>
              <a:rPr sz="1200" dirty="0">
                <a:latin typeface="Calibri"/>
                <a:cs typeface="Calibri"/>
              </a:rPr>
              <a:t>leader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Facilitator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Progress </a:t>
            </a:r>
            <a:r>
              <a:rPr sz="1200" spc="-10" dirty="0">
                <a:latin typeface="Calibri"/>
                <a:cs typeface="Calibri"/>
              </a:rPr>
              <a:t>tracker towards </a:t>
            </a:r>
            <a:r>
              <a:rPr sz="1200" dirty="0">
                <a:latin typeface="Calibri"/>
                <a:cs typeface="Calibri"/>
              </a:rPr>
              <a:t>the</a:t>
            </a:r>
            <a:r>
              <a:rPr sz="1200" spc="-105" dirty="0">
                <a:latin typeface="Calibri"/>
                <a:cs typeface="Calibri"/>
              </a:rPr>
              <a:t> </a:t>
            </a:r>
            <a:r>
              <a:rPr sz="1200" spc="-5" dirty="0">
                <a:latin typeface="Calibri"/>
                <a:cs typeface="Calibri"/>
              </a:rPr>
              <a:t>goal</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Bulldozer </a:t>
            </a:r>
            <a:r>
              <a:rPr sz="1200" spc="-10" dirty="0">
                <a:latin typeface="Calibri"/>
                <a:cs typeface="Calibri"/>
              </a:rPr>
              <a:t>for</a:t>
            </a:r>
            <a:r>
              <a:rPr sz="1200" spc="-114" dirty="0">
                <a:latin typeface="Calibri"/>
                <a:cs typeface="Calibri"/>
              </a:rPr>
              <a:t> </a:t>
            </a:r>
            <a:r>
              <a:rPr sz="1200" dirty="0">
                <a:latin typeface="Calibri"/>
                <a:cs typeface="Calibri"/>
              </a:rPr>
              <a:t>impediments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Guardian </a:t>
            </a:r>
            <a:r>
              <a:rPr sz="1200" dirty="0">
                <a:latin typeface="Calibri"/>
                <a:cs typeface="Calibri"/>
              </a:rPr>
              <a:t>of</a:t>
            </a:r>
            <a:r>
              <a:rPr sz="1200" spc="-85" dirty="0">
                <a:latin typeface="Calibri"/>
                <a:cs typeface="Calibri"/>
              </a:rPr>
              <a:t> </a:t>
            </a:r>
            <a:r>
              <a:rPr sz="1200" dirty="0">
                <a:latin typeface="Calibri"/>
                <a:cs typeface="Calibri"/>
              </a:rPr>
              <a:t>quality</a:t>
            </a:r>
            <a:endParaRPr sz="1200">
              <a:latin typeface="Calibri"/>
              <a:cs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1"/>
            <a:ext cx="3119755" cy="2328843"/>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Scrum </a:t>
            </a:r>
            <a:r>
              <a:rPr sz="1500" b="1" spc="-10" dirty="0">
                <a:latin typeface="Calibri"/>
                <a:cs typeface="Calibri"/>
              </a:rPr>
              <a:t>Master </a:t>
            </a:r>
            <a:r>
              <a:rPr sz="1500" b="1" dirty="0">
                <a:latin typeface="Calibri"/>
                <a:cs typeface="Calibri"/>
              </a:rPr>
              <a:t>– </a:t>
            </a:r>
            <a:r>
              <a:rPr sz="1500" b="1" spc="-15" dirty="0">
                <a:latin typeface="Calibri"/>
                <a:cs typeface="Calibri"/>
              </a:rPr>
              <a:t>Key</a:t>
            </a:r>
            <a:r>
              <a:rPr sz="1500" b="1" spc="-55" dirty="0">
                <a:latin typeface="Calibri"/>
                <a:cs typeface="Calibri"/>
              </a:rPr>
              <a:t> </a:t>
            </a:r>
            <a:r>
              <a:rPr sz="1500" b="1" spc="-25" dirty="0">
                <a:latin typeface="Calibri"/>
                <a:cs typeface="Calibri"/>
              </a:rPr>
              <a:t>Tasks</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spc="-5" dirty="0">
                <a:latin typeface="Calibri"/>
                <a:cs typeface="Calibri"/>
              </a:rPr>
              <a:t>Coach Scrum Master understand </a:t>
            </a:r>
            <a:r>
              <a:rPr sz="1200" dirty="0">
                <a:latin typeface="Calibri"/>
                <a:cs typeface="Calibri"/>
              </a:rPr>
              <a:t>their</a:t>
            </a:r>
            <a:r>
              <a:rPr sz="1200" spc="-140" dirty="0">
                <a:latin typeface="Calibri"/>
                <a:cs typeface="Calibri"/>
              </a:rPr>
              <a:t> </a:t>
            </a:r>
            <a:r>
              <a:rPr sz="1200" dirty="0">
                <a:latin typeface="Calibri"/>
                <a:cs typeface="Calibri"/>
              </a:rPr>
              <a:t>priorities: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20" dirty="0">
                <a:latin typeface="Calibri"/>
                <a:cs typeface="Calibri"/>
              </a:rPr>
              <a:t>Facilitator, </a:t>
            </a:r>
            <a:r>
              <a:rPr sz="1200" dirty="0">
                <a:latin typeface="Calibri"/>
                <a:cs typeface="Calibri"/>
              </a:rPr>
              <a:t>not decision</a:t>
            </a:r>
            <a:r>
              <a:rPr sz="1200" spc="-70" dirty="0">
                <a:latin typeface="Calibri"/>
                <a:cs typeface="Calibri"/>
              </a:rPr>
              <a:t> </a:t>
            </a:r>
            <a:r>
              <a:rPr sz="1200" spc="-10" dirty="0">
                <a:latin typeface="Calibri"/>
                <a:cs typeface="Calibri"/>
              </a:rPr>
              <a:t>maker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Self-managing</a:t>
            </a:r>
            <a:r>
              <a:rPr sz="1200" spc="-110" dirty="0">
                <a:latin typeface="Calibri"/>
                <a:cs typeface="Calibri"/>
              </a:rPr>
              <a:t> </a:t>
            </a:r>
            <a:r>
              <a:rPr sz="1200" spc="-5" dirty="0">
                <a:latin typeface="Calibri"/>
                <a:cs typeface="Calibri"/>
              </a:rPr>
              <a:t>teams</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Planning</a:t>
            </a:r>
            <a:r>
              <a:rPr sz="1000" spc="-60" dirty="0">
                <a:latin typeface="Calibri"/>
                <a:cs typeface="Calibri"/>
              </a:rPr>
              <a:t> </a:t>
            </a:r>
            <a:r>
              <a:rPr sz="1000" spc="-10" dirty="0">
                <a:latin typeface="Calibri"/>
                <a:cs typeface="Calibri"/>
              </a:rPr>
              <a:t>work</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Pulling</a:t>
            </a:r>
            <a:r>
              <a:rPr sz="1000" spc="-70" dirty="0">
                <a:latin typeface="Calibri"/>
                <a:cs typeface="Calibri"/>
              </a:rPr>
              <a:t> </a:t>
            </a:r>
            <a:r>
              <a:rPr sz="1000" spc="-10" dirty="0">
                <a:latin typeface="Calibri"/>
                <a:cs typeface="Calibri"/>
              </a:rPr>
              <a:t>work</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5" dirty="0">
                <a:latin typeface="Calibri"/>
                <a:cs typeface="Calibri"/>
              </a:rPr>
              <a:t>Tracking</a:t>
            </a:r>
            <a:r>
              <a:rPr sz="1000" spc="-70" dirty="0">
                <a:latin typeface="Calibri"/>
                <a:cs typeface="Calibri"/>
              </a:rPr>
              <a:t> </a:t>
            </a:r>
            <a:r>
              <a:rPr sz="1000" spc="-10" dirty="0">
                <a:latin typeface="Calibri"/>
                <a:cs typeface="Calibri"/>
              </a:rPr>
              <a:t>work</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Getting </a:t>
            </a:r>
            <a:r>
              <a:rPr sz="1000" spc="-10" dirty="0">
                <a:latin typeface="Calibri"/>
                <a:cs typeface="Calibri"/>
              </a:rPr>
              <a:t>work</a:t>
            </a:r>
            <a:r>
              <a:rPr sz="1000" spc="-50" dirty="0">
                <a:latin typeface="Calibri"/>
                <a:cs typeface="Calibri"/>
              </a:rPr>
              <a:t> </a:t>
            </a:r>
            <a:r>
              <a:rPr sz="1000" spc="-5" dirty="0">
                <a:latin typeface="Calibri"/>
                <a:cs typeface="Calibri"/>
              </a:rPr>
              <a:t>done</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Sustainable </a:t>
            </a:r>
            <a:r>
              <a:rPr sz="1200" dirty="0">
                <a:latin typeface="Calibri"/>
                <a:cs typeface="Calibri"/>
              </a:rPr>
              <a:t>pace of</a:t>
            </a:r>
            <a:r>
              <a:rPr sz="1200" spc="-60" dirty="0">
                <a:latin typeface="Calibri"/>
                <a:cs typeface="Calibri"/>
              </a:rPr>
              <a:t> </a:t>
            </a:r>
            <a:r>
              <a:rPr sz="1200" spc="-5" dirty="0">
                <a:latin typeface="Calibri"/>
                <a:cs typeface="Calibri"/>
              </a:rPr>
              <a:t>development</a:t>
            </a:r>
            <a:endParaRPr sz="1200">
              <a:latin typeface="Calibri"/>
              <a:cs typeface="Calibri"/>
            </a:endParaRPr>
          </a:p>
        </p:txBody>
      </p:sp>
      <p:sp>
        <p:nvSpPr>
          <p:cNvPr id="59" name="object 59"/>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5" name="object 65"/>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6" name="object 66"/>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67" name="object 67"/>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69" name="object 69"/>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0" name="object 70"/>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3" name="object 73"/>
          <p:cNvSpPr txBox="1"/>
          <p:nvPr/>
        </p:nvSpPr>
        <p:spPr>
          <a:xfrm>
            <a:off x="1143000" y="4911854"/>
            <a:ext cx="4572000" cy="1769843"/>
          </a:xfrm>
          <a:prstGeom prst="rect">
            <a:avLst/>
          </a:prstGeom>
        </p:spPr>
        <p:txBody>
          <a:bodyPr vert="horz" wrap="square" lIns="0" tIns="109855" rIns="0" bIns="0" rtlCol="0">
            <a:spAutoFit/>
          </a:bodyPr>
          <a:lstStyle/>
          <a:p>
            <a:pPr marL="228600">
              <a:lnSpc>
                <a:spcPct val="100000"/>
              </a:lnSpc>
              <a:spcBef>
                <a:spcPts val="865"/>
              </a:spcBef>
            </a:pPr>
            <a:r>
              <a:rPr sz="1300" spc="-5" dirty="0">
                <a:solidFill>
                  <a:srgbClr val="FFFFFF"/>
                </a:solidFill>
                <a:latin typeface="Arial"/>
                <a:cs typeface="Arial"/>
              </a:rPr>
              <a:t>Activity 8.4 : Coaching Agile</a:t>
            </a:r>
            <a:r>
              <a:rPr sz="1300" spc="-10" dirty="0">
                <a:solidFill>
                  <a:srgbClr val="FFFFFF"/>
                </a:solidFill>
                <a:latin typeface="Arial"/>
                <a:cs typeface="Arial"/>
              </a:rPr>
              <a:t> </a:t>
            </a:r>
            <a:r>
              <a:rPr sz="1300" spc="-5" dirty="0">
                <a:solidFill>
                  <a:srgbClr val="FFFFFF"/>
                </a:solidFill>
                <a:latin typeface="Arial"/>
                <a:cs typeface="Arial"/>
              </a:rPr>
              <a:t>Roles</a:t>
            </a:r>
            <a:endParaRPr sz="1300" dirty="0">
              <a:latin typeface="Arial"/>
              <a:cs typeface="Arial"/>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20"/>
              </a:spcBef>
            </a:pPr>
            <a:endParaRPr sz="1000" dirty="0">
              <a:latin typeface="Times New Roman"/>
              <a:cs typeface="Times New Roman"/>
            </a:endParaRPr>
          </a:p>
          <a:p>
            <a:pPr marL="410209">
              <a:lnSpc>
                <a:spcPct val="100000"/>
              </a:lnSpc>
            </a:pPr>
            <a:r>
              <a:rPr sz="1200" dirty="0">
                <a:latin typeface="Calibri"/>
                <a:cs typeface="Calibri"/>
              </a:rPr>
              <a:t>This is a </a:t>
            </a:r>
            <a:r>
              <a:rPr sz="1200" spc="-5" dirty="0">
                <a:latin typeface="Calibri"/>
                <a:cs typeface="Calibri"/>
              </a:rPr>
              <a:t>class discussion</a:t>
            </a:r>
            <a:r>
              <a:rPr sz="1200" spc="-95" dirty="0">
                <a:latin typeface="Calibri"/>
                <a:cs typeface="Calibri"/>
              </a:rPr>
              <a:t> </a:t>
            </a:r>
            <a:r>
              <a:rPr sz="1200" spc="-10" dirty="0">
                <a:latin typeface="Calibri"/>
                <a:cs typeface="Calibri"/>
              </a:rPr>
              <a:t>exercise.</a:t>
            </a:r>
            <a:endParaRPr sz="1200" dirty="0">
              <a:latin typeface="Calibri"/>
              <a:cs typeface="Calibri"/>
            </a:endParaRPr>
          </a:p>
          <a:p>
            <a:pPr marL="638810" marR="572770" indent="-228600">
              <a:lnSpc>
                <a:spcPct val="120200"/>
              </a:lnSpc>
              <a:spcBef>
                <a:spcPts val="595"/>
              </a:spcBef>
            </a:pPr>
            <a:r>
              <a:rPr sz="1200" dirty="0">
                <a:latin typeface="Calibri"/>
                <a:cs typeface="Calibri"/>
              </a:rPr>
              <a:t>1. </a:t>
            </a:r>
            <a:r>
              <a:rPr sz="1200" spc="-5" dirty="0">
                <a:latin typeface="Calibri"/>
                <a:cs typeface="Calibri"/>
              </a:rPr>
              <a:t>Participants share difficult </a:t>
            </a:r>
            <a:r>
              <a:rPr sz="1200" spc="-10" dirty="0">
                <a:latin typeface="Calibri"/>
                <a:cs typeface="Calibri"/>
              </a:rPr>
              <a:t>role </a:t>
            </a:r>
            <a:r>
              <a:rPr sz="1200" spc="-5" dirty="0">
                <a:latin typeface="Calibri"/>
                <a:cs typeface="Calibri"/>
              </a:rPr>
              <a:t>specific situations </a:t>
            </a:r>
            <a:r>
              <a:rPr sz="1200" spc="-10" dirty="0">
                <a:latin typeface="Calibri"/>
                <a:cs typeface="Calibri"/>
              </a:rPr>
              <a:t>from  </a:t>
            </a:r>
            <a:r>
              <a:rPr sz="1200" dirty="0">
                <a:latin typeface="Calibri"/>
                <a:cs typeface="Calibri"/>
              </a:rPr>
              <a:t>their </a:t>
            </a:r>
            <a:r>
              <a:rPr sz="1200" spc="-5" dirty="0">
                <a:latin typeface="Calibri"/>
                <a:cs typeface="Calibri"/>
              </a:rPr>
              <a:t>real </a:t>
            </a:r>
            <a:r>
              <a:rPr sz="1200" spc="-10" dirty="0">
                <a:latin typeface="Calibri"/>
                <a:cs typeface="Calibri"/>
              </a:rPr>
              <a:t>life </a:t>
            </a:r>
            <a:r>
              <a:rPr sz="1200" spc="-5" dirty="0">
                <a:latin typeface="Calibri"/>
                <a:cs typeface="Calibri"/>
              </a:rPr>
              <a:t>experience that </a:t>
            </a:r>
            <a:r>
              <a:rPr sz="1200" dirty="0">
                <a:latin typeface="Calibri"/>
                <a:cs typeface="Calibri"/>
              </a:rPr>
              <a:t>an Agile </a:t>
            </a:r>
            <a:r>
              <a:rPr sz="1200" spc="-5" dirty="0">
                <a:latin typeface="Calibri"/>
                <a:cs typeface="Calibri"/>
              </a:rPr>
              <a:t>Coach </a:t>
            </a:r>
            <a:r>
              <a:rPr sz="1200" spc="-10" dirty="0">
                <a:latin typeface="Calibri"/>
                <a:cs typeface="Calibri"/>
              </a:rPr>
              <a:t>may</a:t>
            </a:r>
            <a:r>
              <a:rPr sz="1200" spc="-100" dirty="0">
                <a:latin typeface="Calibri"/>
                <a:cs typeface="Calibri"/>
              </a:rPr>
              <a:t> </a:t>
            </a:r>
            <a:r>
              <a:rPr sz="1200" spc="-10" dirty="0">
                <a:latin typeface="Calibri"/>
                <a:cs typeface="Calibri"/>
              </a:rPr>
              <a:t>have</a:t>
            </a:r>
            <a:endParaRPr sz="1200" dirty="0">
              <a:latin typeface="Calibri"/>
              <a:cs typeface="Calibri"/>
            </a:endParaRPr>
          </a:p>
        </p:txBody>
      </p:sp>
      <p:sp>
        <p:nvSpPr>
          <p:cNvPr id="74" name="object 74"/>
          <p:cNvSpPr txBox="1"/>
          <p:nvPr/>
        </p:nvSpPr>
        <p:spPr>
          <a:xfrm>
            <a:off x="1540893" y="6673343"/>
            <a:ext cx="3647440" cy="704808"/>
          </a:xfrm>
          <a:prstGeom prst="rect">
            <a:avLst/>
          </a:prstGeom>
        </p:spPr>
        <p:txBody>
          <a:bodyPr vert="horz" wrap="square" lIns="0" tIns="0" rIns="0" bIns="0" rtlCol="0">
            <a:spAutoFit/>
          </a:bodyPr>
          <a:lstStyle/>
          <a:p>
            <a:pPr marL="241300">
              <a:lnSpc>
                <a:spcPct val="100000"/>
              </a:lnSpc>
            </a:pPr>
            <a:r>
              <a:rPr sz="1200" spc="-5" dirty="0">
                <a:latin typeface="Calibri"/>
                <a:cs typeface="Calibri"/>
              </a:rPr>
              <a:t>to </a:t>
            </a:r>
            <a:r>
              <a:rPr sz="1200" dirty="0">
                <a:latin typeface="Calibri"/>
                <a:cs typeface="Calibri"/>
              </a:rPr>
              <a:t>deal</a:t>
            </a:r>
            <a:r>
              <a:rPr sz="1200" spc="-110" dirty="0">
                <a:latin typeface="Calibri"/>
                <a:cs typeface="Calibri"/>
              </a:rPr>
              <a:t> </a:t>
            </a:r>
            <a:r>
              <a:rPr sz="1200" spc="-5" dirty="0">
                <a:latin typeface="Calibri"/>
                <a:cs typeface="Calibri"/>
              </a:rPr>
              <a:t>with.</a:t>
            </a:r>
            <a:endParaRPr sz="1200">
              <a:latin typeface="Calibri"/>
              <a:cs typeface="Calibri"/>
            </a:endParaRPr>
          </a:p>
          <a:p>
            <a:pPr marL="241300" marR="5080" indent="-228600">
              <a:lnSpc>
                <a:spcPct val="120000"/>
              </a:lnSpc>
              <a:spcBef>
                <a:spcPts val="600"/>
              </a:spcBef>
            </a:pPr>
            <a:r>
              <a:rPr sz="1200" dirty="0">
                <a:latin typeface="Calibri"/>
                <a:cs typeface="Calibri"/>
              </a:rPr>
              <a:t>2. The </a:t>
            </a:r>
            <a:r>
              <a:rPr sz="1200" spc="-5" dirty="0">
                <a:latin typeface="Calibri"/>
                <a:cs typeface="Calibri"/>
              </a:rPr>
              <a:t>class discusses possible approach to </a:t>
            </a:r>
            <a:r>
              <a:rPr sz="1200" dirty="0">
                <a:latin typeface="Calibri"/>
                <a:cs typeface="Calibri"/>
              </a:rPr>
              <a:t>deal </a:t>
            </a:r>
            <a:r>
              <a:rPr sz="1200" spc="-5" dirty="0">
                <a:latin typeface="Calibri"/>
                <a:cs typeface="Calibri"/>
              </a:rPr>
              <a:t>with that  situation, highlighting specific questions that </a:t>
            </a:r>
            <a:r>
              <a:rPr sz="1200" spc="-10" dirty="0">
                <a:latin typeface="Calibri"/>
                <a:cs typeface="Calibri"/>
              </a:rPr>
              <a:t>may</a:t>
            </a:r>
            <a:r>
              <a:rPr sz="1200" spc="-70" dirty="0">
                <a:latin typeface="Calibri"/>
                <a:cs typeface="Calibri"/>
              </a:rPr>
              <a:t> </a:t>
            </a:r>
            <a:r>
              <a:rPr sz="1200" dirty="0">
                <a:latin typeface="Calibri"/>
                <a:cs typeface="Calibri"/>
              </a:rPr>
              <a:t>help.</a:t>
            </a:r>
            <a:endParaRPr sz="1200">
              <a:latin typeface="Calibri"/>
              <a:cs typeface="Calibri"/>
            </a:endParaRPr>
          </a:p>
        </p:txBody>
      </p:sp>
      <p:sp>
        <p:nvSpPr>
          <p:cNvPr id="75" name="object 75"/>
          <p:cNvSpPr/>
          <p:nvPr/>
        </p:nvSpPr>
        <p:spPr>
          <a:xfrm>
            <a:off x="4861561" y="7520941"/>
            <a:ext cx="568451" cy="566929"/>
          </a:xfrm>
          <a:prstGeom prst="rect">
            <a:avLst/>
          </a:prstGeom>
          <a:blipFill>
            <a:blip r:embed="rId11" cstate="print"/>
            <a:stretch>
              <a:fillRect/>
            </a:stretch>
          </a:blipFill>
        </p:spPr>
        <p:txBody>
          <a:bodyPr wrap="square" lIns="0" tIns="0" rIns="0" bIns="0" rtlCol="0"/>
          <a:lstStyle/>
          <a:p>
            <a:endParaRPr/>
          </a:p>
        </p:txBody>
      </p:sp>
      <p:sp>
        <p:nvSpPr>
          <p:cNvPr id="76" name="object 76"/>
          <p:cNvSpPr/>
          <p:nvPr/>
        </p:nvSpPr>
        <p:spPr>
          <a:xfrm>
            <a:off x="4882641" y="7540752"/>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7"/>
                </a:lnTo>
                <a:lnTo>
                  <a:pt x="34120" y="376175"/>
                </a:lnTo>
                <a:lnTo>
                  <a:pt x="58777" y="411071"/>
                </a:lnTo>
                <a:lnTo>
                  <a:pt x="88900" y="441202"/>
                </a:lnTo>
                <a:lnTo>
                  <a:pt x="123782" y="465864"/>
                </a:lnTo>
                <a:lnTo>
                  <a:pt x="162719" y="484351"/>
                </a:lnTo>
                <a:lnTo>
                  <a:pt x="205006" y="495960"/>
                </a:lnTo>
                <a:lnTo>
                  <a:pt x="249936" y="499986"/>
                </a:lnTo>
                <a:lnTo>
                  <a:pt x="294870" y="495960"/>
                </a:lnTo>
                <a:lnTo>
                  <a:pt x="337168" y="484351"/>
                </a:lnTo>
                <a:lnTo>
                  <a:pt x="376122" y="465864"/>
                </a:lnTo>
                <a:lnTo>
                  <a:pt x="411024" y="441202"/>
                </a:lnTo>
                <a:lnTo>
                  <a:pt x="441168" y="411071"/>
                </a:lnTo>
                <a:lnTo>
                  <a:pt x="465845" y="376175"/>
                </a:lnTo>
                <a:lnTo>
                  <a:pt x="484347" y="337217"/>
                </a:lnTo>
                <a:lnTo>
                  <a:pt x="495968" y="294903"/>
                </a:lnTo>
                <a:lnTo>
                  <a:pt x="499999" y="249936"/>
                </a:lnTo>
                <a:lnTo>
                  <a:pt x="495968" y="205006"/>
                </a:lnTo>
                <a:lnTo>
                  <a:pt x="484347" y="162719"/>
                </a:lnTo>
                <a:lnTo>
                  <a:pt x="465845" y="123782"/>
                </a:lnTo>
                <a:lnTo>
                  <a:pt x="441168" y="88900"/>
                </a:lnTo>
                <a:lnTo>
                  <a:pt x="411024" y="58777"/>
                </a:lnTo>
                <a:lnTo>
                  <a:pt x="376122" y="34120"/>
                </a:lnTo>
                <a:lnTo>
                  <a:pt x="337168" y="15635"/>
                </a:lnTo>
                <a:lnTo>
                  <a:pt x="294870" y="4026"/>
                </a:lnTo>
                <a:lnTo>
                  <a:pt x="249936" y="0"/>
                </a:lnTo>
                <a:close/>
              </a:path>
            </a:pathLst>
          </a:custGeom>
          <a:solidFill>
            <a:srgbClr val="465063"/>
          </a:solidFill>
        </p:spPr>
        <p:txBody>
          <a:bodyPr wrap="square" lIns="0" tIns="0" rIns="0" bIns="0" rtlCol="0"/>
          <a:lstStyle/>
          <a:p>
            <a:endParaRPr/>
          </a:p>
        </p:txBody>
      </p:sp>
      <p:sp>
        <p:nvSpPr>
          <p:cNvPr id="77" name="object 77"/>
          <p:cNvSpPr/>
          <p:nvPr/>
        </p:nvSpPr>
        <p:spPr>
          <a:xfrm>
            <a:off x="4882641" y="7540752"/>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870" y="4026"/>
                </a:lnTo>
                <a:lnTo>
                  <a:pt x="337168" y="15635"/>
                </a:lnTo>
                <a:lnTo>
                  <a:pt x="376122" y="34120"/>
                </a:lnTo>
                <a:lnTo>
                  <a:pt x="411024" y="58777"/>
                </a:lnTo>
                <a:lnTo>
                  <a:pt x="441168" y="88900"/>
                </a:lnTo>
                <a:lnTo>
                  <a:pt x="465845" y="123782"/>
                </a:lnTo>
                <a:lnTo>
                  <a:pt x="484347" y="162719"/>
                </a:lnTo>
                <a:lnTo>
                  <a:pt x="495968" y="205006"/>
                </a:lnTo>
                <a:lnTo>
                  <a:pt x="499999" y="249936"/>
                </a:lnTo>
                <a:lnTo>
                  <a:pt x="495968" y="294903"/>
                </a:lnTo>
                <a:lnTo>
                  <a:pt x="484347" y="337217"/>
                </a:lnTo>
                <a:lnTo>
                  <a:pt x="465845" y="376175"/>
                </a:lnTo>
                <a:lnTo>
                  <a:pt x="441168" y="411071"/>
                </a:lnTo>
                <a:lnTo>
                  <a:pt x="411024" y="441202"/>
                </a:lnTo>
                <a:lnTo>
                  <a:pt x="376122" y="465864"/>
                </a:lnTo>
                <a:lnTo>
                  <a:pt x="337168" y="484351"/>
                </a:lnTo>
                <a:lnTo>
                  <a:pt x="294870" y="495960"/>
                </a:lnTo>
                <a:lnTo>
                  <a:pt x="249936" y="499986"/>
                </a:lnTo>
                <a:lnTo>
                  <a:pt x="205006" y="495960"/>
                </a:lnTo>
                <a:lnTo>
                  <a:pt x="162719" y="484351"/>
                </a:lnTo>
                <a:lnTo>
                  <a:pt x="123782" y="465864"/>
                </a:lnTo>
                <a:lnTo>
                  <a:pt x="88900" y="441202"/>
                </a:lnTo>
                <a:lnTo>
                  <a:pt x="58777" y="411071"/>
                </a:lnTo>
                <a:lnTo>
                  <a:pt x="34120" y="376175"/>
                </a:lnTo>
                <a:lnTo>
                  <a:pt x="15635" y="337217"/>
                </a:lnTo>
                <a:lnTo>
                  <a:pt x="4026" y="294903"/>
                </a:lnTo>
                <a:lnTo>
                  <a:pt x="0" y="249936"/>
                </a:lnTo>
                <a:close/>
              </a:path>
            </a:pathLst>
          </a:custGeom>
          <a:ln w="12700">
            <a:solidFill>
              <a:srgbClr val="FFFFFF"/>
            </a:solidFill>
          </a:ln>
        </p:spPr>
        <p:txBody>
          <a:bodyPr wrap="square" lIns="0" tIns="0" rIns="0" bIns="0" rtlCol="0"/>
          <a:lstStyle/>
          <a:p>
            <a:endParaRPr/>
          </a:p>
        </p:txBody>
      </p:sp>
      <p:sp>
        <p:nvSpPr>
          <p:cNvPr id="78" name="object 78"/>
          <p:cNvSpPr/>
          <p:nvPr/>
        </p:nvSpPr>
        <p:spPr>
          <a:xfrm>
            <a:off x="4933697" y="7591806"/>
            <a:ext cx="398145" cy="398145"/>
          </a:xfrm>
          <a:custGeom>
            <a:avLst/>
            <a:gdLst/>
            <a:ahLst/>
            <a:cxnLst/>
            <a:rect l="l" t="t" r="r" b="b"/>
            <a:pathLst>
              <a:path w="398145" h="398145">
                <a:moveTo>
                  <a:pt x="198881" y="0"/>
                </a:moveTo>
                <a:lnTo>
                  <a:pt x="153275" y="5251"/>
                </a:lnTo>
                <a:lnTo>
                  <a:pt x="111411" y="20211"/>
                </a:lnTo>
                <a:lnTo>
                  <a:pt x="74484" y="43687"/>
                </a:lnTo>
                <a:lnTo>
                  <a:pt x="43687" y="74484"/>
                </a:lnTo>
                <a:lnTo>
                  <a:pt x="20211" y="111411"/>
                </a:lnTo>
                <a:lnTo>
                  <a:pt x="5251" y="153275"/>
                </a:lnTo>
                <a:lnTo>
                  <a:pt x="0" y="198881"/>
                </a:lnTo>
                <a:lnTo>
                  <a:pt x="5251" y="244492"/>
                </a:lnTo>
                <a:lnTo>
                  <a:pt x="20211" y="286367"/>
                </a:lnTo>
                <a:lnTo>
                  <a:pt x="43687" y="323309"/>
                </a:lnTo>
                <a:lnTo>
                  <a:pt x="74484" y="354122"/>
                </a:lnTo>
                <a:lnTo>
                  <a:pt x="111411" y="377613"/>
                </a:lnTo>
                <a:lnTo>
                  <a:pt x="153275" y="392584"/>
                </a:lnTo>
                <a:lnTo>
                  <a:pt x="198881" y="397840"/>
                </a:lnTo>
                <a:lnTo>
                  <a:pt x="244488" y="392584"/>
                </a:lnTo>
                <a:lnTo>
                  <a:pt x="286352" y="377613"/>
                </a:lnTo>
                <a:lnTo>
                  <a:pt x="323279" y="354122"/>
                </a:lnTo>
                <a:lnTo>
                  <a:pt x="354076" y="323309"/>
                </a:lnTo>
                <a:lnTo>
                  <a:pt x="377552" y="286367"/>
                </a:lnTo>
                <a:lnTo>
                  <a:pt x="392512" y="244492"/>
                </a:lnTo>
                <a:lnTo>
                  <a:pt x="397763" y="198881"/>
                </a:lnTo>
                <a:lnTo>
                  <a:pt x="392512" y="153275"/>
                </a:lnTo>
                <a:lnTo>
                  <a:pt x="377552" y="111411"/>
                </a:lnTo>
                <a:lnTo>
                  <a:pt x="354076" y="74484"/>
                </a:lnTo>
                <a:lnTo>
                  <a:pt x="323279" y="43687"/>
                </a:lnTo>
                <a:lnTo>
                  <a:pt x="286352" y="20211"/>
                </a:lnTo>
                <a:lnTo>
                  <a:pt x="244488" y="5251"/>
                </a:lnTo>
                <a:lnTo>
                  <a:pt x="198881" y="0"/>
                </a:lnTo>
                <a:close/>
              </a:path>
            </a:pathLst>
          </a:custGeom>
          <a:solidFill>
            <a:srgbClr val="D9D9D9"/>
          </a:solidFill>
        </p:spPr>
        <p:txBody>
          <a:bodyPr wrap="square" lIns="0" tIns="0" rIns="0" bIns="0" rtlCol="0"/>
          <a:lstStyle/>
          <a:p>
            <a:endParaRPr/>
          </a:p>
        </p:txBody>
      </p:sp>
      <p:sp>
        <p:nvSpPr>
          <p:cNvPr id="79" name="object 79"/>
          <p:cNvSpPr/>
          <p:nvPr/>
        </p:nvSpPr>
        <p:spPr>
          <a:xfrm>
            <a:off x="5129910" y="7591045"/>
            <a:ext cx="7620" cy="396240"/>
          </a:xfrm>
          <a:custGeom>
            <a:avLst/>
            <a:gdLst/>
            <a:ahLst/>
            <a:cxnLst/>
            <a:rect l="l" t="t" r="r" b="b"/>
            <a:pathLst>
              <a:path w="7620" h="396240">
                <a:moveTo>
                  <a:pt x="0" y="0"/>
                </a:moveTo>
                <a:lnTo>
                  <a:pt x="7238" y="396125"/>
                </a:lnTo>
              </a:path>
            </a:pathLst>
          </a:custGeom>
          <a:ln w="6350">
            <a:solidFill>
              <a:srgbClr val="A6A6A6"/>
            </a:solidFill>
          </a:ln>
        </p:spPr>
        <p:txBody>
          <a:bodyPr wrap="square" lIns="0" tIns="0" rIns="0" bIns="0" rtlCol="0"/>
          <a:lstStyle/>
          <a:p>
            <a:endParaRPr/>
          </a:p>
        </p:txBody>
      </p:sp>
      <p:sp>
        <p:nvSpPr>
          <p:cNvPr id="80" name="object 80"/>
          <p:cNvSpPr/>
          <p:nvPr/>
        </p:nvSpPr>
        <p:spPr>
          <a:xfrm>
            <a:off x="4935346" y="7784592"/>
            <a:ext cx="396240" cy="7620"/>
          </a:xfrm>
          <a:custGeom>
            <a:avLst/>
            <a:gdLst/>
            <a:ahLst/>
            <a:cxnLst/>
            <a:rect l="l" t="t" r="r" b="b"/>
            <a:pathLst>
              <a:path w="396239" h="7620">
                <a:moveTo>
                  <a:pt x="0" y="7239"/>
                </a:moveTo>
                <a:lnTo>
                  <a:pt x="396239" y="0"/>
                </a:lnTo>
              </a:path>
            </a:pathLst>
          </a:custGeom>
          <a:ln w="6350">
            <a:solidFill>
              <a:srgbClr val="A6A6A6"/>
            </a:solidFill>
          </a:ln>
        </p:spPr>
        <p:txBody>
          <a:bodyPr wrap="square" lIns="0" tIns="0" rIns="0" bIns="0" rtlCol="0"/>
          <a:lstStyle/>
          <a:p>
            <a:endParaRPr/>
          </a:p>
        </p:txBody>
      </p:sp>
      <p:sp>
        <p:nvSpPr>
          <p:cNvPr id="81" name="object 81"/>
          <p:cNvSpPr/>
          <p:nvPr/>
        </p:nvSpPr>
        <p:spPr>
          <a:xfrm>
            <a:off x="4989957" y="7653273"/>
            <a:ext cx="285750" cy="274955"/>
          </a:xfrm>
          <a:custGeom>
            <a:avLst/>
            <a:gdLst/>
            <a:ahLst/>
            <a:cxnLst/>
            <a:rect l="l" t="t" r="r" b="b"/>
            <a:pathLst>
              <a:path w="285750" h="274954">
                <a:moveTo>
                  <a:pt x="0" y="0"/>
                </a:moveTo>
                <a:lnTo>
                  <a:pt x="285241" y="274955"/>
                </a:lnTo>
              </a:path>
            </a:pathLst>
          </a:custGeom>
          <a:ln w="6350">
            <a:solidFill>
              <a:srgbClr val="A6A6A6"/>
            </a:solidFill>
          </a:ln>
        </p:spPr>
        <p:txBody>
          <a:bodyPr wrap="square" lIns="0" tIns="0" rIns="0" bIns="0" rtlCol="0"/>
          <a:lstStyle/>
          <a:p>
            <a:endParaRPr/>
          </a:p>
        </p:txBody>
      </p:sp>
      <p:sp>
        <p:nvSpPr>
          <p:cNvPr id="82" name="object 82"/>
          <p:cNvSpPr/>
          <p:nvPr/>
        </p:nvSpPr>
        <p:spPr>
          <a:xfrm>
            <a:off x="4994530" y="7647560"/>
            <a:ext cx="274955" cy="285750"/>
          </a:xfrm>
          <a:custGeom>
            <a:avLst/>
            <a:gdLst/>
            <a:ahLst/>
            <a:cxnLst/>
            <a:rect l="l" t="t" r="r" b="b"/>
            <a:pathLst>
              <a:path w="274954" h="285750">
                <a:moveTo>
                  <a:pt x="0" y="285241"/>
                </a:moveTo>
                <a:lnTo>
                  <a:pt x="274955" y="0"/>
                </a:lnTo>
              </a:path>
            </a:pathLst>
          </a:custGeom>
          <a:ln w="6350">
            <a:solidFill>
              <a:srgbClr val="A6A6A6"/>
            </a:solidFill>
          </a:ln>
        </p:spPr>
        <p:txBody>
          <a:bodyPr wrap="square" lIns="0" tIns="0" rIns="0" bIns="0" rtlCol="0"/>
          <a:lstStyle/>
          <a:p>
            <a:endParaRPr/>
          </a:p>
        </p:txBody>
      </p:sp>
      <p:sp>
        <p:nvSpPr>
          <p:cNvPr id="83" name="object 83"/>
          <p:cNvSpPr/>
          <p:nvPr/>
        </p:nvSpPr>
        <p:spPr>
          <a:xfrm>
            <a:off x="4968240" y="7626350"/>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8"/>
                </a:lnTo>
                <a:lnTo>
                  <a:pt x="5867" y="208050"/>
                </a:lnTo>
                <a:lnTo>
                  <a:pt x="22427" y="247334"/>
                </a:lnTo>
                <a:lnTo>
                  <a:pt x="48117" y="280622"/>
                </a:lnTo>
                <a:lnTo>
                  <a:pt x="81374" y="306342"/>
                </a:lnTo>
                <a:lnTo>
                  <a:pt x="120635" y="322926"/>
                </a:lnTo>
                <a:lnTo>
                  <a:pt x="164337" y="328803"/>
                </a:lnTo>
                <a:lnTo>
                  <a:pt x="208040" y="322926"/>
                </a:lnTo>
                <a:lnTo>
                  <a:pt x="247301" y="306342"/>
                </a:lnTo>
                <a:lnTo>
                  <a:pt x="280558" y="280622"/>
                </a:lnTo>
                <a:lnTo>
                  <a:pt x="306248" y="247334"/>
                </a:lnTo>
                <a:lnTo>
                  <a:pt x="322808" y="208050"/>
                </a:lnTo>
                <a:lnTo>
                  <a:pt x="328675" y="164338"/>
                </a:lnTo>
                <a:lnTo>
                  <a:pt x="322808" y="120679"/>
                </a:lnTo>
                <a:lnTo>
                  <a:pt x="306248" y="81430"/>
                </a:lnTo>
                <a:lnTo>
                  <a:pt x="280558" y="48164"/>
                </a:lnTo>
                <a:lnTo>
                  <a:pt x="247301" y="22455"/>
                </a:lnTo>
                <a:lnTo>
                  <a:pt x="208040" y="5876"/>
                </a:lnTo>
                <a:lnTo>
                  <a:pt x="164337" y="0"/>
                </a:lnTo>
                <a:close/>
              </a:path>
            </a:pathLst>
          </a:custGeom>
          <a:solidFill>
            <a:srgbClr val="D9D9D9"/>
          </a:solidFill>
        </p:spPr>
        <p:txBody>
          <a:bodyPr wrap="square" lIns="0" tIns="0" rIns="0" bIns="0" rtlCol="0"/>
          <a:lstStyle/>
          <a:p>
            <a:endParaRPr/>
          </a:p>
        </p:txBody>
      </p:sp>
      <p:sp>
        <p:nvSpPr>
          <p:cNvPr id="84" name="object 84"/>
          <p:cNvSpPr/>
          <p:nvPr/>
        </p:nvSpPr>
        <p:spPr>
          <a:xfrm>
            <a:off x="4988560" y="7646672"/>
            <a:ext cx="288290" cy="288289"/>
          </a:xfrm>
          <a:custGeom>
            <a:avLst/>
            <a:gdLst/>
            <a:ahLst/>
            <a:cxnLst/>
            <a:rect l="l" t="t" r="r" b="b"/>
            <a:pathLst>
              <a:path w="288289" h="288290">
                <a:moveTo>
                  <a:pt x="144017" y="0"/>
                </a:moveTo>
                <a:lnTo>
                  <a:pt x="98462" y="7345"/>
                </a:lnTo>
                <a:lnTo>
                  <a:pt x="58923" y="27797"/>
                </a:lnTo>
                <a:lnTo>
                  <a:pt x="27761" y="58978"/>
                </a:lnTo>
                <a:lnTo>
                  <a:pt x="7333" y="98511"/>
                </a:lnTo>
                <a:lnTo>
                  <a:pt x="0" y="144018"/>
                </a:lnTo>
                <a:lnTo>
                  <a:pt x="7333" y="189586"/>
                </a:lnTo>
                <a:lnTo>
                  <a:pt x="27761" y="229156"/>
                </a:lnTo>
                <a:lnTo>
                  <a:pt x="58923" y="260357"/>
                </a:lnTo>
                <a:lnTo>
                  <a:pt x="98462" y="280816"/>
                </a:lnTo>
                <a:lnTo>
                  <a:pt x="144017" y="288163"/>
                </a:lnTo>
                <a:lnTo>
                  <a:pt x="189586" y="280816"/>
                </a:lnTo>
                <a:lnTo>
                  <a:pt x="229156" y="260357"/>
                </a:lnTo>
                <a:lnTo>
                  <a:pt x="260357" y="229156"/>
                </a:lnTo>
                <a:lnTo>
                  <a:pt x="280816" y="189586"/>
                </a:lnTo>
                <a:lnTo>
                  <a:pt x="288163" y="144018"/>
                </a:lnTo>
                <a:lnTo>
                  <a:pt x="280816" y="98511"/>
                </a:lnTo>
                <a:lnTo>
                  <a:pt x="260357" y="58978"/>
                </a:lnTo>
                <a:lnTo>
                  <a:pt x="229156" y="27797"/>
                </a:lnTo>
                <a:lnTo>
                  <a:pt x="189586" y="7345"/>
                </a:lnTo>
                <a:lnTo>
                  <a:pt x="144017" y="0"/>
                </a:lnTo>
                <a:close/>
              </a:path>
            </a:pathLst>
          </a:custGeom>
          <a:solidFill>
            <a:srgbClr val="E68421"/>
          </a:solidFill>
        </p:spPr>
        <p:txBody>
          <a:bodyPr wrap="square" lIns="0" tIns="0" rIns="0" bIns="0" rtlCol="0"/>
          <a:lstStyle/>
          <a:p>
            <a:endParaRPr/>
          </a:p>
        </p:txBody>
      </p:sp>
      <p:sp>
        <p:nvSpPr>
          <p:cNvPr id="85" name="object 85"/>
          <p:cNvSpPr txBox="1"/>
          <p:nvPr/>
        </p:nvSpPr>
        <p:spPr>
          <a:xfrm>
            <a:off x="5036311" y="7664323"/>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86" name="object 60">
            <a:extLst>
              <a:ext uri="{FF2B5EF4-FFF2-40B4-BE49-F238E27FC236}">
                <a16:creationId xmlns:a16="http://schemas.microsoft.com/office/drawing/2014/main" id="{3DAB18CD-9356-423F-9263-ED4C006CDF36}"/>
              </a:ext>
            </a:extLst>
          </p:cNvPr>
          <p:cNvSpPr/>
          <p:nvPr/>
        </p:nvSpPr>
        <p:spPr>
          <a:xfrm>
            <a:off x="5028057" y="8221981"/>
            <a:ext cx="565150" cy="271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EDE53D2A-C583-42DA-90DF-836573E21E8E}"/>
              </a:ext>
            </a:extLst>
          </p:cNvPr>
          <p:cNvSpPr/>
          <p:nvPr/>
        </p:nvSpPr>
        <p:spPr>
          <a:xfrm>
            <a:off x="1066800" y="898396"/>
            <a:ext cx="4374007" cy="2492990"/>
          </a:xfrm>
          <a:prstGeom prst="rect">
            <a:avLst/>
          </a:prstGeom>
        </p:spPr>
        <p:txBody>
          <a:bodyPr wrap="square">
            <a:spAutoFit/>
          </a:bodyPr>
          <a:lstStyle/>
          <a:p>
            <a:r>
              <a:rPr lang="en-US" sz="1200" b="1" dirty="0"/>
              <a:t>Solution: Activity 8.4  Coaching Agile Roles</a:t>
            </a:r>
          </a:p>
          <a:p>
            <a:endParaRPr lang="en-US" sz="1200" dirty="0"/>
          </a:p>
          <a:p>
            <a:pPr>
              <a:buFont typeface="Arial" panose="020B0604020202020204" pitchFamily="34" charset="0"/>
              <a:buChar char="•"/>
            </a:pPr>
            <a:r>
              <a:rPr lang="en-US" sz="1200" dirty="0"/>
              <a:t>Resolve First</a:t>
            </a:r>
          </a:p>
          <a:p>
            <a:endParaRPr lang="en-US" sz="1200" dirty="0"/>
          </a:p>
          <a:p>
            <a:pPr>
              <a:buFont typeface="Arial" panose="020B0604020202020204" pitchFamily="34" charset="0"/>
              <a:buChar char="•"/>
            </a:pPr>
            <a:r>
              <a:rPr lang="en-US" sz="1200" dirty="0"/>
              <a:t>What makes you fell really?</a:t>
            </a:r>
          </a:p>
          <a:p>
            <a:pPr>
              <a:buFont typeface="Arial" panose="020B0604020202020204" pitchFamily="34" charset="0"/>
              <a:buChar char="•"/>
            </a:pPr>
            <a:endParaRPr lang="en-US" sz="1200" dirty="0"/>
          </a:p>
          <a:p>
            <a:pPr>
              <a:buFont typeface="Arial" panose="020B0604020202020204" pitchFamily="34" charset="0"/>
              <a:buChar char="•"/>
            </a:pPr>
            <a:r>
              <a:rPr lang="en-US" sz="1200" dirty="0"/>
              <a:t>What happened really?</a:t>
            </a:r>
          </a:p>
          <a:p>
            <a:pPr>
              <a:buFont typeface="Arial" panose="020B0604020202020204" pitchFamily="34" charset="0"/>
              <a:buChar char="•"/>
            </a:pPr>
            <a:endParaRPr lang="en-US" sz="1200" dirty="0"/>
          </a:p>
          <a:p>
            <a:pPr>
              <a:buFont typeface="Arial" panose="020B0604020202020204" pitchFamily="34" charset="0"/>
              <a:buChar char="•"/>
            </a:pPr>
            <a:r>
              <a:rPr lang="en-US" sz="1200" dirty="0"/>
              <a:t>What’s going on?</a:t>
            </a:r>
          </a:p>
          <a:p>
            <a:pPr>
              <a:buFont typeface="Arial" panose="020B0604020202020204" pitchFamily="34" charset="0"/>
              <a:buChar char="•"/>
            </a:pPr>
            <a:endParaRPr lang="en-US" sz="1200" dirty="0"/>
          </a:p>
          <a:p>
            <a:pPr>
              <a:buFont typeface="Arial" panose="020B0604020202020204" pitchFamily="34" charset="0"/>
              <a:buChar char="•"/>
            </a:pPr>
            <a:r>
              <a:rPr lang="en-US" sz="1200" dirty="0"/>
              <a:t>What else made you feel?</a:t>
            </a:r>
          </a:p>
          <a:p>
            <a:pPr>
              <a:buFont typeface="Arial" panose="020B0604020202020204" pitchFamily="34" charset="0"/>
              <a:buChar char="•"/>
            </a:pPr>
            <a:endParaRPr lang="en-US" sz="1200" dirty="0"/>
          </a:p>
          <a:p>
            <a:pPr>
              <a:buFont typeface="Arial" panose="020B0604020202020204" pitchFamily="34" charset="0"/>
              <a:buChar char="•"/>
            </a:pPr>
            <a:r>
              <a:rPr lang="en-US" sz="1200" dirty="0"/>
              <a:t>What possibility do you go with?</a:t>
            </a:r>
            <a:endParaRPr lang="en-US" sz="1200" b="0" i="0" dirty="0">
              <a:effectLst/>
            </a:endParaRPr>
          </a:p>
        </p:txBody>
      </p:sp>
    </p:spTree>
    <p:extLst>
      <p:ext uri="{BB962C8B-B14F-4D97-AF65-F5344CB8AC3E}">
        <p14:creationId xmlns:p14="http://schemas.microsoft.com/office/powerpoint/2010/main" val="34061904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0" name="object 60"/>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4" name="object 64"/>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5" name="object 65"/>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6" name="object 66"/>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7" name="object 67"/>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68" name="object 68"/>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69" name="object 69"/>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0" name="object 70"/>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1" name="object 71"/>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2" name="object 72"/>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4" name="object 74"/>
          <p:cNvSpPr txBox="1"/>
          <p:nvPr/>
        </p:nvSpPr>
        <p:spPr>
          <a:xfrm>
            <a:off x="1143000" y="4911854"/>
            <a:ext cx="4572000" cy="1662635"/>
          </a:xfrm>
          <a:prstGeom prst="rect">
            <a:avLst/>
          </a:prstGeom>
        </p:spPr>
        <p:txBody>
          <a:bodyPr vert="horz" wrap="square" lIns="0" tIns="109855" rIns="0" bIns="0" rtlCol="0">
            <a:spAutoFit/>
          </a:bodyPr>
          <a:lstStyle/>
          <a:p>
            <a:pPr marL="228600">
              <a:lnSpc>
                <a:spcPct val="100000"/>
              </a:lnSpc>
              <a:spcBef>
                <a:spcPts val="865"/>
              </a:spcBef>
            </a:pPr>
            <a:r>
              <a:rPr sz="1300" spc="-5" dirty="0">
                <a:solidFill>
                  <a:srgbClr val="FFFFFF"/>
                </a:solidFill>
                <a:latin typeface="Arial"/>
                <a:cs typeface="Arial"/>
              </a:rPr>
              <a:t>Activity : Steps to being a Better Agile</a:t>
            </a:r>
            <a:r>
              <a:rPr sz="1300" spc="40" dirty="0">
                <a:solidFill>
                  <a:srgbClr val="FFFFFF"/>
                </a:solidFill>
                <a:latin typeface="Arial"/>
                <a:cs typeface="Arial"/>
              </a:rPr>
              <a:t> </a:t>
            </a:r>
            <a:r>
              <a:rPr sz="1300" spc="-5" dirty="0">
                <a:solidFill>
                  <a:srgbClr val="FFFFFF"/>
                </a:solidFill>
                <a:latin typeface="Arial"/>
                <a:cs typeface="Arial"/>
              </a:rPr>
              <a:t>Coach</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50"/>
              </a:spcBef>
            </a:pPr>
            <a:endParaRPr sz="1750">
              <a:latin typeface="Times New Roman"/>
              <a:cs typeface="Times New Roman"/>
            </a:endParaRPr>
          </a:p>
          <a:p>
            <a:pPr marL="388620">
              <a:lnSpc>
                <a:spcPct val="100000"/>
              </a:lnSpc>
            </a:pPr>
            <a:r>
              <a:rPr sz="1200" dirty="0">
                <a:latin typeface="Calibri"/>
                <a:cs typeface="Calibri"/>
              </a:rPr>
              <a:t>This is an individual</a:t>
            </a:r>
            <a:r>
              <a:rPr sz="1200" spc="-135" dirty="0">
                <a:latin typeface="Calibri"/>
                <a:cs typeface="Calibri"/>
              </a:rPr>
              <a:t> </a:t>
            </a:r>
            <a:r>
              <a:rPr sz="1200" spc="-10" dirty="0">
                <a:latin typeface="Calibri"/>
                <a:cs typeface="Calibri"/>
              </a:rPr>
              <a:t>exercise.</a:t>
            </a:r>
            <a:endParaRPr sz="1200">
              <a:latin typeface="Calibri"/>
              <a:cs typeface="Calibri"/>
            </a:endParaRPr>
          </a:p>
          <a:p>
            <a:pPr marL="388620">
              <a:lnSpc>
                <a:spcPct val="100000"/>
              </a:lnSpc>
              <a:spcBef>
                <a:spcPts val="585"/>
              </a:spcBef>
            </a:pPr>
            <a:r>
              <a:rPr sz="1200" dirty="0">
                <a:latin typeface="Calibri"/>
                <a:cs typeface="Calibri"/>
              </a:rPr>
              <a:t>1.   </a:t>
            </a:r>
            <a:r>
              <a:rPr sz="1200" spc="-25" dirty="0">
                <a:latin typeface="Calibri"/>
                <a:cs typeface="Calibri"/>
              </a:rPr>
              <a:t>Try </a:t>
            </a:r>
            <a:r>
              <a:rPr sz="1200" spc="-5" dirty="0">
                <a:latin typeface="Calibri"/>
                <a:cs typeface="Calibri"/>
              </a:rPr>
              <a:t>to recollect </a:t>
            </a:r>
            <a:r>
              <a:rPr sz="1200" dirty="0">
                <a:latin typeface="Calibri"/>
                <a:cs typeface="Calibri"/>
              </a:rPr>
              <a:t>the </a:t>
            </a:r>
            <a:r>
              <a:rPr sz="1200" spc="-5" dirty="0">
                <a:latin typeface="Calibri"/>
                <a:cs typeface="Calibri"/>
              </a:rPr>
              <a:t>topics discussed over </a:t>
            </a:r>
            <a:r>
              <a:rPr sz="1200" dirty="0">
                <a:latin typeface="Calibri"/>
                <a:cs typeface="Calibri"/>
              </a:rPr>
              <a:t>the </a:t>
            </a:r>
            <a:r>
              <a:rPr sz="1200" spc="-5" dirty="0">
                <a:latin typeface="Calibri"/>
                <a:cs typeface="Calibri"/>
              </a:rPr>
              <a:t>past</a:t>
            </a:r>
            <a:r>
              <a:rPr sz="1200" spc="-10" dirty="0">
                <a:latin typeface="Calibri"/>
                <a:cs typeface="Calibri"/>
              </a:rPr>
              <a:t> </a:t>
            </a:r>
            <a:r>
              <a:rPr sz="1200" spc="-5" dirty="0">
                <a:latin typeface="Calibri"/>
                <a:cs typeface="Calibri"/>
              </a:rPr>
              <a:t>three</a:t>
            </a:r>
            <a:endParaRPr sz="1200">
              <a:latin typeface="Calibri"/>
              <a:cs typeface="Calibri"/>
            </a:endParaRPr>
          </a:p>
          <a:p>
            <a:pPr marL="617220">
              <a:lnSpc>
                <a:spcPct val="100000"/>
              </a:lnSpc>
              <a:spcBef>
                <a:spcPts val="290"/>
              </a:spcBef>
            </a:pPr>
            <a:r>
              <a:rPr sz="1200" spc="-15" dirty="0">
                <a:latin typeface="Calibri"/>
                <a:cs typeface="Calibri"/>
              </a:rPr>
              <a:t>days </a:t>
            </a:r>
            <a:r>
              <a:rPr sz="1200" dirty="0">
                <a:latin typeface="Calibri"/>
                <a:cs typeface="Calibri"/>
              </a:rPr>
              <a:t>of</a:t>
            </a:r>
            <a:r>
              <a:rPr sz="1200" spc="-60" dirty="0">
                <a:latin typeface="Calibri"/>
                <a:cs typeface="Calibri"/>
              </a:rPr>
              <a:t> </a:t>
            </a:r>
            <a:r>
              <a:rPr sz="1200" spc="-5" dirty="0">
                <a:latin typeface="Calibri"/>
                <a:cs typeface="Calibri"/>
              </a:rPr>
              <a:t>training.</a:t>
            </a:r>
            <a:endParaRPr sz="1200">
              <a:latin typeface="Calibri"/>
              <a:cs typeface="Calibri"/>
            </a:endParaRPr>
          </a:p>
        </p:txBody>
      </p:sp>
      <p:sp>
        <p:nvSpPr>
          <p:cNvPr id="75" name="object 75"/>
          <p:cNvSpPr txBox="1"/>
          <p:nvPr/>
        </p:nvSpPr>
        <p:spPr>
          <a:xfrm>
            <a:off x="1519176" y="6597143"/>
            <a:ext cx="3611245" cy="889474"/>
          </a:xfrm>
          <a:prstGeom prst="rect">
            <a:avLst/>
          </a:prstGeom>
        </p:spPr>
        <p:txBody>
          <a:bodyPr vert="horz" wrap="square" lIns="0" tIns="0" rIns="0" bIns="0" rtlCol="0">
            <a:spAutoFit/>
          </a:bodyPr>
          <a:lstStyle/>
          <a:p>
            <a:pPr marL="241300" indent="-228600">
              <a:lnSpc>
                <a:spcPct val="100000"/>
              </a:lnSpc>
              <a:buAutoNum type="arabicPeriod" startAt="2"/>
              <a:tabLst>
                <a:tab pos="241300" algn="l"/>
              </a:tabLst>
            </a:pPr>
            <a:r>
              <a:rPr sz="1200" spc="-5" dirty="0">
                <a:latin typeface="Calibri"/>
                <a:cs typeface="Calibri"/>
              </a:rPr>
              <a:t>Identify three </a:t>
            </a:r>
            <a:r>
              <a:rPr sz="1200" spc="-20" dirty="0">
                <a:latin typeface="Calibri"/>
                <a:cs typeface="Calibri"/>
              </a:rPr>
              <a:t>key </a:t>
            </a:r>
            <a:r>
              <a:rPr sz="1200" dirty="0">
                <a:latin typeface="Calibri"/>
                <a:cs typeface="Calibri"/>
              </a:rPr>
              <a:t>learnings </a:t>
            </a:r>
            <a:r>
              <a:rPr sz="1200" spc="-5" dirty="0">
                <a:latin typeface="Calibri"/>
                <a:cs typeface="Calibri"/>
              </a:rPr>
              <a:t>that </a:t>
            </a:r>
            <a:r>
              <a:rPr sz="1200" dirty="0">
                <a:latin typeface="Calibri"/>
                <a:cs typeface="Calibri"/>
              </a:rPr>
              <a:t>appealed the </a:t>
            </a:r>
            <a:r>
              <a:rPr sz="1200" spc="-5" dirty="0">
                <a:latin typeface="Calibri"/>
                <a:cs typeface="Calibri"/>
              </a:rPr>
              <a:t>most</a:t>
            </a:r>
            <a:r>
              <a:rPr sz="1200" spc="-120" dirty="0">
                <a:latin typeface="Calibri"/>
                <a:cs typeface="Calibri"/>
              </a:rPr>
              <a:t> </a:t>
            </a:r>
            <a:r>
              <a:rPr sz="1200" spc="-5" dirty="0">
                <a:latin typeface="Calibri"/>
                <a:cs typeface="Calibri"/>
              </a:rPr>
              <a:t>to</a:t>
            </a:r>
            <a:endParaRPr sz="1200">
              <a:latin typeface="Calibri"/>
              <a:cs typeface="Calibri"/>
            </a:endParaRPr>
          </a:p>
          <a:p>
            <a:pPr marL="241300">
              <a:lnSpc>
                <a:spcPct val="100000"/>
              </a:lnSpc>
              <a:spcBef>
                <a:spcPts val="285"/>
              </a:spcBef>
            </a:pPr>
            <a:r>
              <a:rPr sz="1200" spc="-5" dirty="0">
                <a:latin typeface="Calibri"/>
                <a:cs typeface="Calibri"/>
              </a:rPr>
              <a:t>you.</a:t>
            </a:r>
            <a:endParaRPr sz="1200">
              <a:latin typeface="Calibri"/>
              <a:cs typeface="Calibri"/>
            </a:endParaRPr>
          </a:p>
          <a:p>
            <a:pPr marL="241300" marR="5080" indent="-228600">
              <a:lnSpc>
                <a:spcPct val="120000"/>
              </a:lnSpc>
              <a:spcBef>
                <a:spcPts val="300"/>
              </a:spcBef>
              <a:buAutoNum type="arabicPeriod" startAt="3"/>
              <a:tabLst>
                <a:tab pos="241300" algn="l"/>
              </a:tabLst>
            </a:pPr>
            <a:r>
              <a:rPr sz="1200" spc="-5" dirty="0">
                <a:latin typeface="Calibri"/>
                <a:cs typeface="Calibri"/>
              </a:rPr>
              <a:t>Identify </a:t>
            </a:r>
            <a:r>
              <a:rPr sz="1200" dirty="0">
                <a:latin typeface="Calibri"/>
                <a:cs typeface="Calibri"/>
              </a:rPr>
              <a:t>one </a:t>
            </a:r>
            <a:r>
              <a:rPr sz="1200" spc="-5" dirty="0">
                <a:latin typeface="Calibri"/>
                <a:cs typeface="Calibri"/>
              </a:rPr>
              <a:t>to </a:t>
            </a:r>
            <a:r>
              <a:rPr sz="1200" spc="-10" dirty="0">
                <a:latin typeface="Calibri"/>
                <a:cs typeface="Calibri"/>
              </a:rPr>
              <a:t>two </a:t>
            </a:r>
            <a:r>
              <a:rPr sz="1200" spc="-5" dirty="0">
                <a:latin typeface="Calibri"/>
                <a:cs typeface="Calibri"/>
              </a:rPr>
              <a:t>most </a:t>
            </a:r>
            <a:r>
              <a:rPr sz="1200" dirty="0">
                <a:latin typeface="Calibri"/>
                <a:cs typeface="Calibri"/>
              </a:rPr>
              <a:t>priority action </a:t>
            </a:r>
            <a:r>
              <a:rPr sz="1200" spc="-5" dirty="0">
                <a:latin typeface="Calibri"/>
                <a:cs typeface="Calibri"/>
              </a:rPr>
              <a:t>items that</a:t>
            </a:r>
            <a:r>
              <a:rPr sz="1200" spc="-140" dirty="0">
                <a:latin typeface="Calibri"/>
                <a:cs typeface="Calibri"/>
              </a:rPr>
              <a:t> </a:t>
            </a:r>
            <a:r>
              <a:rPr sz="1200" spc="-10" dirty="0">
                <a:latin typeface="Calibri"/>
                <a:cs typeface="Calibri"/>
              </a:rPr>
              <a:t>you  can </a:t>
            </a:r>
            <a:r>
              <a:rPr sz="1200" spc="-5" dirty="0">
                <a:latin typeface="Calibri"/>
                <a:cs typeface="Calibri"/>
              </a:rPr>
              <a:t>commit to </a:t>
            </a:r>
            <a:r>
              <a:rPr sz="1200" spc="-10" dirty="0">
                <a:latin typeface="Calibri"/>
                <a:cs typeface="Calibri"/>
              </a:rPr>
              <a:t>towards </a:t>
            </a:r>
            <a:r>
              <a:rPr sz="1200" dirty="0">
                <a:latin typeface="Calibri"/>
                <a:cs typeface="Calibri"/>
              </a:rPr>
              <a:t>being a </a:t>
            </a:r>
            <a:r>
              <a:rPr sz="1200" spc="-5" dirty="0">
                <a:latin typeface="Calibri"/>
                <a:cs typeface="Calibri"/>
              </a:rPr>
              <a:t>better </a:t>
            </a:r>
            <a:r>
              <a:rPr sz="1200" dirty="0">
                <a:latin typeface="Calibri"/>
                <a:cs typeface="Calibri"/>
              </a:rPr>
              <a:t>agile</a:t>
            </a:r>
            <a:r>
              <a:rPr sz="1200" spc="-125" dirty="0">
                <a:latin typeface="Calibri"/>
                <a:cs typeface="Calibri"/>
              </a:rPr>
              <a:t> </a:t>
            </a:r>
            <a:r>
              <a:rPr sz="1200" spc="-5" dirty="0">
                <a:latin typeface="Calibri"/>
                <a:cs typeface="Calibri"/>
              </a:rPr>
              <a:t>coach.</a:t>
            </a:r>
            <a:endParaRPr sz="1200">
              <a:latin typeface="Calibri"/>
              <a:cs typeface="Calibri"/>
            </a:endParaRPr>
          </a:p>
        </p:txBody>
      </p:sp>
      <p:sp>
        <p:nvSpPr>
          <p:cNvPr id="76" name="object 76"/>
          <p:cNvSpPr txBox="1"/>
          <p:nvPr/>
        </p:nvSpPr>
        <p:spPr>
          <a:xfrm>
            <a:off x="1519176" y="7551166"/>
            <a:ext cx="3307715" cy="184666"/>
          </a:xfrm>
          <a:prstGeom prst="rect">
            <a:avLst/>
          </a:prstGeom>
        </p:spPr>
        <p:txBody>
          <a:bodyPr vert="horz" wrap="square" lIns="0" tIns="0" rIns="0" bIns="0" rtlCol="0">
            <a:spAutoFit/>
          </a:bodyPr>
          <a:lstStyle/>
          <a:p>
            <a:pPr marL="12700">
              <a:lnSpc>
                <a:spcPct val="100000"/>
              </a:lnSpc>
            </a:pPr>
            <a:r>
              <a:rPr sz="1200" dirty="0">
                <a:latin typeface="Calibri"/>
                <a:cs typeface="Calibri"/>
              </a:rPr>
              <a:t>4.   [Optional] </a:t>
            </a:r>
            <a:r>
              <a:rPr sz="1200" spc="-5" dirty="0">
                <a:latin typeface="Calibri"/>
                <a:cs typeface="Calibri"/>
              </a:rPr>
              <a:t>Share your list with </a:t>
            </a:r>
            <a:r>
              <a:rPr sz="1200" dirty="0">
                <a:latin typeface="Calibri"/>
                <a:cs typeface="Calibri"/>
              </a:rPr>
              <a:t>the </a:t>
            </a:r>
            <a:r>
              <a:rPr sz="1200" spc="-5" dirty="0">
                <a:latin typeface="Calibri"/>
                <a:cs typeface="Calibri"/>
              </a:rPr>
              <a:t>class </a:t>
            </a:r>
            <a:r>
              <a:rPr sz="1200" dirty="0">
                <a:latin typeface="Calibri"/>
                <a:cs typeface="Calibri"/>
              </a:rPr>
              <a:t>(1-2</a:t>
            </a:r>
            <a:r>
              <a:rPr sz="1200" spc="-45" dirty="0">
                <a:latin typeface="Calibri"/>
                <a:cs typeface="Calibri"/>
              </a:rPr>
              <a:t> </a:t>
            </a:r>
            <a:r>
              <a:rPr sz="1200" dirty="0">
                <a:latin typeface="Calibri"/>
                <a:cs typeface="Calibri"/>
              </a:rPr>
              <a:t>min).</a:t>
            </a:r>
            <a:endParaRPr sz="1200">
              <a:latin typeface="Calibri"/>
              <a:cs typeface="Calibri"/>
            </a:endParaRPr>
          </a:p>
        </p:txBody>
      </p:sp>
      <p:sp>
        <p:nvSpPr>
          <p:cNvPr id="77" name="object 77"/>
          <p:cNvSpPr/>
          <p:nvPr/>
        </p:nvSpPr>
        <p:spPr>
          <a:xfrm>
            <a:off x="4852417" y="7516370"/>
            <a:ext cx="566927" cy="566929"/>
          </a:xfrm>
          <a:prstGeom prst="rect">
            <a:avLst/>
          </a:prstGeom>
          <a:blipFill>
            <a:blip r:embed="rId11" cstate="print"/>
            <a:stretch>
              <a:fillRect/>
            </a:stretch>
          </a:blipFill>
        </p:spPr>
        <p:txBody>
          <a:bodyPr wrap="square" lIns="0" tIns="0" rIns="0" bIns="0" rtlCol="0"/>
          <a:lstStyle/>
          <a:p>
            <a:endParaRPr/>
          </a:p>
        </p:txBody>
      </p:sp>
      <p:sp>
        <p:nvSpPr>
          <p:cNvPr id="78" name="object 78"/>
          <p:cNvSpPr/>
          <p:nvPr/>
        </p:nvSpPr>
        <p:spPr>
          <a:xfrm>
            <a:off x="4872102" y="7536053"/>
            <a:ext cx="500380" cy="500380"/>
          </a:xfrm>
          <a:custGeom>
            <a:avLst/>
            <a:gdLst/>
            <a:ahLst/>
            <a:cxnLst/>
            <a:rect l="l" t="t" r="r" b="b"/>
            <a:pathLst>
              <a:path w="500379" h="500379">
                <a:moveTo>
                  <a:pt x="250062" y="0"/>
                </a:moveTo>
                <a:lnTo>
                  <a:pt x="205095" y="4026"/>
                </a:lnTo>
                <a:lnTo>
                  <a:pt x="162779" y="15636"/>
                </a:lnTo>
                <a:lnTo>
                  <a:pt x="123820" y="34125"/>
                </a:lnTo>
                <a:lnTo>
                  <a:pt x="88921" y="58788"/>
                </a:lnTo>
                <a:lnTo>
                  <a:pt x="58788" y="88921"/>
                </a:lnTo>
                <a:lnTo>
                  <a:pt x="34125" y="123820"/>
                </a:lnTo>
                <a:lnTo>
                  <a:pt x="15636" y="162779"/>
                </a:lnTo>
                <a:lnTo>
                  <a:pt x="4026" y="205095"/>
                </a:lnTo>
                <a:lnTo>
                  <a:pt x="0" y="250062"/>
                </a:lnTo>
                <a:lnTo>
                  <a:pt x="4026" y="294992"/>
                </a:lnTo>
                <a:lnTo>
                  <a:pt x="15636" y="337279"/>
                </a:lnTo>
                <a:lnTo>
                  <a:pt x="34125" y="376216"/>
                </a:lnTo>
                <a:lnTo>
                  <a:pt x="58788" y="411098"/>
                </a:lnTo>
                <a:lnTo>
                  <a:pt x="88921" y="441221"/>
                </a:lnTo>
                <a:lnTo>
                  <a:pt x="123820" y="465878"/>
                </a:lnTo>
                <a:lnTo>
                  <a:pt x="162779" y="484363"/>
                </a:lnTo>
                <a:lnTo>
                  <a:pt x="205095" y="495972"/>
                </a:lnTo>
                <a:lnTo>
                  <a:pt x="250062" y="499998"/>
                </a:lnTo>
                <a:lnTo>
                  <a:pt x="294992" y="495972"/>
                </a:lnTo>
                <a:lnTo>
                  <a:pt x="337279" y="484363"/>
                </a:lnTo>
                <a:lnTo>
                  <a:pt x="376216" y="465878"/>
                </a:lnTo>
                <a:lnTo>
                  <a:pt x="411099" y="441221"/>
                </a:lnTo>
                <a:lnTo>
                  <a:pt x="441221" y="411098"/>
                </a:lnTo>
                <a:lnTo>
                  <a:pt x="465878" y="376216"/>
                </a:lnTo>
                <a:lnTo>
                  <a:pt x="484363" y="337279"/>
                </a:lnTo>
                <a:lnTo>
                  <a:pt x="495972" y="294992"/>
                </a:lnTo>
                <a:lnTo>
                  <a:pt x="499999" y="250062"/>
                </a:lnTo>
                <a:lnTo>
                  <a:pt x="495972" y="205095"/>
                </a:lnTo>
                <a:lnTo>
                  <a:pt x="484363" y="162779"/>
                </a:lnTo>
                <a:lnTo>
                  <a:pt x="465878" y="123820"/>
                </a:lnTo>
                <a:lnTo>
                  <a:pt x="441221" y="88921"/>
                </a:lnTo>
                <a:lnTo>
                  <a:pt x="411098" y="58788"/>
                </a:lnTo>
                <a:lnTo>
                  <a:pt x="376216" y="34125"/>
                </a:lnTo>
                <a:lnTo>
                  <a:pt x="337279" y="15636"/>
                </a:lnTo>
                <a:lnTo>
                  <a:pt x="294992" y="4026"/>
                </a:lnTo>
                <a:lnTo>
                  <a:pt x="250062" y="0"/>
                </a:lnTo>
                <a:close/>
              </a:path>
            </a:pathLst>
          </a:custGeom>
          <a:solidFill>
            <a:srgbClr val="465063"/>
          </a:solidFill>
        </p:spPr>
        <p:txBody>
          <a:bodyPr wrap="square" lIns="0" tIns="0" rIns="0" bIns="0" rtlCol="0"/>
          <a:lstStyle/>
          <a:p>
            <a:endParaRPr/>
          </a:p>
        </p:txBody>
      </p:sp>
      <p:sp>
        <p:nvSpPr>
          <p:cNvPr id="79" name="object 79"/>
          <p:cNvSpPr/>
          <p:nvPr/>
        </p:nvSpPr>
        <p:spPr>
          <a:xfrm>
            <a:off x="4872102" y="7536053"/>
            <a:ext cx="500380" cy="500380"/>
          </a:xfrm>
          <a:custGeom>
            <a:avLst/>
            <a:gdLst/>
            <a:ahLst/>
            <a:cxnLst/>
            <a:rect l="l" t="t" r="r" b="b"/>
            <a:pathLst>
              <a:path w="500379" h="500379">
                <a:moveTo>
                  <a:pt x="0" y="250062"/>
                </a:moveTo>
                <a:lnTo>
                  <a:pt x="4026" y="205095"/>
                </a:lnTo>
                <a:lnTo>
                  <a:pt x="15636" y="162779"/>
                </a:lnTo>
                <a:lnTo>
                  <a:pt x="34125" y="123820"/>
                </a:lnTo>
                <a:lnTo>
                  <a:pt x="58788" y="88921"/>
                </a:lnTo>
                <a:lnTo>
                  <a:pt x="88921" y="58788"/>
                </a:lnTo>
                <a:lnTo>
                  <a:pt x="123820" y="34125"/>
                </a:lnTo>
                <a:lnTo>
                  <a:pt x="162779" y="15636"/>
                </a:lnTo>
                <a:lnTo>
                  <a:pt x="205095" y="4026"/>
                </a:lnTo>
                <a:lnTo>
                  <a:pt x="250062" y="0"/>
                </a:lnTo>
                <a:lnTo>
                  <a:pt x="294992" y="4026"/>
                </a:lnTo>
                <a:lnTo>
                  <a:pt x="337279" y="15636"/>
                </a:lnTo>
                <a:lnTo>
                  <a:pt x="376216" y="34125"/>
                </a:lnTo>
                <a:lnTo>
                  <a:pt x="411098" y="58788"/>
                </a:lnTo>
                <a:lnTo>
                  <a:pt x="441221" y="88921"/>
                </a:lnTo>
                <a:lnTo>
                  <a:pt x="465878" y="123820"/>
                </a:lnTo>
                <a:lnTo>
                  <a:pt x="484363" y="162779"/>
                </a:lnTo>
                <a:lnTo>
                  <a:pt x="495972" y="205095"/>
                </a:lnTo>
                <a:lnTo>
                  <a:pt x="499999" y="250062"/>
                </a:lnTo>
                <a:lnTo>
                  <a:pt x="495972" y="294992"/>
                </a:lnTo>
                <a:lnTo>
                  <a:pt x="484363" y="337279"/>
                </a:lnTo>
                <a:lnTo>
                  <a:pt x="465878" y="376216"/>
                </a:lnTo>
                <a:lnTo>
                  <a:pt x="441221" y="411098"/>
                </a:lnTo>
                <a:lnTo>
                  <a:pt x="411099" y="441221"/>
                </a:lnTo>
                <a:lnTo>
                  <a:pt x="376216" y="465878"/>
                </a:lnTo>
                <a:lnTo>
                  <a:pt x="337279" y="484363"/>
                </a:lnTo>
                <a:lnTo>
                  <a:pt x="294992" y="495972"/>
                </a:lnTo>
                <a:lnTo>
                  <a:pt x="250062" y="499998"/>
                </a:lnTo>
                <a:lnTo>
                  <a:pt x="205095" y="495972"/>
                </a:lnTo>
                <a:lnTo>
                  <a:pt x="162779" y="484363"/>
                </a:lnTo>
                <a:lnTo>
                  <a:pt x="123820" y="465878"/>
                </a:lnTo>
                <a:lnTo>
                  <a:pt x="88921" y="441221"/>
                </a:lnTo>
                <a:lnTo>
                  <a:pt x="58788" y="411098"/>
                </a:lnTo>
                <a:lnTo>
                  <a:pt x="34125" y="376216"/>
                </a:lnTo>
                <a:lnTo>
                  <a:pt x="15636" y="337279"/>
                </a:lnTo>
                <a:lnTo>
                  <a:pt x="4026" y="294992"/>
                </a:lnTo>
                <a:lnTo>
                  <a:pt x="0" y="250062"/>
                </a:lnTo>
                <a:close/>
              </a:path>
            </a:pathLst>
          </a:custGeom>
          <a:ln w="12700">
            <a:solidFill>
              <a:srgbClr val="FFFFFF"/>
            </a:solidFill>
          </a:ln>
        </p:spPr>
        <p:txBody>
          <a:bodyPr wrap="square" lIns="0" tIns="0" rIns="0" bIns="0" rtlCol="0"/>
          <a:lstStyle/>
          <a:p>
            <a:endParaRPr/>
          </a:p>
        </p:txBody>
      </p:sp>
      <p:sp>
        <p:nvSpPr>
          <p:cNvPr id="80" name="object 80"/>
          <p:cNvSpPr/>
          <p:nvPr/>
        </p:nvSpPr>
        <p:spPr>
          <a:xfrm>
            <a:off x="4923155" y="7587108"/>
            <a:ext cx="398145" cy="398145"/>
          </a:xfrm>
          <a:custGeom>
            <a:avLst/>
            <a:gdLst/>
            <a:ahLst/>
            <a:cxnLst/>
            <a:rect l="l" t="t" r="r" b="b"/>
            <a:pathLst>
              <a:path w="398145" h="398145">
                <a:moveTo>
                  <a:pt x="199009" y="0"/>
                </a:moveTo>
                <a:lnTo>
                  <a:pt x="153395" y="5258"/>
                </a:lnTo>
                <a:lnTo>
                  <a:pt x="111513" y="20237"/>
                </a:lnTo>
                <a:lnTo>
                  <a:pt x="74561" y="43737"/>
                </a:lnTo>
                <a:lnTo>
                  <a:pt x="43737" y="74561"/>
                </a:lnTo>
                <a:lnTo>
                  <a:pt x="20237" y="111513"/>
                </a:lnTo>
                <a:lnTo>
                  <a:pt x="5258" y="153395"/>
                </a:lnTo>
                <a:lnTo>
                  <a:pt x="0" y="199008"/>
                </a:lnTo>
                <a:lnTo>
                  <a:pt x="5258" y="244573"/>
                </a:lnTo>
                <a:lnTo>
                  <a:pt x="20237" y="286415"/>
                </a:lnTo>
                <a:lnTo>
                  <a:pt x="43737" y="323337"/>
                </a:lnTo>
                <a:lnTo>
                  <a:pt x="74561" y="354140"/>
                </a:lnTo>
                <a:lnTo>
                  <a:pt x="111513" y="377626"/>
                </a:lnTo>
                <a:lnTo>
                  <a:pt x="153395" y="392596"/>
                </a:lnTo>
                <a:lnTo>
                  <a:pt x="199009" y="397852"/>
                </a:lnTo>
                <a:lnTo>
                  <a:pt x="244575" y="392596"/>
                </a:lnTo>
                <a:lnTo>
                  <a:pt x="286423" y="377626"/>
                </a:lnTo>
                <a:lnTo>
                  <a:pt x="323352" y="354140"/>
                </a:lnTo>
                <a:lnTo>
                  <a:pt x="354163" y="323337"/>
                </a:lnTo>
                <a:lnTo>
                  <a:pt x="377656" y="286415"/>
                </a:lnTo>
                <a:lnTo>
                  <a:pt x="392632" y="244573"/>
                </a:lnTo>
                <a:lnTo>
                  <a:pt x="397891" y="199008"/>
                </a:lnTo>
                <a:lnTo>
                  <a:pt x="392632" y="153395"/>
                </a:lnTo>
                <a:lnTo>
                  <a:pt x="377656" y="111513"/>
                </a:lnTo>
                <a:lnTo>
                  <a:pt x="354163" y="74561"/>
                </a:lnTo>
                <a:lnTo>
                  <a:pt x="323352" y="43737"/>
                </a:lnTo>
                <a:lnTo>
                  <a:pt x="286423" y="20237"/>
                </a:lnTo>
                <a:lnTo>
                  <a:pt x="244575" y="5258"/>
                </a:lnTo>
                <a:lnTo>
                  <a:pt x="199009" y="0"/>
                </a:lnTo>
                <a:close/>
              </a:path>
            </a:pathLst>
          </a:custGeom>
          <a:solidFill>
            <a:srgbClr val="D9D9D9"/>
          </a:solidFill>
        </p:spPr>
        <p:txBody>
          <a:bodyPr wrap="square" lIns="0" tIns="0" rIns="0" bIns="0" rtlCol="0"/>
          <a:lstStyle/>
          <a:p>
            <a:endParaRPr/>
          </a:p>
        </p:txBody>
      </p:sp>
      <p:sp>
        <p:nvSpPr>
          <p:cNvPr id="81" name="object 81"/>
          <p:cNvSpPr/>
          <p:nvPr/>
        </p:nvSpPr>
        <p:spPr>
          <a:xfrm>
            <a:off x="5119370" y="7586346"/>
            <a:ext cx="7620" cy="396240"/>
          </a:xfrm>
          <a:custGeom>
            <a:avLst/>
            <a:gdLst/>
            <a:ahLst/>
            <a:cxnLst/>
            <a:rect l="l" t="t" r="r" b="b"/>
            <a:pathLst>
              <a:path w="7620" h="396240">
                <a:moveTo>
                  <a:pt x="0" y="0"/>
                </a:moveTo>
                <a:lnTo>
                  <a:pt x="7238" y="396125"/>
                </a:lnTo>
              </a:path>
            </a:pathLst>
          </a:custGeom>
          <a:ln w="6350">
            <a:solidFill>
              <a:srgbClr val="A6A6A6"/>
            </a:solidFill>
          </a:ln>
        </p:spPr>
        <p:txBody>
          <a:bodyPr wrap="square" lIns="0" tIns="0" rIns="0" bIns="0" rtlCol="0"/>
          <a:lstStyle/>
          <a:p>
            <a:endParaRPr/>
          </a:p>
        </p:txBody>
      </p:sp>
      <p:sp>
        <p:nvSpPr>
          <p:cNvPr id="82" name="object 82"/>
          <p:cNvSpPr/>
          <p:nvPr/>
        </p:nvSpPr>
        <p:spPr>
          <a:xfrm>
            <a:off x="4924933" y="7779893"/>
            <a:ext cx="396240" cy="7620"/>
          </a:xfrm>
          <a:custGeom>
            <a:avLst/>
            <a:gdLst/>
            <a:ahLst/>
            <a:cxnLst/>
            <a:rect l="l" t="t" r="r" b="b"/>
            <a:pathLst>
              <a:path w="396239" h="7620">
                <a:moveTo>
                  <a:pt x="0" y="7366"/>
                </a:moveTo>
                <a:lnTo>
                  <a:pt x="396113" y="0"/>
                </a:lnTo>
              </a:path>
            </a:pathLst>
          </a:custGeom>
          <a:ln w="6350">
            <a:solidFill>
              <a:srgbClr val="A6A6A6"/>
            </a:solidFill>
          </a:ln>
        </p:spPr>
        <p:txBody>
          <a:bodyPr wrap="square" lIns="0" tIns="0" rIns="0" bIns="0" rtlCol="0"/>
          <a:lstStyle/>
          <a:p>
            <a:endParaRPr/>
          </a:p>
        </p:txBody>
      </p:sp>
      <p:sp>
        <p:nvSpPr>
          <p:cNvPr id="83" name="object 83"/>
          <p:cNvSpPr/>
          <p:nvPr/>
        </p:nvSpPr>
        <p:spPr>
          <a:xfrm>
            <a:off x="4979415" y="7648575"/>
            <a:ext cx="285750" cy="274955"/>
          </a:xfrm>
          <a:custGeom>
            <a:avLst/>
            <a:gdLst/>
            <a:ahLst/>
            <a:cxnLst/>
            <a:rect l="l" t="t" r="r" b="b"/>
            <a:pathLst>
              <a:path w="285750" h="274954">
                <a:moveTo>
                  <a:pt x="0" y="0"/>
                </a:moveTo>
                <a:lnTo>
                  <a:pt x="285369" y="274955"/>
                </a:lnTo>
              </a:path>
            </a:pathLst>
          </a:custGeom>
          <a:ln w="6349">
            <a:solidFill>
              <a:srgbClr val="A6A6A6"/>
            </a:solidFill>
          </a:ln>
        </p:spPr>
        <p:txBody>
          <a:bodyPr wrap="square" lIns="0" tIns="0" rIns="0" bIns="0" rtlCol="0"/>
          <a:lstStyle/>
          <a:p>
            <a:endParaRPr/>
          </a:p>
        </p:txBody>
      </p:sp>
      <p:sp>
        <p:nvSpPr>
          <p:cNvPr id="84" name="object 84"/>
          <p:cNvSpPr/>
          <p:nvPr/>
        </p:nvSpPr>
        <p:spPr>
          <a:xfrm>
            <a:off x="4983990" y="7642861"/>
            <a:ext cx="275590" cy="285750"/>
          </a:xfrm>
          <a:custGeom>
            <a:avLst/>
            <a:gdLst/>
            <a:ahLst/>
            <a:cxnLst/>
            <a:rect l="l" t="t" r="r" b="b"/>
            <a:pathLst>
              <a:path w="275589" h="285750">
                <a:moveTo>
                  <a:pt x="0" y="285241"/>
                </a:moveTo>
                <a:lnTo>
                  <a:pt x="275082" y="0"/>
                </a:lnTo>
              </a:path>
            </a:pathLst>
          </a:custGeom>
          <a:ln w="6350">
            <a:solidFill>
              <a:srgbClr val="A6A6A6"/>
            </a:solidFill>
          </a:ln>
        </p:spPr>
        <p:txBody>
          <a:bodyPr wrap="square" lIns="0" tIns="0" rIns="0" bIns="0" rtlCol="0"/>
          <a:lstStyle/>
          <a:p>
            <a:endParaRPr/>
          </a:p>
        </p:txBody>
      </p:sp>
      <p:sp>
        <p:nvSpPr>
          <p:cNvPr id="85" name="object 85"/>
          <p:cNvSpPr/>
          <p:nvPr/>
        </p:nvSpPr>
        <p:spPr>
          <a:xfrm>
            <a:off x="4957698" y="7621651"/>
            <a:ext cx="328930" cy="328930"/>
          </a:xfrm>
          <a:custGeom>
            <a:avLst/>
            <a:gdLst/>
            <a:ahLst/>
            <a:cxnLst/>
            <a:rect l="l" t="t" r="r" b="b"/>
            <a:pathLst>
              <a:path w="328929" h="328929">
                <a:moveTo>
                  <a:pt x="164464" y="0"/>
                </a:moveTo>
                <a:lnTo>
                  <a:pt x="120752" y="5876"/>
                </a:lnTo>
                <a:lnTo>
                  <a:pt x="81468" y="22460"/>
                </a:lnTo>
                <a:lnTo>
                  <a:pt x="48180" y="48180"/>
                </a:lnTo>
                <a:lnTo>
                  <a:pt x="22460" y="81468"/>
                </a:lnTo>
                <a:lnTo>
                  <a:pt x="5876" y="120752"/>
                </a:lnTo>
                <a:lnTo>
                  <a:pt x="0" y="164464"/>
                </a:lnTo>
                <a:lnTo>
                  <a:pt x="5876" y="208123"/>
                </a:lnTo>
                <a:lnTo>
                  <a:pt x="22460" y="247372"/>
                </a:lnTo>
                <a:lnTo>
                  <a:pt x="48180" y="280638"/>
                </a:lnTo>
                <a:lnTo>
                  <a:pt x="81468" y="306347"/>
                </a:lnTo>
                <a:lnTo>
                  <a:pt x="120752" y="322926"/>
                </a:lnTo>
                <a:lnTo>
                  <a:pt x="164464" y="328802"/>
                </a:lnTo>
                <a:lnTo>
                  <a:pt x="208123" y="322926"/>
                </a:lnTo>
                <a:lnTo>
                  <a:pt x="247372" y="306347"/>
                </a:lnTo>
                <a:lnTo>
                  <a:pt x="280638" y="280638"/>
                </a:lnTo>
                <a:lnTo>
                  <a:pt x="306347" y="247372"/>
                </a:lnTo>
                <a:lnTo>
                  <a:pt x="322926" y="208123"/>
                </a:lnTo>
                <a:lnTo>
                  <a:pt x="328802" y="164464"/>
                </a:lnTo>
                <a:lnTo>
                  <a:pt x="322926" y="120752"/>
                </a:lnTo>
                <a:lnTo>
                  <a:pt x="306347" y="81468"/>
                </a:lnTo>
                <a:lnTo>
                  <a:pt x="280638" y="48180"/>
                </a:lnTo>
                <a:lnTo>
                  <a:pt x="247372" y="22460"/>
                </a:lnTo>
                <a:lnTo>
                  <a:pt x="208123" y="5876"/>
                </a:lnTo>
                <a:lnTo>
                  <a:pt x="164464" y="0"/>
                </a:lnTo>
                <a:close/>
              </a:path>
            </a:pathLst>
          </a:custGeom>
          <a:solidFill>
            <a:srgbClr val="D9D9D9"/>
          </a:solidFill>
        </p:spPr>
        <p:txBody>
          <a:bodyPr wrap="square" lIns="0" tIns="0" rIns="0" bIns="0" rtlCol="0"/>
          <a:lstStyle/>
          <a:p>
            <a:endParaRPr/>
          </a:p>
        </p:txBody>
      </p:sp>
      <p:sp>
        <p:nvSpPr>
          <p:cNvPr id="86" name="object 86"/>
          <p:cNvSpPr/>
          <p:nvPr/>
        </p:nvSpPr>
        <p:spPr>
          <a:xfrm>
            <a:off x="4978021" y="7641971"/>
            <a:ext cx="288290" cy="288289"/>
          </a:xfrm>
          <a:custGeom>
            <a:avLst/>
            <a:gdLst/>
            <a:ahLst/>
            <a:cxnLst/>
            <a:rect l="l" t="t" r="r" b="b"/>
            <a:pathLst>
              <a:path w="288289" h="288290">
                <a:moveTo>
                  <a:pt x="144144" y="0"/>
                </a:moveTo>
                <a:lnTo>
                  <a:pt x="98576" y="7346"/>
                </a:lnTo>
                <a:lnTo>
                  <a:pt x="59006" y="27805"/>
                </a:lnTo>
                <a:lnTo>
                  <a:pt x="27805" y="59006"/>
                </a:lnTo>
                <a:lnTo>
                  <a:pt x="7346" y="98576"/>
                </a:lnTo>
                <a:lnTo>
                  <a:pt x="0" y="144145"/>
                </a:lnTo>
                <a:lnTo>
                  <a:pt x="7346" y="189651"/>
                </a:lnTo>
                <a:lnTo>
                  <a:pt x="27805" y="229184"/>
                </a:lnTo>
                <a:lnTo>
                  <a:pt x="59006" y="260365"/>
                </a:lnTo>
                <a:lnTo>
                  <a:pt x="98576" y="280817"/>
                </a:lnTo>
                <a:lnTo>
                  <a:pt x="144144" y="288163"/>
                </a:lnTo>
                <a:lnTo>
                  <a:pt x="189651" y="280817"/>
                </a:lnTo>
                <a:lnTo>
                  <a:pt x="229184" y="260365"/>
                </a:lnTo>
                <a:lnTo>
                  <a:pt x="260365" y="229184"/>
                </a:lnTo>
                <a:lnTo>
                  <a:pt x="280817" y="189651"/>
                </a:lnTo>
                <a:lnTo>
                  <a:pt x="288163" y="144145"/>
                </a:lnTo>
                <a:lnTo>
                  <a:pt x="280817" y="98576"/>
                </a:lnTo>
                <a:lnTo>
                  <a:pt x="260365" y="59006"/>
                </a:lnTo>
                <a:lnTo>
                  <a:pt x="229184" y="27805"/>
                </a:lnTo>
                <a:lnTo>
                  <a:pt x="189651" y="7346"/>
                </a:lnTo>
                <a:lnTo>
                  <a:pt x="144144" y="0"/>
                </a:lnTo>
                <a:close/>
              </a:path>
            </a:pathLst>
          </a:custGeom>
          <a:solidFill>
            <a:srgbClr val="E68421"/>
          </a:solidFill>
        </p:spPr>
        <p:txBody>
          <a:bodyPr wrap="square" lIns="0" tIns="0" rIns="0" bIns="0" rtlCol="0"/>
          <a:lstStyle/>
          <a:p>
            <a:endParaRPr/>
          </a:p>
        </p:txBody>
      </p:sp>
      <p:sp>
        <p:nvSpPr>
          <p:cNvPr id="87" name="object 87"/>
          <p:cNvSpPr txBox="1"/>
          <p:nvPr/>
        </p:nvSpPr>
        <p:spPr>
          <a:xfrm>
            <a:off x="5025646" y="7659752"/>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pic>
        <p:nvPicPr>
          <p:cNvPr id="91" name="Picture 2" descr="C:\Users\JS5027377\Desktop\Sri Core Java\champion-cup.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1389727"/>
            <a:ext cx="1848443" cy="2362201"/>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p:cNvSpPr/>
          <p:nvPr/>
        </p:nvSpPr>
        <p:spPr>
          <a:xfrm>
            <a:off x="1219200" y="1694527"/>
            <a:ext cx="2830286" cy="1752600"/>
          </a:xfrm>
          <a:prstGeom prst="rect">
            <a:avLst/>
          </a:prstGeom>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You have successfully completed –</a:t>
            </a:r>
          </a:p>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Mentoring  Agile Roles &amp; Transitions</a:t>
            </a:r>
          </a:p>
        </p:txBody>
      </p:sp>
      <p:sp>
        <p:nvSpPr>
          <p:cNvPr id="88" name="object 60">
            <a:extLst>
              <a:ext uri="{FF2B5EF4-FFF2-40B4-BE49-F238E27FC236}">
                <a16:creationId xmlns:a16="http://schemas.microsoft.com/office/drawing/2014/main" id="{EBB8FADB-9865-4DF1-949A-BC09A506E6DD}"/>
              </a:ext>
            </a:extLst>
          </p:cNvPr>
          <p:cNvSpPr/>
          <p:nvPr/>
        </p:nvSpPr>
        <p:spPr>
          <a:xfrm>
            <a:off x="5028057" y="8221981"/>
            <a:ext cx="565150" cy="271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 name="object 6"/>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 name="object 7"/>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8" name="object 8"/>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9" name="object 9"/>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0" name="object 10"/>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1" name="object 11"/>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2" name="object 12"/>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3" name="object 13"/>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4" name="object 14"/>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5" name="object 15"/>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6" name="object 16"/>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7" name="object 17"/>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8" name="object 18"/>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19" name="object 19"/>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0" name="object 20"/>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1" name="object 21"/>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2" name="object 22"/>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3" name="object 23"/>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4" name="object 24"/>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5" name="object 25"/>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6" name="object 26"/>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7" name="object 27"/>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8" name="object 28"/>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29" name="object 29"/>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0" name="object 30"/>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1" name="object 31"/>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2" name="object 32"/>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3" name="object 33"/>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4" name="object 34"/>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5" name="object 35"/>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6" name="object 36"/>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7" name="object 37"/>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8" name="object 38"/>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39" name="object 39"/>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0" name="object 40"/>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1" name="object 41"/>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2" name="object 42"/>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3" name="object 43"/>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4" name="object 44"/>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5" name="object 45"/>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6" name="object 46"/>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7" name="object 47"/>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8" name="object 48"/>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49" name="object 49"/>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0" name="object 50"/>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1" name="object 51"/>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2" name="object 52"/>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3" name="object 53"/>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4" name="object 54"/>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5" name="object 55"/>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7" name="object 57"/>
          <p:cNvSpPr/>
          <p:nvPr/>
        </p:nvSpPr>
        <p:spPr>
          <a:xfrm>
            <a:off x="3361944" y="1879092"/>
            <a:ext cx="57912" cy="2026920"/>
          </a:xfrm>
          <a:prstGeom prst="rect">
            <a:avLst/>
          </a:prstGeom>
          <a:blipFill>
            <a:blip r:embed="rId2" cstate="print"/>
            <a:stretch>
              <a:fillRect/>
            </a:stretch>
          </a:blipFill>
        </p:spPr>
        <p:txBody>
          <a:bodyPr wrap="square" lIns="0" tIns="0" rIns="0" bIns="0" rtlCol="0"/>
          <a:lstStyle/>
          <a:p>
            <a:endParaRPr/>
          </a:p>
        </p:txBody>
      </p:sp>
      <p:sp>
        <p:nvSpPr>
          <p:cNvPr id="58" name="object 58"/>
          <p:cNvSpPr/>
          <p:nvPr/>
        </p:nvSpPr>
        <p:spPr>
          <a:xfrm>
            <a:off x="3390900" y="1891668"/>
            <a:ext cx="0" cy="1981199"/>
          </a:xfrm>
          <a:custGeom>
            <a:avLst/>
            <a:gdLst/>
            <a:ahLst/>
            <a:cxnLst/>
            <a:rect l="l" t="t" r="r" b="b"/>
            <a:pathLst>
              <a:path h="1981200">
                <a:moveTo>
                  <a:pt x="0" y="0"/>
                </a:moveTo>
                <a:lnTo>
                  <a:pt x="0" y="1981200"/>
                </a:lnTo>
              </a:path>
            </a:pathLst>
          </a:custGeom>
          <a:ln w="12700">
            <a:solidFill>
              <a:srgbClr val="5F76B4"/>
            </a:solidFill>
          </a:ln>
        </p:spPr>
        <p:txBody>
          <a:bodyPr wrap="square" lIns="0" tIns="0" rIns="0" bIns="0" rtlCol="0"/>
          <a:lstStyle/>
          <a:p>
            <a:endParaRPr/>
          </a:p>
        </p:txBody>
      </p:sp>
      <p:sp>
        <p:nvSpPr>
          <p:cNvPr id="59" name="object 59"/>
          <p:cNvSpPr/>
          <p:nvPr/>
        </p:nvSpPr>
        <p:spPr>
          <a:xfrm>
            <a:off x="1958341" y="2825495"/>
            <a:ext cx="2903219" cy="57912"/>
          </a:xfrm>
          <a:prstGeom prst="rect">
            <a:avLst/>
          </a:prstGeom>
          <a:blipFill>
            <a:blip r:embed="rId3" cstate="print"/>
            <a:stretch>
              <a:fillRect/>
            </a:stretch>
          </a:blipFill>
        </p:spPr>
        <p:txBody>
          <a:bodyPr wrap="square" lIns="0" tIns="0" rIns="0" bIns="0" rtlCol="0"/>
          <a:lstStyle/>
          <a:p>
            <a:endParaRPr/>
          </a:p>
        </p:txBody>
      </p:sp>
      <p:sp>
        <p:nvSpPr>
          <p:cNvPr id="60" name="object 60"/>
          <p:cNvSpPr/>
          <p:nvPr/>
        </p:nvSpPr>
        <p:spPr>
          <a:xfrm>
            <a:off x="1981200" y="2844165"/>
            <a:ext cx="2857500" cy="0"/>
          </a:xfrm>
          <a:custGeom>
            <a:avLst/>
            <a:gdLst/>
            <a:ahLst/>
            <a:cxnLst/>
            <a:rect l="l" t="t" r="r" b="b"/>
            <a:pathLst>
              <a:path w="2857500">
                <a:moveTo>
                  <a:pt x="0" y="0"/>
                </a:moveTo>
                <a:lnTo>
                  <a:pt x="2857500" y="0"/>
                </a:lnTo>
              </a:path>
            </a:pathLst>
          </a:custGeom>
          <a:ln w="12700">
            <a:solidFill>
              <a:srgbClr val="5F76B4"/>
            </a:solidFill>
          </a:ln>
        </p:spPr>
        <p:txBody>
          <a:bodyPr wrap="square" lIns="0" tIns="0" rIns="0" bIns="0" rtlCol="0"/>
          <a:lstStyle/>
          <a:p>
            <a:endParaRPr/>
          </a:p>
        </p:txBody>
      </p:sp>
      <p:sp>
        <p:nvSpPr>
          <p:cNvPr id="61" name="object 61"/>
          <p:cNvSpPr txBox="1"/>
          <p:nvPr/>
        </p:nvSpPr>
        <p:spPr>
          <a:xfrm>
            <a:off x="1404876" y="2788287"/>
            <a:ext cx="452755" cy="138499"/>
          </a:xfrm>
          <a:prstGeom prst="rect">
            <a:avLst/>
          </a:prstGeom>
        </p:spPr>
        <p:txBody>
          <a:bodyPr vert="horz" wrap="square" lIns="0" tIns="0" rIns="0" bIns="0" rtlCol="0">
            <a:spAutoFit/>
          </a:bodyPr>
          <a:lstStyle/>
          <a:p>
            <a:pPr marL="12700">
              <a:lnSpc>
                <a:spcPct val="100000"/>
              </a:lnSpc>
            </a:pPr>
            <a:r>
              <a:rPr sz="900" dirty="0">
                <a:solidFill>
                  <a:srgbClr val="7E7E7E"/>
                </a:solidFill>
                <a:latin typeface="Arial"/>
                <a:cs typeface="Arial"/>
              </a:rPr>
              <a:t>Pro</a:t>
            </a:r>
            <a:r>
              <a:rPr sz="900" spc="-5" dirty="0">
                <a:solidFill>
                  <a:srgbClr val="7E7E7E"/>
                </a:solidFill>
                <a:latin typeface="Arial"/>
                <a:cs typeface="Arial"/>
              </a:rPr>
              <a:t>ble</a:t>
            </a:r>
            <a:r>
              <a:rPr sz="900" dirty="0">
                <a:solidFill>
                  <a:srgbClr val="7E7E7E"/>
                </a:solidFill>
                <a:latin typeface="Arial"/>
                <a:cs typeface="Arial"/>
              </a:rPr>
              <a:t>m</a:t>
            </a:r>
            <a:endParaRPr sz="900">
              <a:latin typeface="Arial"/>
              <a:cs typeface="Arial"/>
            </a:endParaRPr>
          </a:p>
        </p:txBody>
      </p:sp>
      <p:sp>
        <p:nvSpPr>
          <p:cNvPr id="62" name="object 62"/>
          <p:cNvSpPr txBox="1"/>
          <p:nvPr/>
        </p:nvSpPr>
        <p:spPr>
          <a:xfrm>
            <a:off x="4949191" y="2772157"/>
            <a:ext cx="440690" cy="138499"/>
          </a:xfrm>
          <a:prstGeom prst="rect">
            <a:avLst/>
          </a:prstGeom>
        </p:spPr>
        <p:txBody>
          <a:bodyPr vert="horz" wrap="square" lIns="0" tIns="0" rIns="0" bIns="0" rtlCol="0">
            <a:spAutoFit/>
          </a:bodyPr>
          <a:lstStyle/>
          <a:p>
            <a:pPr marL="12700">
              <a:lnSpc>
                <a:spcPct val="100000"/>
              </a:lnSpc>
            </a:pPr>
            <a:r>
              <a:rPr sz="900" dirty="0">
                <a:solidFill>
                  <a:srgbClr val="7E7E7E"/>
                </a:solidFill>
                <a:latin typeface="Arial"/>
                <a:cs typeface="Arial"/>
              </a:rPr>
              <a:t>So</a:t>
            </a:r>
            <a:r>
              <a:rPr sz="900" spc="-5" dirty="0">
                <a:solidFill>
                  <a:srgbClr val="7E7E7E"/>
                </a:solidFill>
                <a:latin typeface="Arial"/>
                <a:cs typeface="Arial"/>
              </a:rPr>
              <a:t>lut</a:t>
            </a:r>
            <a:r>
              <a:rPr sz="900" spc="5" dirty="0">
                <a:solidFill>
                  <a:srgbClr val="7E7E7E"/>
                </a:solidFill>
                <a:latin typeface="Arial"/>
                <a:cs typeface="Arial"/>
              </a:rPr>
              <a:t>i</a:t>
            </a:r>
            <a:r>
              <a:rPr sz="900" spc="-5" dirty="0">
                <a:solidFill>
                  <a:srgbClr val="7E7E7E"/>
                </a:solidFill>
                <a:latin typeface="Arial"/>
                <a:cs typeface="Arial"/>
              </a:rPr>
              <a:t>on</a:t>
            </a:r>
            <a:endParaRPr sz="900">
              <a:latin typeface="Arial"/>
              <a:cs typeface="Arial"/>
            </a:endParaRPr>
          </a:p>
        </p:txBody>
      </p:sp>
      <p:sp>
        <p:nvSpPr>
          <p:cNvPr id="64" name="object 64"/>
          <p:cNvSpPr/>
          <p:nvPr/>
        </p:nvSpPr>
        <p:spPr>
          <a:xfrm>
            <a:off x="2450592" y="2385060"/>
            <a:ext cx="1629156" cy="1091183"/>
          </a:xfrm>
          <a:prstGeom prst="rect">
            <a:avLst/>
          </a:prstGeom>
          <a:blipFill>
            <a:blip r:embed="rId4" cstate="print"/>
            <a:stretch>
              <a:fillRect/>
            </a:stretch>
          </a:blipFill>
        </p:spPr>
        <p:txBody>
          <a:bodyPr wrap="square" lIns="0" tIns="0" rIns="0" bIns="0" rtlCol="0"/>
          <a:lstStyle/>
          <a:p>
            <a:endParaRPr/>
          </a:p>
        </p:txBody>
      </p:sp>
      <p:sp>
        <p:nvSpPr>
          <p:cNvPr id="65" name="object 65"/>
          <p:cNvSpPr/>
          <p:nvPr/>
        </p:nvSpPr>
        <p:spPr>
          <a:xfrm>
            <a:off x="2473070" y="2455166"/>
            <a:ext cx="1527810" cy="988060"/>
          </a:xfrm>
          <a:custGeom>
            <a:avLst/>
            <a:gdLst/>
            <a:ahLst/>
            <a:cxnLst/>
            <a:rect l="l" t="t" r="r" b="b"/>
            <a:pathLst>
              <a:path w="1527810" h="988060">
                <a:moveTo>
                  <a:pt x="1506238" y="13679"/>
                </a:moveTo>
                <a:lnTo>
                  <a:pt x="1493768" y="14218"/>
                </a:lnTo>
                <a:lnTo>
                  <a:pt x="0" y="977264"/>
                </a:lnTo>
                <a:lnTo>
                  <a:pt x="6858" y="987933"/>
                </a:lnTo>
                <a:lnTo>
                  <a:pt x="1500532" y="24947"/>
                </a:lnTo>
                <a:lnTo>
                  <a:pt x="1506238" y="13679"/>
                </a:lnTo>
                <a:close/>
              </a:path>
              <a:path w="1527810" h="988060">
                <a:moveTo>
                  <a:pt x="1526655" y="1524"/>
                </a:moveTo>
                <a:lnTo>
                  <a:pt x="1513458" y="1524"/>
                </a:lnTo>
                <a:lnTo>
                  <a:pt x="1520317" y="12192"/>
                </a:lnTo>
                <a:lnTo>
                  <a:pt x="1500532" y="24947"/>
                </a:lnTo>
                <a:lnTo>
                  <a:pt x="1491233" y="43306"/>
                </a:lnTo>
                <a:lnTo>
                  <a:pt x="1489583" y="46354"/>
                </a:lnTo>
                <a:lnTo>
                  <a:pt x="1490853" y="50165"/>
                </a:lnTo>
                <a:lnTo>
                  <a:pt x="1494028" y="51816"/>
                </a:lnTo>
                <a:lnTo>
                  <a:pt x="1497076" y="53340"/>
                </a:lnTo>
                <a:lnTo>
                  <a:pt x="1501013" y="52197"/>
                </a:lnTo>
                <a:lnTo>
                  <a:pt x="1502537" y="49022"/>
                </a:lnTo>
                <a:lnTo>
                  <a:pt x="1526655" y="1524"/>
                </a:lnTo>
                <a:close/>
              </a:path>
              <a:path w="1527810" h="988060">
                <a:moveTo>
                  <a:pt x="1515010" y="3936"/>
                </a:moveTo>
                <a:lnTo>
                  <a:pt x="1511173" y="3936"/>
                </a:lnTo>
                <a:lnTo>
                  <a:pt x="1517142" y="13207"/>
                </a:lnTo>
                <a:lnTo>
                  <a:pt x="1506238" y="13679"/>
                </a:lnTo>
                <a:lnTo>
                  <a:pt x="1500532" y="24947"/>
                </a:lnTo>
                <a:lnTo>
                  <a:pt x="1520317" y="12192"/>
                </a:lnTo>
                <a:lnTo>
                  <a:pt x="1515010" y="3936"/>
                </a:lnTo>
                <a:close/>
              </a:path>
              <a:path w="1527810" h="988060">
                <a:moveTo>
                  <a:pt x="1527429" y="0"/>
                </a:moveTo>
                <a:lnTo>
                  <a:pt x="1469008" y="2540"/>
                </a:lnTo>
                <a:lnTo>
                  <a:pt x="1466342" y="5587"/>
                </a:lnTo>
                <a:lnTo>
                  <a:pt x="1466595" y="12573"/>
                </a:lnTo>
                <a:lnTo>
                  <a:pt x="1469517" y="15240"/>
                </a:lnTo>
                <a:lnTo>
                  <a:pt x="1493768" y="14218"/>
                </a:lnTo>
                <a:lnTo>
                  <a:pt x="1513458" y="1524"/>
                </a:lnTo>
                <a:lnTo>
                  <a:pt x="1526655" y="1524"/>
                </a:lnTo>
                <a:lnTo>
                  <a:pt x="1527429" y="0"/>
                </a:lnTo>
                <a:close/>
              </a:path>
              <a:path w="1527810" h="988060">
                <a:moveTo>
                  <a:pt x="1513458" y="1524"/>
                </a:moveTo>
                <a:lnTo>
                  <a:pt x="1493768" y="14218"/>
                </a:lnTo>
                <a:lnTo>
                  <a:pt x="1506238" y="13679"/>
                </a:lnTo>
                <a:lnTo>
                  <a:pt x="1511173" y="3936"/>
                </a:lnTo>
                <a:lnTo>
                  <a:pt x="1515010" y="3936"/>
                </a:lnTo>
                <a:lnTo>
                  <a:pt x="1513458" y="1524"/>
                </a:lnTo>
                <a:close/>
              </a:path>
              <a:path w="1527810" h="988060">
                <a:moveTo>
                  <a:pt x="1511173" y="3936"/>
                </a:moveTo>
                <a:lnTo>
                  <a:pt x="1506238" y="13679"/>
                </a:lnTo>
                <a:lnTo>
                  <a:pt x="1517142" y="13207"/>
                </a:lnTo>
                <a:lnTo>
                  <a:pt x="1511173" y="3936"/>
                </a:lnTo>
                <a:close/>
              </a:path>
            </a:pathLst>
          </a:custGeom>
          <a:solidFill>
            <a:srgbClr val="5F76B4"/>
          </a:solidFill>
        </p:spPr>
        <p:txBody>
          <a:bodyPr wrap="square" lIns="0" tIns="0" rIns="0" bIns="0" rtlCol="0"/>
          <a:lstStyle/>
          <a:p>
            <a:endParaRPr/>
          </a:p>
        </p:txBody>
      </p:sp>
      <p:sp>
        <p:nvSpPr>
          <p:cNvPr id="66" name="object 66"/>
          <p:cNvSpPr/>
          <p:nvPr/>
        </p:nvSpPr>
        <p:spPr>
          <a:xfrm>
            <a:off x="4226052" y="2537462"/>
            <a:ext cx="158496" cy="1208531"/>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4275836" y="2607563"/>
            <a:ext cx="59055" cy="1104900"/>
          </a:xfrm>
          <a:custGeom>
            <a:avLst/>
            <a:gdLst/>
            <a:ahLst/>
            <a:cxnLst/>
            <a:rect l="l" t="t" r="r" b="b"/>
            <a:pathLst>
              <a:path w="59054" h="1104900">
                <a:moveTo>
                  <a:pt x="29463" y="25109"/>
                </a:moveTo>
                <a:lnTo>
                  <a:pt x="23113" y="35995"/>
                </a:lnTo>
                <a:lnTo>
                  <a:pt x="23113" y="1104900"/>
                </a:lnTo>
                <a:lnTo>
                  <a:pt x="35813" y="1104900"/>
                </a:lnTo>
                <a:lnTo>
                  <a:pt x="35813" y="35995"/>
                </a:lnTo>
                <a:lnTo>
                  <a:pt x="29463" y="25109"/>
                </a:lnTo>
                <a:close/>
              </a:path>
              <a:path w="59054" h="1104900">
                <a:moveTo>
                  <a:pt x="29463" y="0"/>
                </a:moveTo>
                <a:lnTo>
                  <a:pt x="0" y="50546"/>
                </a:lnTo>
                <a:lnTo>
                  <a:pt x="1015" y="54355"/>
                </a:lnTo>
                <a:lnTo>
                  <a:pt x="7112" y="57911"/>
                </a:lnTo>
                <a:lnTo>
                  <a:pt x="10922" y="56896"/>
                </a:lnTo>
                <a:lnTo>
                  <a:pt x="23113" y="35995"/>
                </a:lnTo>
                <a:lnTo>
                  <a:pt x="23113" y="12573"/>
                </a:lnTo>
                <a:lnTo>
                  <a:pt x="36792" y="12573"/>
                </a:lnTo>
                <a:lnTo>
                  <a:pt x="29463" y="0"/>
                </a:lnTo>
                <a:close/>
              </a:path>
              <a:path w="59054" h="1104900">
                <a:moveTo>
                  <a:pt x="36792" y="12573"/>
                </a:moveTo>
                <a:lnTo>
                  <a:pt x="35813" y="12573"/>
                </a:lnTo>
                <a:lnTo>
                  <a:pt x="35813" y="35995"/>
                </a:lnTo>
                <a:lnTo>
                  <a:pt x="48005" y="56896"/>
                </a:lnTo>
                <a:lnTo>
                  <a:pt x="51815" y="57911"/>
                </a:lnTo>
                <a:lnTo>
                  <a:pt x="57912" y="54355"/>
                </a:lnTo>
                <a:lnTo>
                  <a:pt x="58927" y="50546"/>
                </a:lnTo>
                <a:lnTo>
                  <a:pt x="36792" y="12573"/>
                </a:lnTo>
                <a:close/>
              </a:path>
              <a:path w="59054" h="1104900">
                <a:moveTo>
                  <a:pt x="35813" y="12573"/>
                </a:moveTo>
                <a:lnTo>
                  <a:pt x="23113" y="12573"/>
                </a:lnTo>
                <a:lnTo>
                  <a:pt x="23113" y="35995"/>
                </a:lnTo>
                <a:lnTo>
                  <a:pt x="29463" y="25109"/>
                </a:lnTo>
                <a:lnTo>
                  <a:pt x="24002" y="15748"/>
                </a:lnTo>
                <a:lnTo>
                  <a:pt x="35813" y="15748"/>
                </a:lnTo>
                <a:lnTo>
                  <a:pt x="35813" y="12573"/>
                </a:lnTo>
                <a:close/>
              </a:path>
              <a:path w="59054" h="1104900">
                <a:moveTo>
                  <a:pt x="35813" y="15748"/>
                </a:moveTo>
                <a:lnTo>
                  <a:pt x="34925" y="15748"/>
                </a:lnTo>
                <a:lnTo>
                  <a:pt x="29463" y="25109"/>
                </a:lnTo>
                <a:lnTo>
                  <a:pt x="35813" y="35995"/>
                </a:lnTo>
                <a:lnTo>
                  <a:pt x="35813" y="15748"/>
                </a:lnTo>
                <a:close/>
              </a:path>
              <a:path w="59054" h="1104900">
                <a:moveTo>
                  <a:pt x="34925" y="15748"/>
                </a:moveTo>
                <a:lnTo>
                  <a:pt x="24002" y="15748"/>
                </a:lnTo>
                <a:lnTo>
                  <a:pt x="29463" y="25109"/>
                </a:lnTo>
                <a:lnTo>
                  <a:pt x="34925" y="15748"/>
                </a:lnTo>
                <a:close/>
              </a:path>
            </a:pathLst>
          </a:custGeom>
          <a:solidFill>
            <a:srgbClr val="5F76B4"/>
          </a:solidFill>
        </p:spPr>
        <p:txBody>
          <a:bodyPr wrap="square" lIns="0" tIns="0" rIns="0" bIns="0" rtlCol="0"/>
          <a:lstStyle/>
          <a:p>
            <a:endParaRPr/>
          </a:p>
        </p:txBody>
      </p:sp>
      <p:sp>
        <p:nvSpPr>
          <p:cNvPr id="68" name="object 68"/>
          <p:cNvSpPr/>
          <p:nvPr/>
        </p:nvSpPr>
        <p:spPr>
          <a:xfrm>
            <a:off x="2415539" y="2080259"/>
            <a:ext cx="1626108" cy="160020"/>
          </a:xfrm>
          <a:prstGeom prst="rect">
            <a:avLst/>
          </a:prstGeom>
          <a:blipFill>
            <a:blip r:embed="rId6" cstate="print"/>
            <a:stretch>
              <a:fillRect/>
            </a:stretch>
          </a:blipFill>
        </p:spPr>
        <p:txBody>
          <a:bodyPr wrap="square" lIns="0" tIns="0" rIns="0" bIns="0" rtlCol="0"/>
          <a:lstStyle/>
          <a:p>
            <a:endParaRPr/>
          </a:p>
        </p:txBody>
      </p:sp>
      <p:sp>
        <p:nvSpPr>
          <p:cNvPr id="69" name="object 69"/>
          <p:cNvSpPr/>
          <p:nvPr/>
        </p:nvSpPr>
        <p:spPr>
          <a:xfrm>
            <a:off x="2438400" y="2120902"/>
            <a:ext cx="1524000" cy="59055"/>
          </a:xfrm>
          <a:custGeom>
            <a:avLst/>
            <a:gdLst/>
            <a:ahLst/>
            <a:cxnLst/>
            <a:rect l="l" t="t" r="r" b="b"/>
            <a:pathLst>
              <a:path w="1524000" h="59055">
                <a:moveTo>
                  <a:pt x="1498890" y="29464"/>
                </a:moveTo>
                <a:lnTo>
                  <a:pt x="1467103" y="48006"/>
                </a:lnTo>
                <a:lnTo>
                  <a:pt x="1466088" y="51816"/>
                </a:lnTo>
                <a:lnTo>
                  <a:pt x="1469644" y="57912"/>
                </a:lnTo>
                <a:lnTo>
                  <a:pt x="1473453" y="58928"/>
                </a:lnTo>
                <a:lnTo>
                  <a:pt x="1513106" y="35814"/>
                </a:lnTo>
                <a:lnTo>
                  <a:pt x="1511427" y="35814"/>
                </a:lnTo>
                <a:lnTo>
                  <a:pt x="1511427" y="34925"/>
                </a:lnTo>
                <a:lnTo>
                  <a:pt x="1508252" y="34925"/>
                </a:lnTo>
                <a:lnTo>
                  <a:pt x="1498890" y="29464"/>
                </a:lnTo>
                <a:close/>
              </a:path>
              <a:path w="1524000" h="59055">
                <a:moveTo>
                  <a:pt x="1488004" y="23114"/>
                </a:moveTo>
                <a:lnTo>
                  <a:pt x="0" y="23114"/>
                </a:lnTo>
                <a:lnTo>
                  <a:pt x="0" y="35814"/>
                </a:lnTo>
                <a:lnTo>
                  <a:pt x="1488004" y="35814"/>
                </a:lnTo>
                <a:lnTo>
                  <a:pt x="1498890" y="29464"/>
                </a:lnTo>
                <a:lnTo>
                  <a:pt x="1488004" y="23114"/>
                </a:lnTo>
                <a:close/>
              </a:path>
              <a:path w="1524000" h="59055">
                <a:moveTo>
                  <a:pt x="1513105" y="23114"/>
                </a:moveTo>
                <a:lnTo>
                  <a:pt x="1511427" y="23114"/>
                </a:lnTo>
                <a:lnTo>
                  <a:pt x="1511427" y="35814"/>
                </a:lnTo>
                <a:lnTo>
                  <a:pt x="1513106" y="35814"/>
                </a:lnTo>
                <a:lnTo>
                  <a:pt x="1524000" y="29464"/>
                </a:lnTo>
                <a:lnTo>
                  <a:pt x="1513105" y="23114"/>
                </a:lnTo>
                <a:close/>
              </a:path>
              <a:path w="1524000" h="59055">
                <a:moveTo>
                  <a:pt x="1508252" y="24003"/>
                </a:moveTo>
                <a:lnTo>
                  <a:pt x="1498890" y="29464"/>
                </a:lnTo>
                <a:lnTo>
                  <a:pt x="1508252" y="34925"/>
                </a:lnTo>
                <a:lnTo>
                  <a:pt x="1508252" y="24003"/>
                </a:lnTo>
                <a:close/>
              </a:path>
              <a:path w="1524000" h="59055">
                <a:moveTo>
                  <a:pt x="1511427" y="24003"/>
                </a:moveTo>
                <a:lnTo>
                  <a:pt x="1508252" y="24003"/>
                </a:lnTo>
                <a:lnTo>
                  <a:pt x="1508252" y="34925"/>
                </a:lnTo>
                <a:lnTo>
                  <a:pt x="1511427" y="34925"/>
                </a:lnTo>
                <a:lnTo>
                  <a:pt x="1511427" y="24003"/>
                </a:lnTo>
                <a:close/>
              </a:path>
              <a:path w="1524000" h="59055">
                <a:moveTo>
                  <a:pt x="1473453" y="0"/>
                </a:moveTo>
                <a:lnTo>
                  <a:pt x="1469644" y="1016"/>
                </a:lnTo>
                <a:lnTo>
                  <a:pt x="1466088" y="7112"/>
                </a:lnTo>
                <a:lnTo>
                  <a:pt x="1467103" y="10922"/>
                </a:lnTo>
                <a:lnTo>
                  <a:pt x="1498890" y="29464"/>
                </a:lnTo>
                <a:lnTo>
                  <a:pt x="1508252" y="24003"/>
                </a:lnTo>
                <a:lnTo>
                  <a:pt x="1511427" y="24003"/>
                </a:lnTo>
                <a:lnTo>
                  <a:pt x="1511427" y="23114"/>
                </a:lnTo>
                <a:lnTo>
                  <a:pt x="1513105" y="23114"/>
                </a:lnTo>
                <a:lnTo>
                  <a:pt x="1473453" y="0"/>
                </a:lnTo>
                <a:close/>
              </a:path>
            </a:pathLst>
          </a:custGeom>
          <a:solidFill>
            <a:srgbClr val="5F76B4"/>
          </a:solidFill>
        </p:spPr>
        <p:txBody>
          <a:bodyPr wrap="square" lIns="0" tIns="0" rIns="0" bIns="0" rtlCol="0"/>
          <a:lstStyle/>
          <a:p>
            <a:endParaRPr/>
          </a:p>
        </p:txBody>
      </p:sp>
      <p:sp>
        <p:nvSpPr>
          <p:cNvPr id="70" name="object 70"/>
          <p:cNvSpPr/>
          <p:nvPr/>
        </p:nvSpPr>
        <p:spPr>
          <a:xfrm>
            <a:off x="4114800" y="1883667"/>
            <a:ext cx="480060" cy="603503"/>
          </a:xfrm>
          <a:prstGeom prst="rect">
            <a:avLst/>
          </a:prstGeom>
          <a:blipFill>
            <a:blip r:embed="rId7" cstate="print"/>
            <a:stretch>
              <a:fillRect/>
            </a:stretch>
          </a:blipFill>
        </p:spPr>
        <p:txBody>
          <a:bodyPr wrap="square" lIns="0" tIns="0" rIns="0" bIns="0" rtlCol="0"/>
          <a:lstStyle/>
          <a:p>
            <a:endParaRPr/>
          </a:p>
        </p:txBody>
      </p:sp>
      <p:sp>
        <p:nvSpPr>
          <p:cNvPr id="71" name="object 71"/>
          <p:cNvSpPr txBox="1"/>
          <p:nvPr/>
        </p:nvSpPr>
        <p:spPr>
          <a:xfrm>
            <a:off x="1214424" y="969520"/>
            <a:ext cx="3570604" cy="889987"/>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dirty="0">
                <a:latin typeface="Calibri"/>
                <a:cs typeface="Calibri"/>
              </a:rPr>
              <a:t>is</a:t>
            </a:r>
            <a:r>
              <a:rPr sz="1500" b="1" spc="-55" dirty="0">
                <a:latin typeface="Calibri"/>
                <a:cs typeface="Calibri"/>
              </a:rPr>
              <a:t> </a:t>
            </a:r>
            <a:r>
              <a:rPr sz="1500" b="1" spc="-5" dirty="0">
                <a:latin typeface="Calibri"/>
                <a:cs typeface="Calibri"/>
              </a:rPr>
              <a:t>About…</a:t>
            </a:r>
            <a:endParaRPr sz="1500" dirty="0">
              <a:latin typeface="Calibri"/>
              <a:cs typeface="Calibri"/>
            </a:endParaRPr>
          </a:p>
          <a:p>
            <a:pPr>
              <a:lnSpc>
                <a:spcPct val="100000"/>
              </a:lnSpc>
              <a:spcBef>
                <a:spcPts val="35"/>
              </a:spcBef>
            </a:pPr>
            <a:endParaRPr sz="1350" dirty="0">
              <a:latin typeface="Times New Roman"/>
              <a:cs typeface="Times New Roman"/>
            </a:endParaRPr>
          </a:p>
          <a:p>
            <a:pPr marL="126364">
              <a:lnSpc>
                <a:spcPct val="100000"/>
              </a:lnSpc>
              <a:spcBef>
                <a:spcPts val="5"/>
              </a:spcBef>
            </a:pPr>
            <a:r>
              <a:rPr sz="1200" spc="-5" dirty="0">
                <a:latin typeface="Calibri"/>
                <a:cs typeface="Calibri"/>
              </a:rPr>
              <a:t>Asking questions that </a:t>
            </a:r>
            <a:r>
              <a:rPr sz="1200" dirty="0">
                <a:latin typeface="Calibri"/>
                <a:cs typeface="Calibri"/>
              </a:rPr>
              <a:t>lead the </a:t>
            </a:r>
            <a:r>
              <a:rPr sz="1200" spc="-5" dirty="0">
                <a:latin typeface="Calibri"/>
                <a:cs typeface="Calibri"/>
              </a:rPr>
              <a:t>Coachee to </a:t>
            </a:r>
            <a:r>
              <a:rPr sz="1200" dirty="0">
                <a:latin typeface="Calibri"/>
                <a:cs typeface="Calibri"/>
              </a:rPr>
              <a:t>the</a:t>
            </a:r>
            <a:r>
              <a:rPr sz="1200" spc="-60" dirty="0">
                <a:latin typeface="Calibri"/>
                <a:cs typeface="Calibri"/>
              </a:rPr>
              <a:t> </a:t>
            </a:r>
            <a:r>
              <a:rPr sz="1200" spc="-5" dirty="0">
                <a:latin typeface="Calibri"/>
                <a:cs typeface="Calibri"/>
              </a:rPr>
              <a:t>Solution!</a:t>
            </a:r>
            <a:endParaRPr sz="1200" dirty="0">
              <a:latin typeface="Calibri"/>
              <a:cs typeface="Calibri"/>
            </a:endParaRPr>
          </a:p>
          <a:p>
            <a:pPr marL="777240" algn="ctr">
              <a:lnSpc>
                <a:spcPct val="100000"/>
              </a:lnSpc>
              <a:spcBef>
                <a:spcPts val="1025"/>
              </a:spcBef>
            </a:pPr>
            <a:r>
              <a:rPr sz="900" dirty="0">
                <a:solidFill>
                  <a:srgbClr val="7E7E7E"/>
                </a:solidFill>
                <a:latin typeface="Arial"/>
                <a:cs typeface="Arial"/>
              </a:rPr>
              <a:t>Ask</a:t>
            </a:r>
            <a:endParaRPr sz="900" dirty="0">
              <a:latin typeface="Arial"/>
              <a:cs typeface="Arial"/>
            </a:endParaRPr>
          </a:p>
        </p:txBody>
      </p:sp>
      <p:sp>
        <p:nvSpPr>
          <p:cNvPr id="72" name="object 72"/>
          <p:cNvSpPr/>
          <p:nvPr/>
        </p:nvSpPr>
        <p:spPr>
          <a:xfrm>
            <a:off x="4875657" y="8069581"/>
            <a:ext cx="565150" cy="271273"/>
          </a:xfrm>
          <a:prstGeom prst="rect">
            <a:avLst/>
          </a:prstGeom>
          <a:blipFill>
            <a:blip r:embed="rId8" cstate="print"/>
            <a:stretch>
              <a:fillRect/>
            </a:stretch>
          </a:blipFill>
        </p:spPr>
        <p:txBody>
          <a:bodyPr wrap="square" lIns="0" tIns="0" rIns="0" bIns="0" rtlCol="0"/>
          <a:lstStyle/>
          <a:p>
            <a:endParaRPr/>
          </a:p>
        </p:txBody>
      </p:sp>
      <p:sp>
        <p:nvSpPr>
          <p:cNvPr id="74" name="object 74"/>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5" name="object 75"/>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6" name="object 76"/>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7" name="object 77"/>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8" name="object 78"/>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9" name="object 79"/>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80" name="object 80"/>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81" name="object 81"/>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82" name="object 82"/>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83" name="object 83"/>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84" name="object 84"/>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85" name="object 85"/>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6" name="object 86"/>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7" name="object 87"/>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8" name="object 88"/>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9" name="object 89"/>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90" name="object 90"/>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91" name="object 91"/>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92" name="object 92"/>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93" name="object 93"/>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94" name="object 94"/>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95" name="object 95"/>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6" name="object 96"/>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7" name="object 97"/>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8" name="object 98"/>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9" name="object 99"/>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100" name="object 100"/>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101" name="object 101"/>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02" name="object 102"/>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03" name="object 103"/>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04" name="object 104"/>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05" name="object 105"/>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6" name="object 106"/>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7" name="object 107"/>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8" name="object 108"/>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9" name="object 109"/>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10" name="object 110"/>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11" name="object 111"/>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12" name="object 112"/>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13" name="object 113"/>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14" name="object 114"/>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15" name="object 115"/>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6" name="object 116"/>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7" name="object 117"/>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8" name="object 118"/>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9" name="object 119"/>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20" name="object 120"/>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21" name="object 121"/>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22" name="object 122"/>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23" name="object 123"/>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24" name="object 124"/>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6" name="object 126"/>
          <p:cNvSpPr txBox="1"/>
          <p:nvPr/>
        </p:nvSpPr>
        <p:spPr>
          <a:xfrm>
            <a:off x="1214424" y="4988942"/>
            <a:ext cx="238887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vs. Other</a:t>
            </a:r>
            <a:r>
              <a:rPr sz="1500" b="1" spc="-65" dirty="0">
                <a:latin typeface="Calibri"/>
                <a:cs typeface="Calibri"/>
              </a:rPr>
              <a:t> </a:t>
            </a:r>
            <a:r>
              <a:rPr sz="1500" b="1" spc="-5" dirty="0">
                <a:latin typeface="Calibri"/>
                <a:cs typeface="Calibri"/>
              </a:rPr>
              <a:t>Disciplines</a:t>
            </a:r>
            <a:endParaRPr sz="1500">
              <a:latin typeface="Calibri"/>
              <a:cs typeface="Calibri"/>
            </a:endParaRPr>
          </a:p>
        </p:txBody>
      </p:sp>
      <p:sp>
        <p:nvSpPr>
          <p:cNvPr id="127" name="object 127"/>
          <p:cNvSpPr/>
          <p:nvPr/>
        </p:nvSpPr>
        <p:spPr>
          <a:xfrm>
            <a:off x="3361944" y="5897880"/>
            <a:ext cx="57912" cy="2026920"/>
          </a:xfrm>
          <a:prstGeom prst="rect">
            <a:avLst/>
          </a:prstGeom>
          <a:blipFill>
            <a:blip r:embed="rId2" cstate="print"/>
            <a:stretch>
              <a:fillRect/>
            </a:stretch>
          </a:blipFill>
        </p:spPr>
        <p:txBody>
          <a:bodyPr wrap="square" lIns="0" tIns="0" rIns="0" bIns="0" rtlCol="0"/>
          <a:lstStyle/>
          <a:p>
            <a:endParaRPr/>
          </a:p>
        </p:txBody>
      </p:sp>
      <p:sp>
        <p:nvSpPr>
          <p:cNvPr id="128" name="object 128"/>
          <p:cNvSpPr/>
          <p:nvPr/>
        </p:nvSpPr>
        <p:spPr>
          <a:xfrm>
            <a:off x="3390900" y="5910456"/>
            <a:ext cx="0" cy="1981199"/>
          </a:xfrm>
          <a:custGeom>
            <a:avLst/>
            <a:gdLst/>
            <a:ahLst/>
            <a:cxnLst/>
            <a:rect l="l" t="t" r="r" b="b"/>
            <a:pathLst>
              <a:path h="1981200">
                <a:moveTo>
                  <a:pt x="0" y="0"/>
                </a:moveTo>
                <a:lnTo>
                  <a:pt x="0" y="1981200"/>
                </a:lnTo>
              </a:path>
            </a:pathLst>
          </a:custGeom>
          <a:ln w="12700">
            <a:solidFill>
              <a:srgbClr val="5F76B4"/>
            </a:solidFill>
          </a:ln>
        </p:spPr>
        <p:txBody>
          <a:bodyPr wrap="square" lIns="0" tIns="0" rIns="0" bIns="0" rtlCol="0"/>
          <a:lstStyle/>
          <a:p>
            <a:endParaRPr/>
          </a:p>
        </p:txBody>
      </p:sp>
      <p:sp>
        <p:nvSpPr>
          <p:cNvPr id="129" name="object 129"/>
          <p:cNvSpPr/>
          <p:nvPr/>
        </p:nvSpPr>
        <p:spPr>
          <a:xfrm>
            <a:off x="1958341" y="6844283"/>
            <a:ext cx="2903219" cy="57912"/>
          </a:xfrm>
          <a:prstGeom prst="rect">
            <a:avLst/>
          </a:prstGeom>
          <a:blipFill>
            <a:blip r:embed="rId3" cstate="print"/>
            <a:stretch>
              <a:fillRect/>
            </a:stretch>
          </a:blipFill>
        </p:spPr>
        <p:txBody>
          <a:bodyPr wrap="square" lIns="0" tIns="0" rIns="0" bIns="0" rtlCol="0"/>
          <a:lstStyle/>
          <a:p>
            <a:endParaRPr/>
          </a:p>
        </p:txBody>
      </p:sp>
      <p:sp>
        <p:nvSpPr>
          <p:cNvPr id="130" name="object 130"/>
          <p:cNvSpPr/>
          <p:nvPr/>
        </p:nvSpPr>
        <p:spPr>
          <a:xfrm>
            <a:off x="1981200" y="6862953"/>
            <a:ext cx="2857500" cy="0"/>
          </a:xfrm>
          <a:custGeom>
            <a:avLst/>
            <a:gdLst/>
            <a:ahLst/>
            <a:cxnLst/>
            <a:rect l="l" t="t" r="r" b="b"/>
            <a:pathLst>
              <a:path w="2857500">
                <a:moveTo>
                  <a:pt x="0" y="0"/>
                </a:moveTo>
                <a:lnTo>
                  <a:pt x="2857500" y="0"/>
                </a:lnTo>
              </a:path>
            </a:pathLst>
          </a:custGeom>
          <a:ln w="12700">
            <a:solidFill>
              <a:srgbClr val="5F76B4"/>
            </a:solidFill>
          </a:ln>
        </p:spPr>
        <p:txBody>
          <a:bodyPr wrap="square" lIns="0" tIns="0" rIns="0" bIns="0" rtlCol="0"/>
          <a:lstStyle/>
          <a:p>
            <a:endParaRPr/>
          </a:p>
        </p:txBody>
      </p:sp>
      <p:sp>
        <p:nvSpPr>
          <p:cNvPr id="131" name="object 131"/>
          <p:cNvSpPr txBox="1"/>
          <p:nvPr/>
        </p:nvSpPr>
        <p:spPr>
          <a:xfrm>
            <a:off x="1404876" y="6807710"/>
            <a:ext cx="452755" cy="138499"/>
          </a:xfrm>
          <a:prstGeom prst="rect">
            <a:avLst/>
          </a:prstGeom>
        </p:spPr>
        <p:txBody>
          <a:bodyPr vert="horz" wrap="square" lIns="0" tIns="0" rIns="0" bIns="0" rtlCol="0">
            <a:spAutoFit/>
          </a:bodyPr>
          <a:lstStyle/>
          <a:p>
            <a:pPr marL="12700">
              <a:lnSpc>
                <a:spcPct val="100000"/>
              </a:lnSpc>
            </a:pPr>
            <a:r>
              <a:rPr sz="900" dirty="0">
                <a:solidFill>
                  <a:srgbClr val="7E7E7E"/>
                </a:solidFill>
                <a:latin typeface="Arial"/>
                <a:cs typeface="Arial"/>
              </a:rPr>
              <a:t>Pro</a:t>
            </a:r>
            <a:r>
              <a:rPr sz="900" spc="-5" dirty="0">
                <a:solidFill>
                  <a:srgbClr val="7E7E7E"/>
                </a:solidFill>
                <a:latin typeface="Arial"/>
                <a:cs typeface="Arial"/>
              </a:rPr>
              <a:t>ble</a:t>
            </a:r>
            <a:r>
              <a:rPr sz="900" dirty="0">
                <a:solidFill>
                  <a:srgbClr val="7E7E7E"/>
                </a:solidFill>
                <a:latin typeface="Arial"/>
                <a:cs typeface="Arial"/>
              </a:rPr>
              <a:t>m</a:t>
            </a:r>
            <a:endParaRPr sz="900">
              <a:latin typeface="Arial"/>
              <a:cs typeface="Arial"/>
            </a:endParaRPr>
          </a:p>
        </p:txBody>
      </p:sp>
      <p:sp>
        <p:nvSpPr>
          <p:cNvPr id="132" name="object 132"/>
          <p:cNvSpPr txBox="1"/>
          <p:nvPr/>
        </p:nvSpPr>
        <p:spPr>
          <a:xfrm>
            <a:off x="4949191" y="6791581"/>
            <a:ext cx="440690" cy="138499"/>
          </a:xfrm>
          <a:prstGeom prst="rect">
            <a:avLst/>
          </a:prstGeom>
        </p:spPr>
        <p:txBody>
          <a:bodyPr vert="horz" wrap="square" lIns="0" tIns="0" rIns="0" bIns="0" rtlCol="0">
            <a:spAutoFit/>
          </a:bodyPr>
          <a:lstStyle/>
          <a:p>
            <a:pPr marL="12700">
              <a:lnSpc>
                <a:spcPct val="100000"/>
              </a:lnSpc>
            </a:pPr>
            <a:r>
              <a:rPr sz="900" dirty="0">
                <a:solidFill>
                  <a:srgbClr val="7E7E7E"/>
                </a:solidFill>
                <a:latin typeface="Arial"/>
                <a:cs typeface="Arial"/>
              </a:rPr>
              <a:t>So</a:t>
            </a:r>
            <a:r>
              <a:rPr sz="900" spc="-5" dirty="0">
                <a:solidFill>
                  <a:srgbClr val="7E7E7E"/>
                </a:solidFill>
                <a:latin typeface="Arial"/>
                <a:cs typeface="Arial"/>
              </a:rPr>
              <a:t>lut</a:t>
            </a:r>
            <a:r>
              <a:rPr sz="900" spc="5" dirty="0">
                <a:solidFill>
                  <a:srgbClr val="7E7E7E"/>
                </a:solidFill>
                <a:latin typeface="Arial"/>
                <a:cs typeface="Arial"/>
              </a:rPr>
              <a:t>i</a:t>
            </a:r>
            <a:r>
              <a:rPr sz="900" spc="-5" dirty="0">
                <a:solidFill>
                  <a:srgbClr val="7E7E7E"/>
                </a:solidFill>
                <a:latin typeface="Arial"/>
                <a:cs typeface="Arial"/>
              </a:rPr>
              <a:t>on</a:t>
            </a:r>
            <a:endParaRPr sz="900">
              <a:latin typeface="Arial"/>
              <a:cs typeface="Arial"/>
            </a:endParaRPr>
          </a:p>
        </p:txBody>
      </p:sp>
      <p:sp>
        <p:nvSpPr>
          <p:cNvPr id="133" name="object 133"/>
          <p:cNvSpPr txBox="1"/>
          <p:nvPr/>
        </p:nvSpPr>
        <p:spPr>
          <a:xfrm>
            <a:off x="3280030" y="5732655"/>
            <a:ext cx="216535" cy="138499"/>
          </a:xfrm>
          <a:prstGeom prst="rect">
            <a:avLst/>
          </a:prstGeom>
        </p:spPr>
        <p:txBody>
          <a:bodyPr vert="horz" wrap="square" lIns="0" tIns="0" rIns="0" bIns="0" rtlCol="0">
            <a:spAutoFit/>
          </a:bodyPr>
          <a:lstStyle/>
          <a:p>
            <a:pPr marL="12700">
              <a:lnSpc>
                <a:spcPct val="100000"/>
              </a:lnSpc>
            </a:pPr>
            <a:r>
              <a:rPr sz="900" dirty="0">
                <a:solidFill>
                  <a:srgbClr val="7E7E7E"/>
                </a:solidFill>
                <a:latin typeface="Arial"/>
                <a:cs typeface="Arial"/>
              </a:rPr>
              <a:t>Ask</a:t>
            </a:r>
            <a:endParaRPr sz="900">
              <a:latin typeface="Arial"/>
              <a:cs typeface="Arial"/>
            </a:endParaRPr>
          </a:p>
        </p:txBody>
      </p:sp>
      <p:sp>
        <p:nvSpPr>
          <p:cNvPr id="135" name="object 135"/>
          <p:cNvSpPr txBox="1"/>
          <p:nvPr/>
        </p:nvSpPr>
        <p:spPr>
          <a:xfrm>
            <a:off x="4072511" y="6066918"/>
            <a:ext cx="686435" cy="215444"/>
          </a:xfrm>
          <a:prstGeom prst="rect">
            <a:avLst/>
          </a:prstGeom>
        </p:spPr>
        <p:txBody>
          <a:bodyPr vert="horz" wrap="square" lIns="0" tIns="0" rIns="0" bIns="0" rtlCol="0">
            <a:spAutoFit/>
          </a:bodyPr>
          <a:lstStyle/>
          <a:p>
            <a:pPr marL="12700">
              <a:lnSpc>
                <a:spcPct val="100000"/>
              </a:lnSpc>
            </a:pPr>
            <a:r>
              <a:rPr sz="1400" spc="-5" dirty="0">
                <a:solidFill>
                  <a:srgbClr val="C00000"/>
                </a:solidFill>
                <a:latin typeface="Calibri"/>
                <a:cs typeface="Calibri"/>
              </a:rPr>
              <a:t>Coaching</a:t>
            </a:r>
            <a:endParaRPr sz="1400">
              <a:latin typeface="Calibri"/>
              <a:cs typeface="Calibri"/>
            </a:endParaRPr>
          </a:p>
        </p:txBody>
      </p:sp>
      <p:sp>
        <p:nvSpPr>
          <p:cNvPr id="136" name="object 136"/>
          <p:cNvSpPr txBox="1"/>
          <p:nvPr/>
        </p:nvSpPr>
        <p:spPr>
          <a:xfrm>
            <a:off x="2113281" y="6105397"/>
            <a:ext cx="708025" cy="184666"/>
          </a:xfrm>
          <a:prstGeom prst="rect">
            <a:avLst/>
          </a:prstGeom>
        </p:spPr>
        <p:txBody>
          <a:bodyPr vert="horz" wrap="square" lIns="0" tIns="0" rIns="0" bIns="0" rtlCol="0">
            <a:spAutoFit/>
          </a:bodyPr>
          <a:lstStyle/>
          <a:p>
            <a:pPr marL="12700">
              <a:lnSpc>
                <a:spcPct val="100000"/>
              </a:lnSpc>
            </a:pPr>
            <a:r>
              <a:rPr sz="1200" spc="-5" dirty="0">
                <a:solidFill>
                  <a:srgbClr val="224270"/>
                </a:solidFill>
                <a:latin typeface="Calibri"/>
                <a:cs typeface="Calibri"/>
              </a:rPr>
              <a:t>Counseling</a:t>
            </a:r>
            <a:endParaRPr sz="1200">
              <a:latin typeface="Calibri"/>
              <a:cs typeface="Calibri"/>
            </a:endParaRPr>
          </a:p>
        </p:txBody>
      </p:sp>
      <p:sp>
        <p:nvSpPr>
          <p:cNvPr id="137" name="object 137"/>
          <p:cNvSpPr txBox="1"/>
          <p:nvPr/>
        </p:nvSpPr>
        <p:spPr>
          <a:xfrm>
            <a:off x="2101088" y="7327138"/>
            <a:ext cx="681990" cy="184666"/>
          </a:xfrm>
          <a:prstGeom prst="rect">
            <a:avLst/>
          </a:prstGeom>
        </p:spPr>
        <p:txBody>
          <a:bodyPr vert="horz" wrap="square" lIns="0" tIns="0" rIns="0" bIns="0" rtlCol="0">
            <a:spAutoFit/>
          </a:bodyPr>
          <a:lstStyle/>
          <a:p>
            <a:pPr marL="12700">
              <a:lnSpc>
                <a:spcPct val="100000"/>
              </a:lnSpc>
            </a:pPr>
            <a:r>
              <a:rPr sz="1200" spc="-5" dirty="0">
                <a:solidFill>
                  <a:srgbClr val="224270"/>
                </a:solidFill>
                <a:latin typeface="Calibri"/>
                <a:cs typeface="Calibri"/>
              </a:rPr>
              <a:t>Consulting</a:t>
            </a:r>
            <a:endParaRPr sz="1200">
              <a:latin typeface="Calibri"/>
              <a:cs typeface="Calibri"/>
            </a:endParaRPr>
          </a:p>
        </p:txBody>
      </p:sp>
      <p:sp>
        <p:nvSpPr>
          <p:cNvPr id="138" name="object 138"/>
          <p:cNvSpPr txBox="1"/>
          <p:nvPr/>
        </p:nvSpPr>
        <p:spPr>
          <a:xfrm>
            <a:off x="4074416" y="7289038"/>
            <a:ext cx="683895" cy="369332"/>
          </a:xfrm>
          <a:prstGeom prst="rect">
            <a:avLst/>
          </a:prstGeom>
        </p:spPr>
        <p:txBody>
          <a:bodyPr vert="horz" wrap="square" lIns="0" tIns="0" rIns="0" bIns="0" rtlCol="0">
            <a:spAutoFit/>
          </a:bodyPr>
          <a:lstStyle/>
          <a:p>
            <a:pPr marL="12700" marR="5080" indent="24130">
              <a:lnSpc>
                <a:spcPct val="100000"/>
              </a:lnSpc>
            </a:pPr>
            <a:r>
              <a:rPr sz="1200" spc="-10" dirty="0">
                <a:solidFill>
                  <a:srgbClr val="224270"/>
                </a:solidFill>
                <a:latin typeface="Calibri"/>
                <a:cs typeface="Calibri"/>
              </a:rPr>
              <a:t>Teaching/  </a:t>
            </a:r>
            <a:r>
              <a:rPr sz="1200" dirty="0">
                <a:solidFill>
                  <a:srgbClr val="224270"/>
                </a:solidFill>
                <a:latin typeface="Calibri"/>
                <a:cs typeface="Calibri"/>
              </a:rPr>
              <a:t>Me</a:t>
            </a:r>
            <a:r>
              <a:rPr sz="1200" spc="-5" dirty="0">
                <a:solidFill>
                  <a:srgbClr val="224270"/>
                </a:solidFill>
                <a:latin typeface="Calibri"/>
                <a:cs typeface="Calibri"/>
              </a:rPr>
              <a:t>n</a:t>
            </a:r>
            <a:r>
              <a:rPr sz="1200" spc="-10" dirty="0">
                <a:solidFill>
                  <a:srgbClr val="224270"/>
                </a:solidFill>
                <a:latin typeface="Calibri"/>
                <a:cs typeface="Calibri"/>
              </a:rPr>
              <a:t>t</a:t>
            </a:r>
            <a:r>
              <a:rPr sz="1200" dirty="0">
                <a:solidFill>
                  <a:srgbClr val="224270"/>
                </a:solidFill>
                <a:latin typeface="Calibri"/>
                <a:cs typeface="Calibri"/>
              </a:rPr>
              <a:t>ori</a:t>
            </a:r>
            <a:r>
              <a:rPr sz="1200" spc="5" dirty="0">
                <a:solidFill>
                  <a:srgbClr val="224270"/>
                </a:solidFill>
                <a:latin typeface="Calibri"/>
                <a:cs typeface="Calibri"/>
              </a:rPr>
              <a:t>n</a:t>
            </a:r>
            <a:r>
              <a:rPr sz="1200" dirty="0">
                <a:solidFill>
                  <a:srgbClr val="224270"/>
                </a:solidFill>
                <a:latin typeface="Calibri"/>
                <a:cs typeface="Calibri"/>
              </a:rPr>
              <a:t>g</a:t>
            </a:r>
            <a:endParaRPr sz="1200">
              <a:latin typeface="Calibri"/>
              <a:cs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p:nvPr/>
        </p:nvSpPr>
        <p:spPr>
          <a:xfrm>
            <a:off x="1181100" y="1426465"/>
            <a:ext cx="1185646" cy="838200"/>
          </a:xfrm>
          <a:prstGeom prst="rect">
            <a:avLst/>
          </a:prstGeom>
          <a:blipFill>
            <a:blip r:embed="rId3" cstate="print"/>
            <a:stretch>
              <a:fillRect/>
            </a:stretch>
          </a:blipFill>
        </p:spPr>
        <p:txBody>
          <a:bodyPr wrap="square" lIns="0" tIns="0" rIns="0" bIns="0" rtlCol="0"/>
          <a:lstStyle/>
          <a:p>
            <a:endParaRPr/>
          </a:p>
        </p:txBody>
      </p:sp>
      <p:sp>
        <p:nvSpPr>
          <p:cNvPr id="59" name="object 59"/>
          <p:cNvSpPr txBox="1"/>
          <p:nvPr/>
        </p:nvSpPr>
        <p:spPr>
          <a:xfrm>
            <a:off x="1214426" y="969519"/>
            <a:ext cx="1551305" cy="230832"/>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References </a:t>
            </a:r>
            <a:r>
              <a:rPr sz="1500" b="1" dirty="0">
                <a:latin typeface="Calibri"/>
                <a:cs typeface="Calibri"/>
              </a:rPr>
              <a:t>–</a:t>
            </a:r>
            <a:r>
              <a:rPr sz="1500" b="1" spc="-35" dirty="0">
                <a:latin typeface="Calibri"/>
                <a:cs typeface="Calibri"/>
              </a:rPr>
              <a:t> </a:t>
            </a:r>
            <a:r>
              <a:rPr sz="1500" b="1" spc="-5" dirty="0">
                <a:latin typeface="Calibri"/>
                <a:cs typeface="Calibri"/>
              </a:rPr>
              <a:t>Books</a:t>
            </a:r>
            <a:endParaRPr sz="1500">
              <a:latin typeface="Calibri"/>
              <a:cs typeface="Calibri"/>
            </a:endParaRPr>
          </a:p>
        </p:txBody>
      </p:sp>
      <p:sp>
        <p:nvSpPr>
          <p:cNvPr id="60" name="object 60"/>
          <p:cNvSpPr txBox="1"/>
          <p:nvPr/>
        </p:nvSpPr>
        <p:spPr>
          <a:xfrm>
            <a:off x="2456815" y="1459740"/>
            <a:ext cx="3004820" cy="1623521"/>
          </a:xfrm>
          <a:prstGeom prst="rect">
            <a:avLst/>
          </a:prstGeom>
        </p:spPr>
        <p:txBody>
          <a:bodyPr vert="horz" wrap="square" lIns="0" tIns="0" rIns="0" bIns="0" rtlCol="0">
            <a:spAutoFit/>
          </a:bodyPr>
          <a:lstStyle/>
          <a:p>
            <a:pPr marL="184785" indent="-172085">
              <a:lnSpc>
                <a:spcPct val="100000"/>
              </a:lnSpc>
              <a:buClr>
                <a:srgbClr val="FF6600"/>
              </a:buClr>
              <a:buAutoNum type="arabicPeriod"/>
              <a:tabLst>
                <a:tab pos="185420" algn="l"/>
              </a:tabLst>
            </a:pPr>
            <a:r>
              <a:rPr sz="1000" spc="-5" dirty="0">
                <a:latin typeface="Calibri"/>
                <a:cs typeface="Calibri"/>
              </a:rPr>
              <a:t>“Coaching Agile </a:t>
            </a:r>
            <a:r>
              <a:rPr sz="1000" spc="-20" dirty="0">
                <a:latin typeface="Calibri"/>
                <a:cs typeface="Calibri"/>
              </a:rPr>
              <a:t>Teams” </a:t>
            </a:r>
            <a:r>
              <a:rPr sz="1000" spc="-5" dirty="0">
                <a:latin typeface="Calibri"/>
                <a:cs typeface="Calibri"/>
              </a:rPr>
              <a:t>- by </a:t>
            </a:r>
            <a:r>
              <a:rPr sz="1000" spc="-15" dirty="0">
                <a:latin typeface="Calibri"/>
                <a:cs typeface="Calibri"/>
              </a:rPr>
              <a:t>Lyssa</a:t>
            </a:r>
            <a:r>
              <a:rPr sz="1000" spc="70" dirty="0">
                <a:latin typeface="Calibri"/>
                <a:cs typeface="Calibri"/>
              </a:rPr>
              <a:t> </a:t>
            </a:r>
            <a:r>
              <a:rPr sz="1000" spc="-5" dirty="0">
                <a:latin typeface="Calibri"/>
                <a:cs typeface="Calibri"/>
              </a:rPr>
              <a:t>Adkins</a:t>
            </a:r>
            <a:endParaRPr sz="1000">
              <a:latin typeface="Calibri"/>
              <a:cs typeface="Calibri"/>
            </a:endParaRPr>
          </a:p>
          <a:p>
            <a:pPr marL="184785" indent="-172085">
              <a:lnSpc>
                <a:spcPct val="100000"/>
              </a:lnSpc>
              <a:spcBef>
                <a:spcPts val="540"/>
              </a:spcBef>
              <a:buClr>
                <a:srgbClr val="FF6600"/>
              </a:buClr>
              <a:buAutoNum type="arabicPeriod"/>
              <a:tabLst>
                <a:tab pos="185420" algn="l"/>
              </a:tabLst>
            </a:pPr>
            <a:r>
              <a:rPr sz="1000" spc="-5" dirty="0">
                <a:latin typeface="Calibri"/>
                <a:cs typeface="Calibri"/>
              </a:rPr>
              <a:t>“Quiet Leadership” - by </a:t>
            </a:r>
            <a:r>
              <a:rPr sz="1000" spc="-10" dirty="0">
                <a:latin typeface="Calibri"/>
                <a:cs typeface="Calibri"/>
              </a:rPr>
              <a:t>David</a:t>
            </a:r>
            <a:r>
              <a:rPr sz="1000" spc="-15" dirty="0">
                <a:latin typeface="Calibri"/>
                <a:cs typeface="Calibri"/>
              </a:rPr>
              <a:t> </a:t>
            </a:r>
            <a:r>
              <a:rPr sz="1000" spc="-10" dirty="0">
                <a:latin typeface="Calibri"/>
                <a:cs typeface="Calibri"/>
              </a:rPr>
              <a:t>Rock</a:t>
            </a:r>
            <a:endParaRPr sz="1000">
              <a:latin typeface="Calibri"/>
              <a:cs typeface="Calibri"/>
            </a:endParaRPr>
          </a:p>
          <a:p>
            <a:pPr marL="184785" indent="-172085">
              <a:lnSpc>
                <a:spcPct val="100000"/>
              </a:lnSpc>
              <a:spcBef>
                <a:spcPts val="540"/>
              </a:spcBef>
              <a:buClr>
                <a:srgbClr val="FF6600"/>
              </a:buClr>
              <a:buAutoNum type="arabicPeriod"/>
              <a:tabLst>
                <a:tab pos="185420" algn="l"/>
              </a:tabLst>
            </a:pPr>
            <a:r>
              <a:rPr sz="1000" spc="-10" dirty="0">
                <a:latin typeface="Calibri"/>
                <a:cs typeface="Calibri"/>
              </a:rPr>
              <a:t>The </a:t>
            </a:r>
            <a:r>
              <a:rPr sz="1000" spc="-5" dirty="0">
                <a:latin typeface="Calibri"/>
                <a:cs typeface="Calibri"/>
              </a:rPr>
              <a:t>Wisdom of </a:t>
            </a:r>
            <a:r>
              <a:rPr sz="1000" spc="-30" dirty="0">
                <a:latin typeface="Calibri"/>
                <a:cs typeface="Calibri"/>
              </a:rPr>
              <a:t>Team </a:t>
            </a:r>
            <a:r>
              <a:rPr sz="1000" spc="-5" dirty="0">
                <a:latin typeface="Calibri"/>
                <a:cs typeface="Calibri"/>
              </a:rPr>
              <a:t>– by </a:t>
            </a:r>
            <a:r>
              <a:rPr sz="1000" spc="-10" dirty="0">
                <a:latin typeface="Calibri"/>
                <a:cs typeface="Calibri"/>
              </a:rPr>
              <a:t>Jon </a:t>
            </a:r>
            <a:r>
              <a:rPr sz="1000" spc="-5" dirty="0">
                <a:latin typeface="Calibri"/>
                <a:cs typeface="Calibri"/>
              </a:rPr>
              <a:t>R</a:t>
            </a:r>
            <a:r>
              <a:rPr sz="1000" spc="85" dirty="0">
                <a:latin typeface="Calibri"/>
                <a:cs typeface="Calibri"/>
              </a:rPr>
              <a:t> </a:t>
            </a:r>
            <a:r>
              <a:rPr sz="1000" spc="-10" dirty="0">
                <a:latin typeface="Calibri"/>
                <a:cs typeface="Calibri"/>
              </a:rPr>
              <a:t>Katzenbach</a:t>
            </a:r>
            <a:endParaRPr sz="1000">
              <a:latin typeface="Calibri"/>
              <a:cs typeface="Calibri"/>
            </a:endParaRPr>
          </a:p>
          <a:p>
            <a:pPr marL="184785" marR="49530" indent="-172085">
              <a:lnSpc>
                <a:spcPct val="120000"/>
              </a:lnSpc>
              <a:spcBef>
                <a:spcPts val="300"/>
              </a:spcBef>
              <a:buClr>
                <a:srgbClr val="FF6600"/>
              </a:buClr>
              <a:buAutoNum type="arabicPeriod"/>
              <a:tabLst>
                <a:tab pos="185420" algn="l"/>
              </a:tabLst>
            </a:pPr>
            <a:r>
              <a:rPr sz="1000" spc="-5" dirty="0">
                <a:latin typeface="Calibri"/>
                <a:cs typeface="Calibri"/>
              </a:rPr>
              <a:t>Art of Agile </a:t>
            </a:r>
            <a:r>
              <a:rPr sz="1000" spc="-10" dirty="0">
                <a:latin typeface="Calibri"/>
                <a:cs typeface="Calibri"/>
              </a:rPr>
              <a:t>Development </a:t>
            </a:r>
            <a:r>
              <a:rPr sz="1000" spc="-5" dirty="0">
                <a:latin typeface="Calibri"/>
                <a:cs typeface="Calibri"/>
              </a:rPr>
              <a:t>- by James </a:t>
            </a:r>
            <a:r>
              <a:rPr sz="1000" spc="-10" dirty="0">
                <a:latin typeface="Calibri"/>
                <a:cs typeface="Calibri"/>
              </a:rPr>
              <a:t>Shore </a:t>
            </a:r>
            <a:r>
              <a:rPr sz="1000" spc="-5" dirty="0">
                <a:latin typeface="Calibri"/>
                <a:cs typeface="Calibri"/>
              </a:rPr>
              <a:t>and Shane  </a:t>
            </a:r>
            <a:r>
              <a:rPr sz="1000" spc="-15" dirty="0">
                <a:latin typeface="Calibri"/>
                <a:cs typeface="Calibri"/>
              </a:rPr>
              <a:t>Warden</a:t>
            </a:r>
            <a:endParaRPr sz="1000">
              <a:latin typeface="Calibri"/>
              <a:cs typeface="Calibri"/>
            </a:endParaRPr>
          </a:p>
          <a:p>
            <a:pPr marL="184785" marR="5080" indent="-172085">
              <a:lnSpc>
                <a:spcPct val="120300"/>
              </a:lnSpc>
              <a:spcBef>
                <a:spcPts val="295"/>
              </a:spcBef>
              <a:buClr>
                <a:srgbClr val="FF6600"/>
              </a:buClr>
              <a:buAutoNum type="arabicPeriod"/>
              <a:tabLst>
                <a:tab pos="185420" algn="l"/>
              </a:tabLst>
            </a:pPr>
            <a:r>
              <a:rPr sz="1000" spc="-5" dirty="0">
                <a:latin typeface="Calibri"/>
                <a:cs typeface="Calibri"/>
              </a:rPr>
              <a:t>“Emotional </a:t>
            </a:r>
            <a:r>
              <a:rPr sz="1000" spc="-10" dirty="0">
                <a:latin typeface="Calibri"/>
                <a:cs typeface="Calibri"/>
              </a:rPr>
              <a:t>Intelligence </a:t>
            </a:r>
            <a:r>
              <a:rPr sz="1000" dirty="0">
                <a:latin typeface="Calibri"/>
                <a:cs typeface="Calibri"/>
              </a:rPr>
              <a:t>Coaching” </a:t>
            </a:r>
            <a:r>
              <a:rPr sz="1000" spc="-5" dirty="0">
                <a:latin typeface="Calibri"/>
                <a:cs typeface="Calibri"/>
              </a:rPr>
              <a:t>by </a:t>
            </a:r>
            <a:r>
              <a:rPr sz="1000" spc="-10" dirty="0">
                <a:latin typeface="Calibri"/>
                <a:cs typeface="Calibri"/>
              </a:rPr>
              <a:t>Steve </a:t>
            </a:r>
            <a:r>
              <a:rPr sz="1000" spc="-5" dirty="0">
                <a:latin typeface="Calibri"/>
                <a:cs typeface="Calibri"/>
              </a:rPr>
              <a:t>Neale; Lisa  Spencer-Arnell; Liz</a:t>
            </a:r>
            <a:r>
              <a:rPr sz="1000" spc="-20" dirty="0">
                <a:latin typeface="Calibri"/>
                <a:cs typeface="Calibri"/>
              </a:rPr>
              <a:t> </a:t>
            </a:r>
            <a:r>
              <a:rPr sz="1000" spc="-5" dirty="0">
                <a:latin typeface="Calibri"/>
                <a:cs typeface="Calibri"/>
              </a:rPr>
              <a:t>Wilson</a:t>
            </a:r>
            <a:endParaRPr sz="1000">
              <a:latin typeface="Calibri"/>
              <a:cs typeface="Calibri"/>
            </a:endParaRPr>
          </a:p>
          <a:p>
            <a:pPr marL="184785" indent="-172085">
              <a:lnSpc>
                <a:spcPct val="100000"/>
              </a:lnSpc>
              <a:spcBef>
                <a:spcPts val="540"/>
              </a:spcBef>
              <a:buClr>
                <a:srgbClr val="FF6600"/>
              </a:buClr>
              <a:buAutoNum type="arabicPeriod"/>
              <a:tabLst>
                <a:tab pos="185420" algn="l"/>
              </a:tabLst>
            </a:pPr>
            <a:r>
              <a:rPr sz="1000" spc="-15" dirty="0">
                <a:latin typeface="Calibri"/>
                <a:cs typeface="Calibri"/>
              </a:rPr>
              <a:t>“Applied </a:t>
            </a:r>
            <a:r>
              <a:rPr sz="1000" spc="-5" dirty="0">
                <a:latin typeface="Calibri"/>
                <a:cs typeface="Calibri"/>
              </a:rPr>
              <a:t>EI” (2006) by Sparrow and</a:t>
            </a:r>
            <a:r>
              <a:rPr sz="1000" dirty="0">
                <a:latin typeface="Calibri"/>
                <a:cs typeface="Calibri"/>
              </a:rPr>
              <a:t> </a:t>
            </a:r>
            <a:r>
              <a:rPr sz="1000" spc="-10" dirty="0">
                <a:latin typeface="Calibri"/>
                <a:cs typeface="Calibri"/>
              </a:rPr>
              <a:t>Knight</a:t>
            </a:r>
            <a:endParaRPr sz="1000">
              <a:latin typeface="Calibri"/>
              <a:cs typeface="Calibri"/>
            </a:endParaRPr>
          </a:p>
        </p:txBody>
      </p:sp>
      <p:sp>
        <p:nvSpPr>
          <p:cNvPr id="62" name="object 62"/>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5" name="object 65"/>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6" name="object 66"/>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7" name="object 67"/>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8" name="object 68"/>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9" name="object 69"/>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0" name="object 70"/>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1" name="object 71"/>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2" name="object 72"/>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3" name="object 73"/>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4" name="object 74"/>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5" name="object 75"/>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6" name="object 76"/>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7" name="object 77"/>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8" name="object 78"/>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9" name="object 79"/>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0" name="object 80"/>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1" name="object 81"/>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2" name="object 82"/>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3" name="object 83"/>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4" name="object 84"/>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5" name="object 85"/>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6" name="object 86"/>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7" name="object 87"/>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8" name="object 88"/>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9" name="object 89"/>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0" name="object 90"/>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1" name="object 91"/>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2" name="object 92"/>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3" name="object 93"/>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4" name="object 94"/>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5" name="object 95"/>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6" name="object 96"/>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7" name="object 97"/>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8" name="object 98"/>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9" name="object 99"/>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0" name="object 100"/>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1" name="object 101"/>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2" name="object 102"/>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3" name="object 103"/>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4" name="object 104"/>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5" name="object 105"/>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6" name="object 106"/>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7" name="object 107"/>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8" name="object 108"/>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9" name="object 109"/>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0" name="object 110"/>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1" name="object 111"/>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2" name="object 112"/>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3" name="object 113"/>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4" name="object 114"/>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6" name="object 116"/>
          <p:cNvSpPr/>
          <p:nvPr/>
        </p:nvSpPr>
        <p:spPr>
          <a:xfrm>
            <a:off x="1181100" y="5445253"/>
            <a:ext cx="1185646" cy="838200"/>
          </a:xfrm>
          <a:prstGeom prst="rect">
            <a:avLst/>
          </a:prstGeom>
          <a:blipFill>
            <a:blip r:embed="rId3" cstate="print"/>
            <a:stretch>
              <a:fillRect/>
            </a:stretch>
          </a:blipFill>
        </p:spPr>
        <p:txBody>
          <a:bodyPr wrap="square" lIns="0" tIns="0" rIns="0" bIns="0" rtlCol="0"/>
          <a:lstStyle/>
          <a:p>
            <a:endParaRPr/>
          </a:p>
        </p:txBody>
      </p:sp>
      <p:sp>
        <p:nvSpPr>
          <p:cNvPr id="117" name="object 117"/>
          <p:cNvSpPr txBox="1"/>
          <p:nvPr/>
        </p:nvSpPr>
        <p:spPr>
          <a:xfrm>
            <a:off x="1214424" y="4988942"/>
            <a:ext cx="2434590" cy="230832"/>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References </a:t>
            </a:r>
            <a:r>
              <a:rPr sz="1500" b="1">
                <a:latin typeface="Calibri"/>
                <a:cs typeface="Calibri"/>
              </a:rPr>
              <a:t>– </a:t>
            </a:r>
            <a:r>
              <a:rPr lang="en-IN" sz="1500" b="1" dirty="0">
                <a:latin typeface="Calibri"/>
                <a:cs typeface="Calibri"/>
              </a:rPr>
              <a:t>Websites</a:t>
            </a:r>
            <a:endParaRPr sz="1500">
              <a:latin typeface="Calibri"/>
              <a:cs typeface="Calibri"/>
            </a:endParaRPr>
          </a:p>
        </p:txBody>
      </p:sp>
      <p:sp>
        <p:nvSpPr>
          <p:cNvPr id="118" name="object 118"/>
          <p:cNvSpPr txBox="1"/>
          <p:nvPr/>
        </p:nvSpPr>
        <p:spPr>
          <a:xfrm>
            <a:off x="2456816" y="5479162"/>
            <a:ext cx="3145155" cy="1803058"/>
          </a:xfrm>
          <a:prstGeom prst="rect">
            <a:avLst/>
          </a:prstGeom>
        </p:spPr>
        <p:txBody>
          <a:bodyPr vert="horz" wrap="square" lIns="0" tIns="0" rIns="0" bIns="0" rtlCol="0">
            <a:spAutoFit/>
          </a:bodyPr>
          <a:lstStyle/>
          <a:p>
            <a:pPr marL="184785" indent="-172085">
              <a:lnSpc>
                <a:spcPct val="100000"/>
              </a:lnSpc>
              <a:buClr>
                <a:srgbClr val="FF6600"/>
              </a:buClr>
              <a:buAutoNum type="arabicPeriod"/>
              <a:tabLst>
                <a:tab pos="185420" algn="l"/>
              </a:tabLst>
            </a:pPr>
            <a:r>
              <a:rPr sz="1000" i="1" u="sng" spc="-10" dirty="0">
                <a:solidFill>
                  <a:srgbClr val="3399FF"/>
                </a:solidFill>
                <a:latin typeface="Calibri"/>
                <a:cs typeface="Calibri"/>
                <a:hlinkClick r:id="rId4"/>
              </a:rPr>
              <a:t>https://inteamwetrust.com</a:t>
            </a:r>
            <a:endParaRPr sz="1000" dirty="0">
              <a:latin typeface="Calibri"/>
              <a:cs typeface="Calibri"/>
            </a:endParaRPr>
          </a:p>
          <a:p>
            <a:pPr marL="184785" marR="5080" indent="-172085">
              <a:lnSpc>
                <a:spcPct val="120000"/>
              </a:lnSpc>
              <a:spcBef>
                <a:spcPts val="300"/>
              </a:spcBef>
              <a:buClr>
                <a:srgbClr val="FF6600"/>
              </a:buClr>
              <a:buAutoNum type="arabicPeriod"/>
              <a:tabLst>
                <a:tab pos="185420" algn="l"/>
              </a:tabLst>
            </a:pPr>
            <a:r>
              <a:rPr sz="1000" i="1" u="sng" spc="-10" dirty="0">
                <a:solidFill>
                  <a:srgbClr val="3399FF"/>
                </a:solidFill>
                <a:latin typeface="Calibri"/>
                <a:cs typeface="Calibri"/>
                <a:hlinkClick r:id="rId5"/>
              </a:rPr>
              <a:t>http://www.slideshare.net/alexeypikulev/getting-started-  </a:t>
            </a:r>
            <a:r>
              <a:rPr sz="1000" i="1" u="sng" spc="-5" dirty="0">
                <a:solidFill>
                  <a:srgbClr val="3399FF"/>
                </a:solidFill>
                <a:latin typeface="Calibri"/>
                <a:cs typeface="Calibri"/>
                <a:hlinkClick r:id="rId5"/>
              </a:rPr>
              <a:t>with-the-team-trust-canvas</a:t>
            </a:r>
            <a:endParaRPr sz="1000" dirty="0">
              <a:latin typeface="Calibri"/>
              <a:cs typeface="Calibri"/>
            </a:endParaRPr>
          </a:p>
          <a:p>
            <a:pPr marL="184785" indent="-172085">
              <a:lnSpc>
                <a:spcPct val="100000"/>
              </a:lnSpc>
              <a:spcBef>
                <a:spcPts val="540"/>
              </a:spcBef>
              <a:buClr>
                <a:srgbClr val="FF6600"/>
              </a:buClr>
              <a:buAutoNum type="arabicPeriod"/>
              <a:tabLst>
                <a:tab pos="185420" algn="l"/>
              </a:tabLst>
            </a:pPr>
            <a:r>
              <a:rPr sz="1000" i="1" u="sng" spc="-5" dirty="0">
                <a:solidFill>
                  <a:srgbClr val="3399FF"/>
                </a:solidFill>
                <a:latin typeface="Calibri"/>
                <a:cs typeface="Calibri"/>
                <a:hlinkClick r:id="rId6"/>
              </a:rPr>
              <a:t>http://hrweb.mit.edu/learning-development/learning-</a:t>
            </a:r>
            <a:endParaRPr sz="1000" dirty="0">
              <a:latin typeface="Calibri"/>
              <a:cs typeface="Calibri"/>
            </a:endParaRPr>
          </a:p>
          <a:p>
            <a:pPr marL="184785">
              <a:lnSpc>
                <a:spcPct val="100000"/>
              </a:lnSpc>
              <a:spcBef>
                <a:spcPts val="240"/>
              </a:spcBef>
            </a:pPr>
            <a:r>
              <a:rPr sz="1000" i="1" u="sng" spc="-5" dirty="0">
                <a:solidFill>
                  <a:srgbClr val="3399FF"/>
                </a:solidFill>
                <a:latin typeface="Calibri"/>
                <a:cs typeface="Calibri"/>
                <a:hlinkClick r:id="rId6"/>
              </a:rPr>
              <a:t>topics/teams/articles/stages-development</a:t>
            </a:r>
            <a:endParaRPr sz="1000" dirty="0">
              <a:latin typeface="Calibri"/>
              <a:cs typeface="Calibri"/>
            </a:endParaRPr>
          </a:p>
          <a:p>
            <a:pPr marL="184785" marR="9525" indent="-172085">
              <a:lnSpc>
                <a:spcPct val="120000"/>
              </a:lnSpc>
              <a:spcBef>
                <a:spcPts val="300"/>
              </a:spcBef>
              <a:buClr>
                <a:srgbClr val="FF6600"/>
              </a:buClr>
              <a:buAutoNum type="arabicPeriod" startAt="4"/>
              <a:tabLst>
                <a:tab pos="185420" algn="l"/>
              </a:tabLst>
            </a:pPr>
            <a:r>
              <a:rPr sz="1000" u="sng" spc="-5" dirty="0">
                <a:solidFill>
                  <a:srgbClr val="3399FF"/>
                </a:solidFill>
                <a:latin typeface="Calibri"/>
                <a:cs typeface="Calibri"/>
                <a:hlinkClick r:id="rId7"/>
              </a:rPr>
              <a:t>w</a:t>
            </a:r>
            <a:r>
              <a:rPr sz="1000" u="sng" spc="-10" dirty="0">
                <a:solidFill>
                  <a:srgbClr val="3399FF"/>
                </a:solidFill>
                <a:latin typeface="Calibri"/>
                <a:cs typeface="Calibri"/>
                <a:hlinkClick r:id="rId7"/>
              </a:rPr>
              <a:t>w</a:t>
            </a:r>
            <a:r>
              <a:rPr sz="1000" u="sng" spc="-70" dirty="0">
                <a:solidFill>
                  <a:srgbClr val="3399FF"/>
                </a:solidFill>
                <a:latin typeface="Calibri"/>
                <a:cs typeface="Calibri"/>
                <a:hlinkClick r:id="rId7"/>
              </a:rPr>
              <a:t>w</a:t>
            </a:r>
            <a:r>
              <a:rPr sz="1000" u="sng" spc="-10" dirty="0">
                <a:solidFill>
                  <a:srgbClr val="3399FF"/>
                </a:solidFill>
                <a:latin typeface="Calibri"/>
                <a:cs typeface="Calibri"/>
                <a:hlinkClick r:id="rId7"/>
              </a:rPr>
              <a:t>.</a:t>
            </a:r>
            <a:r>
              <a:rPr sz="1000" u="sng" spc="-5" dirty="0">
                <a:solidFill>
                  <a:srgbClr val="3399FF"/>
                </a:solidFill>
                <a:latin typeface="Calibri"/>
                <a:cs typeface="Calibri"/>
                <a:hlinkClick r:id="rId7"/>
              </a:rPr>
              <a:t>agi</a:t>
            </a:r>
            <a:r>
              <a:rPr sz="1000" u="sng" spc="-10" dirty="0">
                <a:solidFill>
                  <a:srgbClr val="3399FF"/>
                </a:solidFill>
                <a:latin typeface="Calibri"/>
                <a:cs typeface="Calibri"/>
                <a:hlinkClick r:id="rId7"/>
              </a:rPr>
              <a:t>le</a:t>
            </a:r>
            <a:r>
              <a:rPr sz="1000" u="sng" spc="-20" dirty="0">
                <a:solidFill>
                  <a:srgbClr val="3399FF"/>
                </a:solidFill>
                <a:latin typeface="Calibri"/>
                <a:cs typeface="Calibri"/>
                <a:hlinkClick r:id="rId7"/>
              </a:rPr>
              <a:t>c</a:t>
            </a:r>
            <a:r>
              <a:rPr sz="1000" u="sng" spc="-5" dirty="0">
                <a:solidFill>
                  <a:srgbClr val="3399FF"/>
                </a:solidFill>
                <a:latin typeface="Calibri"/>
                <a:cs typeface="Calibri"/>
                <a:hlinkClick r:id="rId7"/>
              </a:rPr>
              <a:t>oac</a:t>
            </a:r>
            <a:r>
              <a:rPr sz="1000" u="sng" dirty="0">
                <a:solidFill>
                  <a:srgbClr val="3399FF"/>
                </a:solidFill>
                <a:latin typeface="Calibri"/>
                <a:cs typeface="Calibri"/>
                <a:hlinkClick r:id="rId7"/>
              </a:rPr>
              <a:t>h</a:t>
            </a:r>
            <a:r>
              <a:rPr sz="1000" u="sng" spc="-5" dirty="0">
                <a:solidFill>
                  <a:srgbClr val="3399FF"/>
                </a:solidFill>
                <a:latin typeface="Calibri"/>
                <a:cs typeface="Calibri"/>
                <a:hlinkClick r:id="rId7"/>
              </a:rPr>
              <a:t>ingin</a:t>
            </a:r>
            <a:r>
              <a:rPr sz="1000" u="sng" spc="-25" dirty="0">
                <a:solidFill>
                  <a:srgbClr val="3399FF"/>
                </a:solidFill>
                <a:latin typeface="Calibri"/>
                <a:cs typeface="Calibri"/>
                <a:hlinkClick r:id="rId7"/>
              </a:rPr>
              <a:t>s</a:t>
            </a:r>
            <a:r>
              <a:rPr sz="1000" u="sng" spc="-5" dirty="0">
                <a:solidFill>
                  <a:srgbClr val="3399FF"/>
                </a:solidFill>
                <a:latin typeface="Calibri"/>
                <a:cs typeface="Calibri"/>
                <a:hlinkClick r:id="rId7"/>
              </a:rPr>
              <a:t>titute.</a:t>
            </a:r>
            <a:r>
              <a:rPr sz="1000" u="sng" spc="-20" dirty="0">
                <a:solidFill>
                  <a:srgbClr val="3399FF"/>
                </a:solidFill>
                <a:latin typeface="Calibri"/>
                <a:cs typeface="Calibri"/>
                <a:hlinkClick r:id="rId7"/>
              </a:rPr>
              <a:t>c</a:t>
            </a:r>
            <a:r>
              <a:rPr sz="1000" u="sng" spc="0" dirty="0">
                <a:solidFill>
                  <a:srgbClr val="3399FF"/>
                </a:solidFill>
                <a:latin typeface="Calibri"/>
                <a:cs typeface="Calibri"/>
                <a:hlinkClick r:id="rId7"/>
              </a:rPr>
              <a:t>o</a:t>
            </a:r>
            <a:r>
              <a:rPr sz="1000" u="sng" spc="-5" dirty="0">
                <a:solidFill>
                  <a:srgbClr val="3399FF"/>
                </a:solidFill>
                <a:latin typeface="Calibri"/>
                <a:cs typeface="Calibri"/>
                <a:hlinkClick r:id="rId7"/>
              </a:rPr>
              <a:t>m/r</a:t>
            </a:r>
            <a:r>
              <a:rPr sz="1000" u="sng" spc="-10" dirty="0">
                <a:solidFill>
                  <a:srgbClr val="3399FF"/>
                </a:solidFill>
                <a:latin typeface="Calibri"/>
                <a:cs typeface="Calibri"/>
                <a:hlinkClick r:id="rId7"/>
              </a:rPr>
              <a:t>es</a:t>
            </a:r>
            <a:r>
              <a:rPr sz="1000" u="sng" spc="-5" dirty="0">
                <a:solidFill>
                  <a:srgbClr val="3399FF"/>
                </a:solidFill>
                <a:latin typeface="Calibri"/>
                <a:cs typeface="Calibri"/>
                <a:hlinkClick r:id="rId7"/>
              </a:rPr>
              <a:t>ou</a:t>
            </a:r>
            <a:r>
              <a:rPr sz="1000" u="sng" spc="-20" dirty="0">
                <a:solidFill>
                  <a:srgbClr val="3399FF"/>
                </a:solidFill>
                <a:latin typeface="Calibri"/>
                <a:cs typeface="Calibri"/>
                <a:hlinkClick r:id="rId7"/>
              </a:rPr>
              <a:t>r</a:t>
            </a:r>
            <a:r>
              <a:rPr sz="1000" u="sng" spc="0" dirty="0">
                <a:solidFill>
                  <a:srgbClr val="3399FF"/>
                </a:solidFill>
                <a:latin typeface="Calibri"/>
                <a:cs typeface="Calibri"/>
                <a:hlinkClick r:id="rId7"/>
              </a:rPr>
              <a:t>c</a:t>
            </a:r>
            <a:r>
              <a:rPr sz="1000" u="sng" dirty="0">
                <a:solidFill>
                  <a:srgbClr val="3399FF"/>
                </a:solidFill>
                <a:latin typeface="Calibri"/>
                <a:cs typeface="Calibri"/>
                <a:hlinkClick r:id="rId7"/>
              </a:rPr>
              <a:t>es</a:t>
            </a:r>
            <a:r>
              <a:rPr sz="1000" u="sng" spc="-35" dirty="0">
                <a:solidFill>
                  <a:srgbClr val="3399FF"/>
                </a:solidFill>
                <a:latin typeface="Calibri"/>
                <a:cs typeface="Calibri"/>
                <a:hlinkClick r:id="rId7"/>
              </a:rPr>
              <a:t>/</a:t>
            </a:r>
            <a:r>
              <a:rPr sz="1000" u="sng" spc="-20" dirty="0">
                <a:solidFill>
                  <a:srgbClr val="3399FF"/>
                </a:solidFill>
                <a:latin typeface="Calibri"/>
                <a:cs typeface="Calibri"/>
                <a:hlinkClick r:id="rId7"/>
              </a:rPr>
              <a:t>c</a:t>
            </a:r>
            <a:r>
              <a:rPr sz="1000" u="sng" spc="0" dirty="0">
                <a:solidFill>
                  <a:srgbClr val="3399FF"/>
                </a:solidFill>
                <a:latin typeface="Calibri"/>
                <a:cs typeface="Calibri"/>
                <a:hlinkClick r:id="rId7"/>
              </a:rPr>
              <a:t>o</a:t>
            </a:r>
            <a:r>
              <a:rPr sz="1000" u="sng" spc="-5" dirty="0">
                <a:solidFill>
                  <a:srgbClr val="3399FF"/>
                </a:solidFill>
                <a:latin typeface="Calibri"/>
                <a:cs typeface="Calibri"/>
                <a:hlinkClick r:id="rId7"/>
              </a:rPr>
              <a:t>mp</a:t>
            </a:r>
            <a:r>
              <a:rPr sz="1000" u="sng" spc="-10" dirty="0">
                <a:solidFill>
                  <a:srgbClr val="3399FF"/>
                </a:solidFill>
                <a:latin typeface="Calibri"/>
                <a:cs typeface="Calibri"/>
                <a:hlinkClick r:id="rId7"/>
              </a:rPr>
              <a:t>e</a:t>
            </a:r>
            <a:r>
              <a:rPr sz="1000" u="sng" spc="-5" dirty="0">
                <a:solidFill>
                  <a:srgbClr val="3399FF"/>
                </a:solidFill>
                <a:latin typeface="Calibri"/>
                <a:cs typeface="Calibri"/>
                <a:hlinkClick r:id="rId7"/>
              </a:rPr>
              <a:t>tenc</a:t>
            </a:r>
            <a:r>
              <a:rPr sz="1000" u="sng" spc="0" dirty="0">
                <a:solidFill>
                  <a:srgbClr val="3399FF"/>
                </a:solidFill>
                <a:latin typeface="Calibri"/>
                <a:cs typeface="Calibri"/>
                <a:hlinkClick r:id="rId7"/>
              </a:rPr>
              <a:t>y</a:t>
            </a:r>
            <a:r>
              <a:rPr sz="1000" u="sng" spc="-5" dirty="0">
                <a:solidFill>
                  <a:srgbClr val="3399FF"/>
                </a:solidFill>
                <a:latin typeface="Calibri"/>
                <a:cs typeface="Calibri"/>
                <a:hlinkClick r:id="rId7"/>
              </a:rPr>
              <a:t>- </a:t>
            </a:r>
            <a:r>
              <a:rPr sz="1000" spc="-5" dirty="0">
                <a:solidFill>
                  <a:srgbClr val="3399FF"/>
                </a:solidFill>
                <a:latin typeface="Calibri"/>
                <a:cs typeface="Calibri"/>
              </a:rPr>
              <a:t> </a:t>
            </a:r>
            <a:r>
              <a:rPr sz="1000" u="sng" spc="-5" dirty="0">
                <a:solidFill>
                  <a:srgbClr val="3399FF"/>
                </a:solidFill>
                <a:latin typeface="Calibri"/>
                <a:cs typeface="Calibri"/>
                <a:hlinkClick r:id="rId7"/>
              </a:rPr>
              <a:t>model/</a:t>
            </a:r>
            <a:endParaRPr sz="1000" dirty="0">
              <a:latin typeface="Calibri"/>
              <a:cs typeface="Calibri"/>
            </a:endParaRPr>
          </a:p>
          <a:p>
            <a:pPr marL="184785" indent="-172085">
              <a:lnSpc>
                <a:spcPct val="100000"/>
              </a:lnSpc>
              <a:spcBef>
                <a:spcPts val="540"/>
              </a:spcBef>
              <a:buClr>
                <a:srgbClr val="FF6600"/>
              </a:buClr>
              <a:buAutoNum type="arabicPeriod" startAt="4"/>
              <a:tabLst>
                <a:tab pos="185420" algn="l"/>
              </a:tabLst>
            </a:pPr>
            <a:r>
              <a:rPr sz="1000" u="sng" spc="-10" dirty="0">
                <a:solidFill>
                  <a:srgbClr val="3399FF"/>
                </a:solidFill>
                <a:latin typeface="Calibri"/>
                <a:cs typeface="Calibri"/>
                <a:hlinkClick r:id="rId8"/>
              </a:rPr>
              <a:t>www.coachfederation.org/</a:t>
            </a:r>
            <a:endParaRPr sz="1000" dirty="0">
              <a:latin typeface="Calibri"/>
              <a:cs typeface="Calibri"/>
            </a:endParaRPr>
          </a:p>
          <a:p>
            <a:pPr marL="184785" indent="-172085">
              <a:lnSpc>
                <a:spcPct val="100000"/>
              </a:lnSpc>
              <a:spcBef>
                <a:spcPts val="540"/>
              </a:spcBef>
              <a:buClr>
                <a:srgbClr val="FF6600"/>
              </a:buClr>
              <a:buAutoNum type="arabicPeriod" startAt="4"/>
              <a:tabLst>
                <a:tab pos="185420" algn="l"/>
              </a:tabLst>
            </a:pPr>
            <a:r>
              <a:rPr sz="1000" u="sng" spc="-10" dirty="0">
                <a:solidFill>
                  <a:srgbClr val="3399FF"/>
                </a:solidFill>
                <a:latin typeface="Calibri"/>
                <a:cs typeface="Calibri"/>
                <a:hlinkClick r:id="rId9"/>
              </a:rPr>
              <a:t>https://howardgardner.com/multiple-intelligences/</a:t>
            </a:r>
            <a:endParaRPr sz="1000" dirty="0">
              <a:latin typeface="Calibri"/>
              <a:cs typeface="Calibri"/>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3" name="object 13"/>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4" name="object 14"/>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5" name="object 15"/>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6" name="object 16"/>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8" name="object 18"/>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9" name="object 19"/>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20" name="object 20"/>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22" name="object 22"/>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3" name="object 23"/>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4" name="object 24"/>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5" name="object 25"/>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6" name="object 26"/>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7" name="object 27"/>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8" name="object 28"/>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9" name="object 29"/>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30" name="object 30"/>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31" name="object 31"/>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2" name="object 32"/>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3" name="object 33"/>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4" name="object 34"/>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5" name="object 35"/>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6" name="object 36"/>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7" name="object 37"/>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8" name="object 38"/>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9" name="object 39"/>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40" name="object 40"/>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41" name="object 41"/>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2" name="object 42"/>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3" name="object 43"/>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4" name="object 44"/>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5" name="object 45"/>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6" name="object 46"/>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7" name="object 47"/>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8" name="object 48"/>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9" name="object 49"/>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50" name="object 50"/>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51" name="object 51"/>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2" name="object 52"/>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3" name="object 53"/>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4" name="object 54"/>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5" name="object 55"/>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6" name="object 56"/>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7" name="object 57"/>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8" name="object 58"/>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9" name="object 59"/>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60" name="object 60"/>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61" name="object 61"/>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8" name="object 7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2" name="Subtitle 121"/>
          <p:cNvSpPr>
            <a:spLocks noGrp="1"/>
          </p:cNvSpPr>
          <p:nvPr>
            <p:ph type="subTitle" idx="4"/>
          </p:nvPr>
        </p:nvSpPr>
        <p:spPr>
          <a:xfrm>
            <a:off x="460375" y="276225"/>
            <a:ext cx="6016625" cy="8534400"/>
          </a:xfrm>
          <a:blipFill>
            <a:blip r:embed="rId3"/>
            <a:tile tx="0" ty="0" sx="100000" sy="100000" flip="none" algn="tl"/>
          </a:blipFill>
        </p:spPr>
        <p:style>
          <a:lnRef idx="1">
            <a:schemeClr val="accent6"/>
          </a:lnRef>
          <a:fillRef idx="1003">
            <a:schemeClr val="dk2"/>
          </a:fillRef>
          <a:effectRef idx="1">
            <a:schemeClr val="accent6"/>
          </a:effectRef>
          <a:fontRef idx="minor">
            <a:schemeClr val="dk1"/>
          </a:fontRef>
        </p:style>
        <p:txBody>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r>
              <a:rPr lang="en-IN" b="1" dirty="0"/>
              <a:t>                             </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1028" name="Picture 4"/>
          <p:cNvPicPr>
            <a:picLocks noChangeAspect="1" noChangeArrowheads="1"/>
          </p:cNvPicPr>
          <p:nvPr/>
        </p:nvPicPr>
        <p:blipFill>
          <a:blip r:embed="rId4"/>
          <a:srcRect/>
          <a:stretch>
            <a:fillRect/>
          </a:stretch>
        </p:blipFill>
        <p:spPr bwMode="auto">
          <a:xfrm>
            <a:off x="944880" y="553380"/>
            <a:ext cx="4724526" cy="2133600"/>
          </a:xfrm>
          <a:prstGeom prst="rect">
            <a:avLst/>
          </a:prstGeom>
          <a:noFill/>
          <a:ln w="9525">
            <a:noFill/>
            <a:miter lim="800000"/>
            <a:headEnd/>
            <a:tailEnd/>
          </a:ln>
          <a:effectLst/>
        </p:spPr>
      </p:pic>
      <p:sp>
        <p:nvSpPr>
          <p:cNvPr id="117" name="Rectangle 116"/>
          <p:cNvSpPr/>
          <p:nvPr/>
        </p:nvSpPr>
        <p:spPr>
          <a:xfrm>
            <a:off x="792228" y="2835265"/>
            <a:ext cx="5638800" cy="3416320"/>
          </a:xfrm>
          <a:prstGeom prst="rect">
            <a:avLst/>
          </a:prstGeom>
          <a:noFill/>
        </p:spPr>
        <p:txBody>
          <a:bodyPr wrap="square" lIns="91440" tIns="45720" rIns="91440" bIns="45720">
            <a:spAutoFit/>
          </a:bodyPr>
          <a:lstStyle/>
          <a:p>
            <a:r>
              <a:rPr lang="en-IN"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BE  AGILE </a:t>
            </a:r>
          </a:p>
          <a:p>
            <a:r>
              <a:rPr lang="en-IN"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STAY AGILE</a:t>
            </a:r>
          </a:p>
          <a:p>
            <a:r>
              <a:rPr lang="en-IN"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THINK  AGILE </a:t>
            </a:r>
          </a:p>
          <a:p>
            <a:endParaRPr lang="en-IN"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 name="AutoShape 2" descr="Image result for agile aw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5"/>
          <a:stretch>
            <a:fillRect/>
          </a:stretch>
        </p:blipFill>
        <p:spPr>
          <a:xfrm>
            <a:off x="1977781" y="5482076"/>
            <a:ext cx="2902437" cy="29024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0"/>
            <a:ext cx="3542029"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dirty="0">
                <a:latin typeface="Calibri"/>
                <a:cs typeface="Calibri"/>
              </a:rPr>
              <a:t>is </a:t>
            </a:r>
            <a:r>
              <a:rPr sz="1500" b="1" spc="-5" dirty="0">
                <a:latin typeface="Calibri"/>
                <a:cs typeface="Calibri"/>
              </a:rPr>
              <a:t>not</a:t>
            </a:r>
            <a:r>
              <a:rPr sz="1500" b="1" spc="-45" dirty="0">
                <a:latin typeface="Calibri"/>
                <a:cs typeface="Calibri"/>
              </a:rPr>
              <a:t> </a:t>
            </a:r>
            <a:r>
              <a:rPr sz="1500" b="1" spc="-5" dirty="0">
                <a:latin typeface="Calibri"/>
                <a:cs typeface="Calibri"/>
              </a:rPr>
              <a:t>Consulting</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Consultant </a:t>
            </a:r>
            <a:r>
              <a:rPr sz="1200" dirty="0">
                <a:latin typeface="Calibri"/>
                <a:cs typeface="Calibri"/>
              </a:rPr>
              <a:t>is a domain</a:t>
            </a:r>
            <a:r>
              <a:rPr sz="1200" spc="-145" dirty="0">
                <a:latin typeface="Calibri"/>
                <a:cs typeface="Calibri"/>
              </a:rPr>
              <a:t> </a:t>
            </a:r>
            <a:r>
              <a:rPr sz="1200" spc="-5" dirty="0">
                <a:latin typeface="Calibri"/>
                <a:cs typeface="Calibri"/>
              </a:rPr>
              <a:t>expert</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Consultant </a:t>
            </a:r>
            <a:r>
              <a:rPr sz="1200" dirty="0">
                <a:latin typeface="Calibri"/>
                <a:cs typeface="Calibri"/>
              </a:rPr>
              <a:t>does a </a:t>
            </a:r>
            <a:r>
              <a:rPr sz="1200" spc="-5" dirty="0">
                <a:latin typeface="Calibri"/>
                <a:cs typeface="Calibri"/>
              </a:rPr>
              <a:t>job </a:t>
            </a:r>
            <a:r>
              <a:rPr sz="1200" spc="-10" dirty="0">
                <a:latin typeface="Calibri"/>
                <a:cs typeface="Calibri"/>
              </a:rPr>
              <a:t>for</a:t>
            </a:r>
            <a:r>
              <a:rPr sz="1200" spc="-130" dirty="0">
                <a:latin typeface="Calibri"/>
                <a:cs typeface="Calibri"/>
              </a:rPr>
              <a:t> </a:t>
            </a:r>
            <a:r>
              <a:rPr sz="1200" spc="-10" dirty="0">
                <a:latin typeface="Calibri"/>
                <a:cs typeface="Calibri"/>
              </a:rPr>
              <a:t>you</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Consultant provide facts, figures </a:t>
            </a:r>
            <a:r>
              <a:rPr sz="1200" dirty="0">
                <a:latin typeface="Calibri"/>
                <a:cs typeface="Calibri"/>
              </a:rPr>
              <a:t>and</a:t>
            </a:r>
            <a:r>
              <a:rPr sz="1200" spc="-85" dirty="0">
                <a:latin typeface="Calibri"/>
                <a:cs typeface="Calibri"/>
              </a:rPr>
              <a:t> </a:t>
            </a:r>
            <a:r>
              <a:rPr sz="1200" spc="-5" dirty="0">
                <a:latin typeface="Calibri"/>
                <a:cs typeface="Calibri"/>
              </a:rPr>
              <a:t>reports</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Consultant gives </a:t>
            </a:r>
            <a:r>
              <a:rPr sz="1200" spc="-10" dirty="0">
                <a:latin typeface="Calibri"/>
                <a:cs typeface="Calibri"/>
              </a:rPr>
              <a:t>you </a:t>
            </a:r>
            <a:r>
              <a:rPr sz="1200" spc="-5" dirty="0">
                <a:latin typeface="Calibri"/>
                <a:cs typeface="Calibri"/>
              </a:rPr>
              <a:t>expert</a:t>
            </a:r>
            <a:r>
              <a:rPr sz="1200" spc="-55" dirty="0">
                <a:latin typeface="Calibri"/>
                <a:cs typeface="Calibri"/>
              </a:rPr>
              <a:t> </a:t>
            </a:r>
            <a:r>
              <a:rPr sz="1200" spc="-5" dirty="0">
                <a:latin typeface="Calibri"/>
                <a:cs typeface="Calibri"/>
              </a:rPr>
              <a:t>advice</a:t>
            </a:r>
            <a:endParaRPr sz="1200" dirty="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4"/>
            <a:ext cx="3661231"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dirty="0">
                <a:latin typeface="Calibri"/>
                <a:cs typeface="Calibri"/>
              </a:rPr>
              <a:t>is </a:t>
            </a:r>
            <a:r>
              <a:rPr sz="1500" b="1" spc="-5" dirty="0">
                <a:latin typeface="Calibri"/>
                <a:cs typeface="Calibri"/>
              </a:rPr>
              <a:t>not</a:t>
            </a:r>
            <a:r>
              <a:rPr sz="1500" b="1" spc="-75" dirty="0">
                <a:latin typeface="Calibri"/>
                <a:cs typeface="Calibri"/>
              </a:rPr>
              <a:t> </a:t>
            </a:r>
            <a:r>
              <a:rPr sz="1500" b="1" spc="-15" dirty="0">
                <a:latin typeface="Calibri"/>
                <a:cs typeface="Calibri"/>
              </a:rPr>
              <a:t>Training</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The </a:t>
            </a:r>
            <a:r>
              <a:rPr sz="1200" spc="-5" dirty="0">
                <a:latin typeface="Calibri"/>
                <a:cs typeface="Calibri"/>
              </a:rPr>
              <a:t>trainer provides specialized</a:t>
            </a:r>
            <a:r>
              <a:rPr sz="1200" spc="-75" dirty="0">
                <a:latin typeface="Calibri"/>
                <a:cs typeface="Calibri"/>
              </a:rPr>
              <a:t> </a:t>
            </a:r>
            <a:r>
              <a:rPr sz="1200" spc="-5" dirty="0">
                <a:latin typeface="Calibri"/>
                <a:cs typeface="Calibri"/>
              </a:rPr>
              <a:t>knowledge</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Trainer </a:t>
            </a:r>
            <a:r>
              <a:rPr sz="1200" spc="-10" dirty="0">
                <a:latin typeface="Calibri"/>
                <a:cs typeface="Calibri"/>
              </a:rPr>
              <a:t>follows </a:t>
            </a:r>
            <a:r>
              <a:rPr sz="1200" dirty="0">
                <a:latin typeface="Calibri"/>
                <a:cs typeface="Calibri"/>
              </a:rPr>
              <a:t>a </a:t>
            </a:r>
            <a:r>
              <a:rPr sz="1200" spc="-5" dirty="0">
                <a:latin typeface="Calibri"/>
                <a:cs typeface="Calibri"/>
              </a:rPr>
              <a:t>standard agenda </a:t>
            </a:r>
            <a:r>
              <a:rPr sz="1200" dirty="0">
                <a:latin typeface="Calibri"/>
                <a:cs typeface="Calibri"/>
              </a:rPr>
              <a:t>and</a:t>
            </a:r>
            <a:r>
              <a:rPr sz="1200" spc="-45" dirty="0">
                <a:latin typeface="Calibri"/>
                <a:cs typeface="Calibri"/>
              </a:rPr>
              <a:t> </a:t>
            </a:r>
            <a:r>
              <a:rPr sz="1200" spc="-5" dirty="0">
                <a:latin typeface="Calibri"/>
                <a:cs typeface="Calibri"/>
              </a:rPr>
              <a:t>curriculum</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The </a:t>
            </a:r>
            <a:r>
              <a:rPr sz="1200" spc="-5" dirty="0">
                <a:latin typeface="Calibri"/>
                <a:cs typeface="Calibri"/>
              </a:rPr>
              <a:t>standard agenda </a:t>
            </a:r>
            <a:r>
              <a:rPr sz="1200" dirty="0">
                <a:latin typeface="Calibri"/>
                <a:cs typeface="Calibri"/>
              </a:rPr>
              <a:t>is </a:t>
            </a:r>
            <a:r>
              <a:rPr sz="1200" spc="-5" dirty="0">
                <a:latin typeface="Calibri"/>
                <a:cs typeface="Calibri"/>
              </a:rPr>
              <a:t>driven </a:t>
            </a:r>
            <a:r>
              <a:rPr sz="1200" dirty="0">
                <a:latin typeface="Calibri"/>
                <a:cs typeface="Calibri"/>
              </a:rPr>
              <a:t>by the</a:t>
            </a:r>
            <a:r>
              <a:rPr sz="1200" spc="-130" dirty="0">
                <a:latin typeface="Calibri"/>
                <a:cs typeface="Calibri"/>
              </a:rPr>
              <a:t> </a:t>
            </a:r>
            <a:r>
              <a:rPr sz="1200" spc="-5" dirty="0">
                <a:latin typeface="Calibri"/>
                <a:cs typeface="Calibri"/>
              </a:rPr>
              <a:t>trainer</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Training </a:t>
            </a:r>
            <a:r>
              <a:rPr sz="1200" spc="-5" dirty="0">
                <a:latin typeface="Calibri"/>
                <a:cs typeface="Calibri"/>
              </a:rPr>
              <a:t>provides similar experience </a:t>
            </a:r>
            <a:r>
              <a:rPr sz="1200" spc="-10" dirty="0">
                <a:latin typeface="Calibri"/>
                <a:cs typeface="Calibri"/>
              </a:rPr>
              <a:t>for </a:t>
            </a:r>
            <a:r>
              <a:rPr sz="1200" spc="-5" dirty="0">
                <a:latin typeface="Calibri"/>
                <a:cs typeface="Calibri"/>
              </a:rPr>
              <a:t>each</a:t>
            </a:r>
            <a:r>
              <a:rPr sz="1200" spc="-20" dirty="0">
                <a:latin typeface="Calibri"/>
                <a:cs typeface="Calibri"/>
              </a:rPr>
              <a:t> </a:t>
            </a:r>
            <a:r>
              <a:rPr sz="1200" spc="-5" dirty="0">
                <a:latin typeface="Calibri"/>
                <a:cs typeface="Calibri"/>
              </a:rPr>
              <a:t>trainee</a:t>
            </a:r>
            <a:endParaRPr sz="1200"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5611701" y="8277225"/>
            <a:ext cx="565150" cy="27127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149346" y="1971050"/>
            <a:ext cx="1270" cy="1377315"/>
          </a:xfrm>
          <a:custGeom>
            <a:avLst/>
            <a:gdLst/>
            <a:ahLst/>
            <a:cxnLst/>
            <a:rect l="l" t="t" r="r" b="b"/>
            <a:pathLst>
              <a:path w="1269" h="1377314">
                <a:moveTo>
                  <a:pt x="889" y="0"/>
                </a:moveTo>
                <a:lnTo>
                  <a:pt x="0" y="1376933"/>
                </a:lnTo>
              </a:path>
            </a:pathLst>
          </a:custGeom>
          <a:ln/>
        </p:spPr>
        <p:style>
          <a:lnRef idx="3">
            <a:schemeClr val="accent3"/>
          </a:lnRef>
          <a:fillRef idx="0">
            <a:schemeClr val="accent3"/>
          </a:fillRef>
          <a:effectRef idx="2">
            <a:schemeClr val="accent3"/>
          </a:effectRef>
          <a:fontRef idx="minor">
            <a:schemeClr val="tx1"/>
          </a:fontRef>
        </p:style>
        <p:txBody>
          <a:bodyPr wrap="square" lIns="0" tIns="0" rIns="0" bIns="0" rtlCol="0"/>
          <a:lstStyle/>
          <a:p>
            <a:endParaRPr/>
          </a:p>
        </p:txBody>
      </p:sp>
      <p:sp>
        <p:nvSpPr>
          <p:cNvPr id="11" name="object 11"/>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2" name="object 12"/>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3" name="object 13"/>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4" name="object 14"/>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5" name="object 15"/>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6" name="object 16"/>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7" name="object 17"/>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8" name="object 18"/>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9" name="object 19"/>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20" name="object 20"/>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21" name="object 21"/>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2" name="object 22"/>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3" name="object 23"/>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4" name="object 24"/>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5" name="object 25"/>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6" name="object 26"/>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7" name="object 27"/>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8" name="object 28"/>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9" name="object 29"/>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30" name="object 30"/>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31" name="object 31"/>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2" name="object 32"/>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3" name="object 33"/>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4" name="object 34"/>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5" name="object 35"/>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6" name="object 36"/>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7" name="object 37"/>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8" name="object 38"/>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9" name="object 39"/>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40" name="object 40"/>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41" name="object 41"/>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2" name="object 42"/>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3" name="object 43"/>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4" name="object 44"/>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5" name="object 45"/>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6" name="object 46"/>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7" name="object 47"/>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8" name="object 48"/>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9" name="object 49"/>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50" name="object 50"/>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51" name="object 51"/>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2" name="object 52"/>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3" name="object 53"/>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4" name="object 54"/>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5" name="object 55"/>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6" name="object 56"/>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7" name="object 57"/>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8" name="object 58"/>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9" name="object 59"/>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60" name="object 60"/>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61" name="object 61"/>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2" name="object 62"/>
          <p:cNvSpPr txBox="1"/>
          <p:nvPr/>
        </p:nvSpPr>
        <p:spPr>
          <a:xfrm>
            <a:off x="3200400" y="1848358"/>
            <a:ext cx="3657600" cy="1350819"/>
          </a:xfrm>
          <a:prstGeom prst="rect">
            <a:avLst/>
          </a:prstGeom>
        </p:spPr>
        <p:txBody>
          <a:bodyPr vert="horz" wrap="square" lIns="0" tIns="0" rIns="0" bIns="0" rtlCol="0">
            <a:spAutoFit/>
          </a:bodyPr>
          <a:lstStyle/>
          <a:p>
            <a:pPr marL="353695" marR="5080" indent="-341630">
              <a:lnSpc>
                <a:spcPct val="150000"/>
              </a:lnSpc>
              <a:buFont typeface="Arial" pitchFamily="34" charset="0"/>
              <a:buChar char="•"/>
            </a:pPr>
            <a:r>
              <a:rPr lang="en-US" sz="1200" b="1" spc="-15" dirty="0">
                <a:latin typeface="Arial"/>
                <a:cs typeface="Arial"/>
              </a:rPr>
              <a:t>IC </a:t>
            </a:r>
            <a:r>
              <a:rPr sz="1200" b="1" spc="-15" dirty="0">
                <a:latin typeface="Arial"/>
                <a:cs typeface="Arial"/>
              </a:rPr>
              <a:t>Agile </a:t>
            </a:r>
            <a:r>
              <a:rPr lang="en-IN" sz="1200" b="1" spc="-15" dirty="0">
                <a:latin typeface="Arial"/>
                <a:cs typeface="Arial"/>
              </a:rPr>
              <a:t> Certified Professional – Agile Coaching (ICP-ACC)</a:t>
            </a:r>
          </a:p>
          <a:p>
            <a:pPr marL="353695" marR="5080" indent="-341630">
              <a:lnSpc>
                <a:spcPct val="150000"/>
              </a:lnSpc>
              <a:buFont typeface="Arial" pitchFamily="34" charset="0"/>
              <a:buChar char="•"/>
            </a:pPr>
            <a:r>
              <a:rPr lang="en-IN" sz="1200" b="1" spc="-15" dirty="0">
                <a:latin typeface="Arial"/>
                <a:cs typeface="Arial"/>
              </a:rPr>
              <a:t>SAFe Program Consultant (SPC4)</a:t>
            </a:r>
          </a:p>
          <a:p>
            <a:pPr marL="353695" marR="5080" indent="-341630">
              <a:lnSpc>
                <a:spcPct val="150000"/>
              </a:lnSpc>
              <a:buFont typeface="Arial" pitchFamily="34" charset="0"/>
              <a:buChar char="•"/>
            </a:pPr>
            <a:r>
              <a:rPr lang="en-IN" sz="1200" b="1" spc="-15" dirty="0">
                <a:latin typeface="Arial"/>
                <a:cs typeface="Arial"/>
              </a:rPr>
              <a:t>Certified Scrum Professional (CSP)</a:t>
            </a:r>
          </a:p>
          <a:p>
            <a:pPr marL="353695" marR="5080" indent="-341630">
              <a:lnSpc>
                <a:spcPct val="150000"/>
              </a:lnSpc>
              <a:buFont typeface="Arial" pitchFamily="34" charset="0"/>
              <a:buChar char="•"/>
            </a:pPr>
            <a:r>
              <a:rPr lang="en-IN" sz="1200" b="1" spc="-15" dirty="0">
                <a:latin typeface="Arial"/>
                <a:cs typeface="Arial"/>
              </a:rPr>
              <a:t>Project Management Professional (PMP)</a:t>
            </a:r>
            <a:endParaRPr sz="1200" dirty="0">
              <a:latin typeface="Arial"/>
              <a:cs typeface="Arial"/>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8" name="object 7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8" name="object 118"/>
          <p:cNvSpPr txBox="1"/>
          <p:nvPr/>
        </p:nvSpPr>
        <p:spPr>
          <a:xfrm>
            <a:off x="609600" y="5534025"/>
            <a:ext cx="6019800" cy="3416320"/>
          </a:xfrm>
          <a:prstGeom prst="rect">
            <a:avLst/>
          </a:prstGeom>
        </p:spPr>
        <p:txBody>
          <a:bodyPr vert="horz" wrap="square" lIns="0" tIns="0" rIns="0" bIns="0" rtlCol="0">
            <a:spAutoFit/>
          </a:bodyPr>
          <a:lstStyle/>
          <a:p>
            <a:pPr algn="just"/>
            <a:r>
              <a:rPr lang="en-IN" sz="1400" dirty="0"/>
              <a:t>I have been involved in IT Software development since 1997. I have unique combination of process, technical and industrial skills. Currently working as an agile leader in US MNC. As a Certified Agile Coach, I have expert level of knowledge in agile and practices with this combination I can help process and technology people, understand the agile world.</a:t>
            </a:r>
          </a:p>
          <a:p>
            <a:pPr algn="just"/>
            <a:endParaRPr lang="en-IN" sz="1400" dirty="0"/>
          </a:p>
          <a:p>
            <a:pPr algn="just"/>
            <a:endParaRPr lang="en-IN" sz="1400" dirty="0"/>
          </a:p>
          <a:p>
            <a:pPr algn="just"/>
            <a:r>
              <a:rPr lang="en-IN" sz="1400" dirty="0"/>
              <a:t>My agile coach journey started in 2011, when I was a part of Tata Consultancy Services. I practiced XP, Scrum, Lean Kanban and agile methods thoroughly over several years and my teams are highly successful in delivering products using agile techniques. </a:t>
            </a:r>
          </a:p>
          <a:p>
            <a:pPr algn="just"/>
            <a:endParaRPr lang="en-IN" sz="1400" dirty="0"/>
          </a:p>
          <a:p>
            <a:pPr algn="just"/>
            <a:r>
              <a:rPr lang="en-IN" sz="1400" dirty="0"/>
              <a:t>I am proficient in agile engineering, coaching practices and SAFe consulting practices... Worked in India, USA, and UK for TCS, Syntel agile customers, which creates a global agile experience and awarded as a best coach.</a:t>
            </a:r>
          </a:p>
          <a:p>
            <a:pPr algn="just"/>
            <a:endParaRPr lang="en-IN" sz="1200" dirty="0"/>
          </a:p>
        </p:txBody>
      </p:sp>
      <p:pic>
        <p:nvPicPr>
          <p:cNvPr id="3074" name="Picture 2"/>
          <p:cNvPicPr>
            <a:picLocks noChangeAspect="1" noChangeArrowheads="1"/>
          </p:cNvPicPr>
          <p:nvPr/>
        </p:nvPicPr>
        <p:blipFill>
          <a:blip r:embed="rId4"/>
          <a:srcRect/>
          <a:stretch>
            <a:fillRect/>
          </a:stretch>
        </p:blipFill>
        <p:spPr bwMode="auto">
          <a:xfrm>
            <a:off x="609600" y="1571625"/>
            <a:ext cx="2294440" cy="3352800"/>
          </a:xfrm>
          <a:prstGeom prst="rect">
            <a:avLst/>
          </a:prstGeom>
          <a:noFill/>
          <a:ln w="9525">
            <a:noFill/>
            <a:miter lim="800000"/>
            <a:headEnd/>
            <a:tailEnd/>
          </a:ln>
          <a:effectLst/>
        </p:spPr>
      </p:pic>
      <p:sp>
        <p:nvSpPr>
          <p:cNvPr id="122" name="object 118"/>
          <p:cNvSpPr txBox="1"/>
          <p:nvPr/>
        </p:nvSpPr>
        <p:spPr>
          <a:xfrm>
            <a:off x="533400" y="962025"/>
            <a:ext cx="6019800" cy="3290644"/>
          </a:xfrm>
          <a:prstGeom prst="rect">
            <a:avLst/>
          </a:prstGeom>
        </p:spPr>
        <p:txBody>
          <a:bodyPr vert="horz" wrap="square" lIns="0" tIns="0" rIns="0" bIns="0" rtlCol="0">
            <a:spAutoFit/>
          </a:bodyPr>
          <a:lstStyle/>
          <a:p>
            <a:pPr marL="12700" algn="ctr">
              <a:lnSpc>
                <a:spcPct val="100000"/>
              </a:lnSpc>
            </a:pPr>
            <a:r>
              <a:rPr lang="en-IN" b="1" spc="-5" dirty="0">
                <a:solidFill>
                  <a:srgbClr val="00B0F0"/>
                </a:solidFill>
                <a:latin typeface="Calibri"/>
                <a:cs typeface="Calibri"/>
              </a:rPr>
              <a:t>Preface</a:t>
            </a:r>
          </a:p>
          <a:p>
            <a:pPr marL="12700">
              <a:lnSpc>
                <a:spcPct val="100000"/>
              </a:lnSpc>
            </a:pPr>
            <a:endParaRPr lang="en-IN" b="1" dirty="0">
              <a:solidFill>
                <a:srgbClr val="00B0F0"/>
              </a:solidFill>
              <a:latin typeface="Calibri"/>
              <a:cs typeface="Calibri"/>
            </a:endParaRPr>
          </a:p>
          <a:p>
            <a:pPr marL="12700">
              <a:lnSpc>
                <a:spcPct val="100000"/>
              </a:lnSpc>
            </a:pPr>
            <a:endParaRPr lang="en-IN" b="1" dirty="0">
              <a:solidFill>
                <a:srgbClr val="00B0F0"/>
              </a:solidFill>
              <a:latin typeface="Calibri"/>
              <a:cs typeface="Calibri"/>
            </a:endParaRPr>
          </a:p>
          <a:p>
            <a:pPr marL="12700">
              <a:lnSpc>
                <a:spcPct val="100000"/>
              </a:lnSpc>
            </a:pPr>
            <a:endParaRPr lang="en-IN" b="1" dirty="0">
              <a:solidFill>
                <a:srgbClr val="00B0F0"/>
              </a:solidFill>
              <a:latin typeface="Calibri"/>
              <a:cs typeface="Calibri"/>
            </a:endParaRPr>
          </a:p>
          <a:p>
            <a:pPr marL="12700">
              <a:lnSpc>
                <a:spcPct val="100000"/>
              </a:lnSpc>
            </a:pPr>
            <a:endParaRPr lang="en-IN" b="1" dirty="0">
              <a:solidFill>
                <a:srgbClr val="00B0F0"/>
              </a:solidFill>
              <a:latin typeface="Calibri"/>
              <a:cs typeface="Calibri"/>
            </a:endParaRPr>
          </a:p>
          <a:p>
            <a:pPr marL="12700">
              <a:lnSpc>
                <a:spcPct val="100000"/>
              </a:lnSpc>
            </a:pPr>
            <a:endParaRPr lang="en-IN" b="1" dirty="0">
              <a:solidFill>
                <a:srgbClr val="00B0F0"/>
              </a:solidFill>
              <a:latin typeface="Calibri"/>
              <a:cs typeface="Calibri"/>
            </a:endParaRPr>
          </a:p>
          <a:p>
            <a:pPr marL="12700">
              <a:lnSpc>
                <a:spcPct val="100000"/>
              </a:lnSpc>
            </a:pPr>
            <a:endParaRPr lang="en-IN" b="1" dirty="0">
              <a:solidFill>
                <a:srgbClr val="00B0F0"/>
              </a:solidFill>
              <a:latin typeface="Calibri"/>
              <a:cs typeface="Calibri"/>
            </a:endParaRPr>
          </a:p>
          <a:p>
            <a:pPr marL="12700">
              <a:lnSpc>
                <a:spcPct val="100000"/>
              </a:lnSpc>
            </a:pPr>
            <a:endParaRPr lang="en-IN" b="1" dirty="0">
              <a:solidFill>
                <a:srgbClr val="00B0F0"/>
              </a:solidFill>
              <a:latin typeface="Calibri"/>
              <a:cs typeface="Calibri"/>
            </a:endParaRPr>
          </a:p>
          <a:p>
            <a:pPr marL="12700">
              <a:lnSpc>
                <a:spcPct val="100000"/>
              </a:lnSpc>
            </a:pPr>
            <a:endParaRPr lang="en-IN" b="1" dirty="0">
              <a:solidFill>
                <a:srgbClr val="00B0F0"/>
              </a:solidFill>
              <a:latin typeface="Calibri"/>
              <a:cs typeface="Calibri"/>
            </a:endParaRPr>
          </a:p>
          <a:p>
            <a:pPr marL="12700">
              <a:lnSpc>
                <a:spcPct val="100000"/>
              </a:lnSpc>
            </a:pPr>
            <a:endParaRPr lang="en-IN" b="1" dirty="0">
              <a:solidFill>
                <a:srgbClr val="00B0F0"/>
              </a:solidFill>
              <a:latin typeface="Calibri"/>
              <a:cs typeface="Calibri"/>
            </a:endParaRPr>
          </a:p>
          <a:p>
            <a:pPr marL="12700">
              <a:lnSpc>
                <a:spcPct val="100000"/>
              </a:lnSpc>
            </a:pPr>
            <a:endParaRPr b="1" dirty="0">
              <a:solidFill>
                <a:srgbClr val="00B0F0"/>
              </a:solidFill>
              <a:latin typeface="Calibri"/>
              <a:cs typeface="Calibri"/>
            </a:endParaRPr>
          </a:p>
          <a:p>
            <a:pPr>
              <a:lnSpc>
                <a:spcPct val="100000"/>
              </a:lnSpc>
              <a:spcBef>
                <a:spcPts val="50"/>
              </a:spcBef>
            </a:pPr>
            <a:endParaRPr sz="1500" dirty="0">
              <a:latin typeface="Times New Roman"/>
              <a:cs typeface="Times New Roman"/>
            </a:endParaRPr>
          </a:p>
        </p:txBody>
      </p:sp>
      <p:pic>
        <p:nvPicPr>
          <p:cNvPr id="3077" name="Picture 5"/>
          <p:cNvPicPr>
            <a:picLocks noChangeAspect="1" noChangeArrowheads="1"/>
          </p:cNvPicPr>
          <p:nvPr/>
        </p:nvPicPr>
        <p:blipFill>
          <a:blip r:embed="rId5"/>
          <a:srcRect/>
          <a:stretch>
            <a:fillRect/>
          </a:stretch>
        </p:blipFill>
        <p:spPr bwMode="auto">
          <a:xfrm>
            <a:off x="3416752" y="3321419"/>
            <a:ext cx="3054745" cy="1159114"/>
          </a:xfrm>
          <a:prstGeom prst="rect">
            <a:avLst/>
          </a:prstGeom>
          <a:noFill/>
          <a:ln w="9525">
            <a:noFill/>
            <a:miter lim="800000"/>
            <a:headEnd/>
            <a:tailEnd/>
          </a:ln>
          <a:effectLst/>
        </p:spPr>
      </p:pic>
      <p:sp>
        <p:nvSpPr>
          <p:cNvPr id="123" name="Rectangle 122"/>
          <p:cNvSpPr/>
          <p:nvPr/>
        </p:nvSpPr>
        <p:spPr>
          <a:xfrm>
            <a:off x="3200400" y="4564114"/>
            <a:ext cx="2985689" cy="461665"/>
          </a:xfrm>
          <a:prstGeom prst="rect">
            <a:avLst/>
          </a:prstGeom>
        </p:spPr>
        <p:txBody>
          <a:bodyPr wrap="none">
            <a:spAutoFit/>
          </a:bodyPr>
          <a:lstStyle/>
          <a:p>
            <a:r>
              <a:rPr lang="en-IN" sz="1200" b="1" spc="-15" dirty="0">
                <a:latin typeface="Arial"/>
                <a:cs typeface="Arial"/>
              </a:rPr>
              <a:t>Visit my website – </a:t>
            </a:r>
          </a:p>
          <a:p>
            <a:r>
              <a:rPr lang="en-IN" sz="1200" b="1" spc="-15" dirty="0">
                <a:latin typeface="Arial"/>
                <a:cs typeface="Arial"/>
              </a:rPr>
              <a:t>www.agilecoachmaster.wordpress.com</a:t>
            </a:r>
            <a:endParaRPr lang="en-IN" sz="1200" dirty="0"/>
          </a:p>
        </p:txBody>
      </p:sp>
    </p:spTree>
    <p:extLst>
      <p:ext uri="{BB962C8B-B14F-4D97-AF65-F5344CB8AC3E}">
        <p14:creationId xmlns:p14="http://schemas.microsoft.com/office/powerpoint/2010/main" val="266297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8"/>
            <a:ext cx="4196157" cy="196720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dirty="0">
                <a:latin typeface="Calibri"/>
                <a:cs typeface="Calibri"/>
              </a:rPr>
              <a:t>is </a:t>
            </a:r>
            <a:r>
              <a:rPr sz="1500" b="1" spc="-5" dirty="0">
                <a:latin typeface="Calibri"/>
                <a:cs typeface="Calibri"/>
              </a:rPr>
              <a:t>not</a:t>
            </a:r>
            <a:r>
              <a:rPr sz="1500" b="1" spc="-80" dirty="0">
                <a:latin typeface="Calibri"/>
                <a:cs typeface="Calibri"/>
              </a:rPr>
              <a:t> </a:t>
            </a:r>
            <a:r>
              <a:rPr sz="1500" b="1" spc="-5" dirty="0">
                <a:latin typeface="Calibri"/>
                <a:cs typeface="Calibri"/>
              </a:rPr>
              <a:t>Mentoring</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Mentoring </a:t>
            </a:r>
            <a:r>
              <a:rPr sz="1200" dirty="0">
                <a:latin typeface="Calibri"/>
                <a:cs typeface="Calibri"/>
              </a:rPr>
              <a:t>is </a:t>
            </a:r>
            <a:r>
              <a:rPr sz="1200" spc="-5" dirty="0">
                <a:latin typeface="Calibri"/>
                <a:cs typeface="Calibri"/>
              </a:rPr>
              <a:t>showing </a:t>
            </a:r>
            <a:r>
              <a:rPr sz="1200" dirty="0">
                <a:latin typeface="Calibri"/>
                <a:cs typeface="Calibri"/>
              </a:rPr>
              <a:t>how </a:t>
            </a:r>
            <a:r>
              <a:rPr sz="1200" spc="-5" dirty="0">
                <a:latin typeface="Calibri"/>
                <a:cs typeface="Calibri"/>
              </a:rPr>
              <a:t>something </a:t>
            </a:r>
            <a:r>
              <a:rPr sz="1200" dirty="0">
                <a:latin typeface="Calibri"/>
                <a:cs typeface="Calibri"/>
              </a:rPr>
              <a:t>is</a:t>
            </a:r>
            <a:r>
              <a:rPr sz="1200" spc="-125" dirty="0">
                <a:latin typeface="Calibri"/>
                <a:cs typeface="Calibri"/>
              </a:rPr>
              <a:t> </a:t>
            </a:r>
            <a:r>
              <a:rPr sz="1200" dirty="0">
                <a:latin typeface="Calibri"/>
                <a:cs typeface="Calibri"/>
              </a:rPr>
              <a:t>done</a:t>
            </a: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Mentor </a:t>
            </a:r>
            <a:r>
              <a:rPr sz="1200" dirty="0">
                <a:latin typeface="Calibri"/>
                <a:cs typeface="Calibri"/>
              </a:rPr>
              <a:t>needs </a:t>
            </a:r>
            <a:r>
              <a:rPr sz="1200" spc="-5" dirty="0">
                <a:latin typeface="Calibri"/>
                <a:cs typeface="Calibri"/>
              </a:rPr>
              <a:t>to </a:t>
            </a:r>
            <a:r>
              <a:rPr sz="1200" dirty="0">
                <a:latin typeface="Calibri"/>
                <a:cs typeface="Calibri"/>
              </a:rPr>
              <a:t>be </a:t>
            </a:r>
            <a:r>
              <a:rPr sz="1200" spc="-5" dirty="0">
                <a:latin typeface="Calibri"/>
                <a:cs typeface="Calibri"/>
              </a:rPr>
              <a:t>subject matter</a:t>
            </a:r>
            <a:r>
              <a:rPr sz="1200" spc="-150" dirty="0">
                <a:latin typeface="Calibri"/>
                <a:cs typeface="Calibri"/>
              </a:rPr>
              <a:t> </a:t>
            </a:r>
            <a:r>
              <a:rPr sz="1200" spc="-5" dirty="0">
                <a:latin typeface="Calibri"/>
                <a:cs typeface="Calibri"/>
              </a:rPr>
              <a:t>expert</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200" spc="-10" dirty="0">
                <a:latin typeface="Calibri"/>
                <a:cs typeface="Calibri"/>
              </a:rPr>
              <a:t>Mentor </a:t>
            </a:r>
            <a:r>
              <a:rPr sz="1200" spc="-5" dirty="0">
                <a:latin typeface="Calibri"/>
                <a:cs typeface="Calibri"/>
              </a:rPr>
              <a:t>has </a:t>
            </a:r>
            <a:r>
              <a:rPr sz="1200" spc="-10" dirty="0">
                <a:latin typeface="Calibri"/>
                <a:cs typeface="Calibri"/>
              </a:rPr>
              <a:t>relevant</a:t>
            </a:r>
            <a:r>
              <a:rPr sz="1200" spc="40" dirty="0">
                <a:latin typeface="Calibri"/>
                <a:cs typeface="Calibri"/>
              </a:rPr>
              <a:t> </a:t>
            </a:r>
            <a:r>
              <a:rPr sz="1200" spc="-10" dirty="0">
                <a:latin typeface="Calibri"/>
                <a:cs typeface="Calibri"/>
              </a:rPr>
              <a:t>experience</a:t>
            </a:r>
            <a:endParaRPr sz="1200" dirty="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Mentoring requires </a:t>
            </a:r>
            <a:r>
              <a:rPr sz="1200" dirty="0">
                <a:latin typeface="Calibri"/>
                <a:cs typeface="Calibri"/>
              </a:rPr>
              <a:t>a </a:t>
            </a:r>
            <a:r>
              <a:rPr sz="1200" spc="-5" dirty="0">
                <a:latin typeface="Calibri"/>
                <a:cs typeface="Calibri"/>
              </a:rPr>
              <a:t>close working</a:t>
            </a:r>
            <a:r>
              <a:rPr sz="1200" spc="-55" dirty="0">
                <a:latin typeface="Calibri"/>
                <a:cs typeface="Calibri"/>
              </a:rPr>
              <a:t> </a:t>
            </a:r>
            <a:r>
              <a:rPr sz="1200" spc="-5" dirty="0">
                <a:latin typeface="Calibri"/>
                <a:cs typeface="Calibri"/>
              </a:rPr>
              <a:t>relationship</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200" spc="-5" dirty="0">
                <a:latin typeface="Calibri"/>
                <a:cs typeface="Calibri"/>
              </a:rPr>
              <a:t>Hand-holding and close observation during</a:t>
            </a:r>
            <a:r>
              <a:rPr sz="1200" spc="30" dirty="0">
                <a:latin typeface="Calibri"/>
                <a:cs typeface="Calibri"/>
              </a:rPr>
              <a:t> </a:t>
            </a:r>
            <a:r>
              <a:rPr sz="1200" spc="-5" dirty="0">
                <a:latin typeface="Calibri"/>
                <a:cs typeface="Calibri"/>
              </a:rPr>
              <a:t>learning</a:t>
            </a:r>
            <a:endParaRPr sz="1200" dirty="0">
              <a:latin typeface="Calibri"/>
              <a:cs typeface="Calibri"/>
            </a:endParaRPr>
          </a:p>
          <a:p>
            <a:pPr marL="299085" indent="-172720">
              <a:lnSpc>
                <a:spcPct val="100000"/>
              </a:lnSpc>
              <a:spcBef>
                <a:spcPts val="560"/>
              </a:spcBef>
              <a:buClr>
                <a:srgbClr val="FF6600"/>
              </a:buClr>
              <a:buFont typeface="Wingdings"/>
              <a:buChar char=""/>
              <a:tabLst>
                <a:tab pos="299720" algn="l"/>
              </a:tabLst>
            </a:pPr>
            <a:r>
              <a:rPr sz="1200" spc="-5" dirty="0">
                <a:latin typeface="Calibri"/>
                <a:cs typeface="Calibri"/>
              </a:rPr>
              <a:t>Coaching </a:t>
            </a:r>
            <a:r>
              <a:rPr sz="1200" dirty="0">
                <a:latin typeface="Calibri"/>
                <a:cs typeface="Calibri"/>
              </a:rPr>
              <a:t>has </a:t>
            </a:r>
            <a:r>
              <a:rPr sz="1200" spc="-5" dirty="0">
                <a:latin typeface="Calibri"/>
                <a:cs typeface="Calibri"/>
              </a:rPr>
              <a:t>more structure </a:t>
            </a:r>
            <a:r>
              <a:rPr sz="1200" dirty="0">
                <a:latin typeface="Calibri"/>
                <a:cs typeface="Calibri"/>
              </a:rPr>
              <a:t>than</a:t>
            </a:r>
            <a:r>
              <a:rPr sz="1200" spc="-100" dirty="0">
                <a:latin typeface="Calibri"/>
                <a:cs typeface="Calibri"/>
              </a:rPr>
              <a:t> </a:t>
            </a:r>
            <a:r>
              <a:rPr sz="1200" spc="-5" dirty="0">
                <a:latin typeface="Calibri"/>
                <a:cs typeface="Calibri"/>
              </a:rPr>
              <a:t>mentoring</a:t>
            </a:r>
            <a:endParaRPr sz="1200" dirty="0">
              <a:latin typeface="Calibri"/>
              <a:cs typeface="Calibri"/>
            </a:endParaRPr>
          </a:p>
        </p:txBody>
      </p:sp>
      <p:sp>
        <p:nvSpPr>
          <p:cNvPr id="59" name="object 59"/>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r>
              <a:rPr sz="800">
                <a:latin typeface="Arial"/>
                <a:cs typeface="Arial"/>
              </a:rPr>
              <a:t> </a:t>
            </a: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5" name="object 65"/>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6" name="object 66"/>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67" name="object 67"/>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69" name="object 69"/>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0" name="object 70"/>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3" name="object 73"/>
          <p:cNvSpPr txBox="1"/>
          <p:nvPr/>
        </p:nvSpPr>
        <p:spPr>
          <a:xfrm>
            <a:off x="1371853" y="5021961"/>
            <a:ext cx="3324860" cy="192360"/>
          </a:xfrm>
          <a:prstGeom prst="rect">
            <a:avLst/>
          </a:prstGeom>
        </p:spPr>
        <p:txBody>
          <a:bodyPr vert="horz" wrap="square" lIns="0" tIns="0" rIns="0" bIns="0" rtlCol="0">
            <a:spAutoFit/>
          </a:bodyPr>
          <a:lstStyle/>
          <a:p>
            <a:pPr>
              <a:lnSpc>
                <a:spcPts val="1545"/>
              </a:lnSpc>
            </a:pPr>
            <a:r>
              <a:rPr sz="1300" spc="-5" dirty="0">
                <a:solidFill>
                  <a:srgbClr val="FFFFFF"/>
                </a:solidFill>
                <a:latin typeface="Arial"/>
                <a:cs typeface="Arial"/>
              </a:rPr>
              <a:t>Activity 1.3 : Mapping Needs </a:t>
            </a:r>
            <a:r>
              <a:rPr sz="1300" spc="-10" dirty="0">
                <a:solidFill>
                  <a:srgbClr val="FFFFFF"/>
                </a:solidFill>
                <a:latin typeface="Arial"/>
                <a:cs typeface="Arial"/>
              </a:rPr>
              <a:t>with </a:t>
            </a:r>
            <a:r>
              <a:rPr sz="1300" spc="-5" dirty="0">
                <a:solidFill>
                  <a:srgbClr val="FFFFFF"/>
                </a:solidFill>
                <a:latin typeface="Arial"/>
                <a:cs typeface="Arial"/>
              </a:rPr>
              <a:t>a</a:t>
            </a:r>
            <a:r>
              <a:rPr sz="1300" spc="135" dirty="0">
                <a:solidFill>
                  <a:srgbClr val="FFFFFF"/>
                </a:solidFill>
                <a:latin typeface="Arial"/>
                <a:cs typeface="Arial"/>
              </a:rPr>
              <a:t> </a:t>
            </a:r>
            <a:r>
              <a:rPr sz="1300" spc="-5" dirty="0">
                <a:solidFill>
                  <a:srgbClr val="FFFFFF"/>
                </a:solidFill>
                <a:latin typeface="Arial"/>
                <a:cs typeface="Arial"/>
              </a:rPr>
              <a:t>Discipline</a:t>
            </a:r>
            <a:endParaRPr sz="1300" dirty="0">
              <a:latin typeface="Arial"/>
              <a:cs typeface="Arial"/>
            </a:endParaRPr>
          </a:p>
        </p:txBody>
      </p:sp>
      <p:sp>
        <p:nvSpPr>
          <p:cNvPr id="74" name="object 74"/>
          <p:cNvSpPr txBox="1"/>
          <p:nvPr/>
        </p:nvSpPr>
        <p:spPr>
          <a:xfrm>
            <a:off x="1553593" y="5814443"/>
            <a:ext cx="3390265" cy="769441"/>
          </a:xfrm>
          <a:prstGeom prst="rect">
            <a:avLst/>
          </a:prstGeom>
        </p:spPr>
        <p:txBody>
          <a:bodyPr vert="horz" wrap="square" lIns="0" tIns="0" rIns="0" bIns="0" rtlCol="0">
            <a:spAutoFit/>
          </a:bodyPr>
          <a:lstStyle/>
          <a:p>
            <a:pPr>
              <a:lnSpc>
                <a:spcPct val="100000"/>
              </a:lnSpc>
            </a:pPr>
            <a:r>
              <a:rPr sz="1000" spc="-5" dirty="0">
                <a:latin typeface="Calibri"/>
                <a:cs typeface="Calibri"/>
              </a:rPr>
              <a:t>Map the following solution needs with a</a:t>
            </a:r>
            <a:r>
              <a:rPr sz="1000" spc="40" dirty="0">
                <a:latin typeface="Calibri"/>
                <a:cs typeface="Calibri"/>
              </a:rPr>
              <a:t> </a:t>
            </a:r>
            <a:r>
              <a:rPr sz="1000" spc="-5" dirty="0">
                <a:latin typeface="Calibri"/>
                <a:cs typeface="Calibri"/>
              </a:rPr>
              <a:t>discipline:</a:t>
            </a:r>
            <a:endParaRPr sz="1000">
              <a:latin typeface="Calibri"/>
              <a:cs typeface="Calibri"/>
            </a:endParaRPr>
          </a:p>
          <a:p>
            <a:pPr marL="228600" indent="-228600">
              <a:lnSpc>
                <a:spcPct val="100000"/>
              </a:lnSpc>
              <a:spcBef>
                <a:spcPts val="660"/>
              </a:spcBef>
              <a:buAutoNum type="arabicPeriod"/>
              <a:tabLst>
                <a:tab pos="227965" algn="l"/>
                <a:tab pos="228600" algn="l"/>
              </a:tabLst>
            </a:pPr>
            <a:r>
              <a:rPr sz="1000" spc="-5" dirty="0">
                <a:latin typeface="Calibri"/>
                <a:cs typeface="Calibri"/>
              </a:rPr>
              <a:t>Imparting knowledge based on a </a:t>
            </a:r>
            <a:r>
              <a:rPr sz="1000" spc="-10" dirty="0">
                <a:latin typeface="Calibri"/>
                <a:cs typeface="Calibri"/>
              </a:rPr>
              <a:t>standard</a:t>
            </a:r>
            <a:r>
              <a:rPr sz="1000" spc="45" dirty="0">
                <a:latin typeface="Calibri"/>
                <a:cs typeface="Calibri"/>
              </a:rPr>
              <a:t> </a:t>
            </a:r>
            <a:r>
              <a:rPr sz="1000" spc="-5" dirty="0">
                <a:latin typeface="Calibri"/>
                <a:cs typeface="Calibri"/>
              </a:rPr>
              <a:t>agenda</a:t>
            </a:r>
            <a:endParaRPr sz="1000">
              <a:latin typeface="Calibri"/>
              <a:cs typeface="Calibri"/>
            </a:endParaRPr>
          </a:p>
          <a:p>
            <a:pPr marL="228600" indent="-228600">
              <a:lnSpc>
                <a:spcPts val="1080"/>
              </a:lnSpc>
              <a:spcBef>
                <a:spcPts val="660"/>
              </a:spcBef>
              <a:buAutoNum type="arabicPeriod"/>
              <a:tabLst>
                <a:tab pos="227965" algn="l"/>
                <a:tab pos="228600" algn="l"/>
              </a:tabLst>
            </a:pPr>
            <a:r>
              <a:rPr sz="1000" spc="-5" dirty="0">
                <a:latin typeface="Calibri"/>
                <a:cs typeface="Calibri"/>
              </a:rPr>
              <a:t>Helping a </a:t>
            </a:r>
            <a:r>
              <a:rPr sz="1000" spc="-10" dirty="0">
                <a:latin typeface="Calibri"/>
                <a:cs typeface="Calibri"/>
              </a:rPr>
              <a:t>person figure </a:t>
            </a:r>
            <a:r>
              <a:rPr sz="1000" spc="-5" dirty="0">
                <a:latin typeface="Calibri"/>
                <a:cs typeface="Calibri"/>
              </a:rPr>
              <a:t>the root </a:t>
            </a:r>
            <a:r>
              <a:rPr sz="1000" spc="-10" dirty="0">
                <a:latin typeface="Calibri"/>
                <a:cs typeface="Calibri"/>
              </a:rPr>
              <a:t>cause </a:t>
            </a:r>
            <a:r>
              <a:rPr sz="1000" spc="-5" dirty="0">
                <a:latin typeface="Calibri"/>
                <a:cs typeface="Calibri"/>
              </a:rPr>
              <a:t>of a serious</a:t>
            </a:r>
            <a:r>
              <a:rPr sz="1000" spc="185" dirty="0">
                <a:latin typeface="Calibri"/>
                <a:cs typeface="Calibri"/>
              </a:rPr>
              <a:t> </a:t>
            </a:r>
            <a:r>
              <a:rPr sz="1000" spc="-10" dirty="0">
                <a:latin typeface="Calibri"/>
                <a:cs typeface="Calibri"/>
              </a:rPr>
              <a:t>behavioral</a:t>
            </a:r>
            <a:endParaRPr sz="1000">
              <a:latin typeface="Calibri"/>
              <a:cs typeface="Calibri"/>
            </a:endParaRPr>
          </a:p>
          <a:p>
            <a:pPr marL="228600">
              <a:lnSpc>
                <a:spcPts val="1080"/>
              </a:lnSpc>
            </a:pPr>
            <a:r>
              <a:rPr sz="1000" spc="-5" dirty="0">
                <a:latin typeface="Calibri"/>
                <a:cs typeface="Calibri"/>
              </a:rPr>
              <a:t>issue</a:t>
            </a:r>
            <a:endParaRPr sz="1000">
              <a:latin typeface="Calibri"/>
              <a:cs typeface="Calibri"/>
            </a:endParaRPr>
          </a:p>
        </p:txBody>
      </p:sp>
      <p:sp>
        <p:nvSpPr>
          <p:cNvPr id="75" name="object 75"/>
          <p:cNvSpPr txBox="1"/>
          <p:nvPr/>
        </p:nvSpPr>
        <p:spPr>
          <a:xfrm>
            <a:off x="1540891" y="6674866"/>
            <a:ext cx="3623310" cy="1243930"/>
          </a:xfrm>
          <a:prstGeom prst="rect">
            <a:avLst/>
          </a:prstGeom>
        </p:spPr>
        <p:txBody>
          <a:bodyPr vert="horz" wrap="square" lIns="0" tIns="0" rIns="0" bIns="0" rtlCol="0">
            <a:spAutoFit/>
          </a:bodyPr>
          <a:lstStyle/>
          <a:p>
            <a:pPr marL="241300" marR="5080" indent="-228600">
              <a:lnSpc>
                <a:spcPts val="960"/>
              </a:lnSpc>
              <a:buAutoNum type="arabicPeriod" startAt="3"/>
              <a:tabLst>
                <a:tab pos="240665" algn="l"/>
                <a:tab pos="241300" algn="l"/>
              </a:tabLst>
            </a:pPr>
            <a:r>
              <a:rPr sz="1000" spc="-5" dirty="0">
                <a:latin typeface="Calibri"/>
                <a:cs typeface="Calibri"/>
              </a:rPr>
              <a:t>Seeking </a:t>
            </a:r>
            <a:r>
              <a:rPr sz="1000" spc="-10" dirty="0">
                <a:latin typeface="Calibri"/>
                <a:cs typeface="Calibri"/>
              </a:rPr>
              <a:t>external </a:t>
            </a:r>
            <a:r>
              <a:rPr sz="1000" spc="-5" dirty="0">
                <a:latin typeface="Calibri"/>
                <a:cs typeface="Calibri"/>
              </a:rPr>
              <a:t>help </a:t>
            </a:r>
            <a:r>
              <a:rPr sz="1000" spc="-10" dirty="0">
                <a:latin typeface="Calibri"/>
                <a:cs typeface="Calibri"/>
              </a:rPr>
              <a:t>to understand </a:t>
            </a:r>
            <a:r>
              <a:rPr sz="1000" spc="-5" dirty="0">
                <a:latin typeface="Calibri"/>
                <a:cs typeface="Calibri"/>
              </a:rPr>
              <a:t>a </a:t>
            </a:r>
            <a:r>
              <a:rPr sz="1000" spc="-10" dirty="0">
                <a:latin typeface="Calibri"/>
                <a:cs typeface="Calibri"/>
              </a:rPr>
              <a:t>complex </a:t>
            </a:r>
            <a:r>
              <a:rPr sz="1000" spc="-5" dirty="0">
                <a:latin typeface="Calibri"/>
                <a:cs typeface="Calibri"/>
              </a:rPr>
              <a:t>technical problem  the </a:t>
            </a:r>
            <a:r>
              <a:rPr sz="1000" spc="-10" dirty="0">
                <a:latin typeface="Calibri"/>
                <a:cs typeface="Calibri"/>
              </a:rPr>
              <a:t>team </a:t>
            </a:r>
            <a:r>
              <a:rPr sz="1000" spc="-5" dirty="0">
                <a:latin typeface="Calibri"/>
                <a:cs typeface="Calibri"/>
              </a:rPr>
              <a:t>has been </a:t>
            </a:r>
            <a:r>
              <a:rPr sz="1000" spc="-10" dirty="0">
                <a:latin typeface="Calibri"/>
                <a:cs typeface="Calibri"/>
              </a:rPr>
              <a:t>facing </a:t>
            </a:r>
            <a:r>
              <a:rPr sz="1000" spc="-15" dirty="0">
                <a:latin typeface="Calibri"/>
                <a:cs typeface="Calibri"/>
              </a:rPr>
              <a:t>for </a:t>
            </a:r>
            <a:r>
              <a:rPr sz="1000" spc="-10" dirty="0">
                <a:latin typeface="Calibri"/>
                <a:cs typeface="Calibri"/>
              </a:rPr>
              <a:t>past </a:t>
            </a:r>
            <a:r>
              <a:rPr sz="1000" spc="-15" dirty="0">
                <a:latin typeface="Calibri"/>
                <a:cs typeface="Calibri"/>
              </a:rPr>
              <a:t>several</a:t>
            </a:r>
            <a:r>
              <a:rPr sz="1000" spc="170" dirty="0">
                <a:latin typeface="Calibri"/>
                <a:cs typeface="Calibri"/>
              </a:rPr>
              <a:t> </a:t>
            </a:r>
            <a:r>
              <a:rPr sz="1000" spc="-10" dirty="0">
                <a:latin typeface="Calibri"/>
                <a:cs typeface="Calibri"/>
              </a:rPr>
              <a:t>weeks</a:t>
            </a:r>
            <a:endParaRPr sz="1000" dirty="0">
              <a:latin typeface="Calibri"/>
              <a:cs typeface="Calibri"/>
            </a:endParaRPr>
          </a:p>
          <a:p>
            <a:pPr marL="241300" indent="-228600">
              <a:lnSpc>
                <a:spcPct val="100000"/>
              </a:lnSpc>
              <a:spcBef>
                <a:spcPts val="665"/>
              </a:spcBef>
              <a:buAutoNum type="arabicPeriod" startAt="3"/>
              <a:tabLst>
                <a:tab pos="240665" algn="l"/>
                <a:tab pos="241300" algn="l"/>
              </a:tabLst>
            </a:pPr>
            <a:r>
              <a:rPr sz="1000" spc="-5" dirty="0">
                <a:latin typeface="Calibri"/>
                <a:cs typeface="Calibri"/>
              </a:rPr>
              <a:t>Helping someone learn how </a:t>
            </a:r>
            <a:r>
              <a:rPr sz="1000" spc="-10" dirty="0">
                <a:latin typeface="Calibri"/>
                <a:cs typeface="Calibri"/>
              </a:rPr>
              <a:t>to develop </a:t>
            </a:r>
            <a:r>
              <a:rPr sz="1000" spc="-5" dirty="0">
                <a:latin typeface="Calibri"/>
                <a:cs typeface="Calibri"/>
              </a:rPr>
              <a:t>a </a:t>
            </a:r>
            <a:r>
              <a:rPr sz="1000" spc="-10" dirty="0">
                <a:latin typeface="Calibri"/>
                <a:cs typeface="Calibri"/>
              </a:rPr>
              <a:t>complex </a:t>
            </a:r>
            <a:r>
              <a:rPr sz="1000" spc="-5" dirty="0">
                <a:latin typeface="Calibri"/>
                <a:cs typeface="Calibri"/>
              </a:rPr>
              <a:t>technical</a:t>
            </a:r>
            <a:r>
              <a:rPr sz="1000" spc="130" dirty="0">
                <a:latin typeface="Calibri"/>
                <a:cs typeface="Calibri"/>
              </a:rPr>
              <a:t> </a:t>
            </a:r>
            <a:r>
              <a:rPr sz="1000" spc="-5" dirty="0">
                <a:latin typeface="Calibri"/>
                <a:cs typeface="Calibri"/>
              </a:rPr>
              <a:t>skill</a:t>
            </a:r>
            <a:endParaRPr sz="1000" dirty="0">
              <a:latin typeface="Calibri"/>
              <a:cs typeface="Calibri"/>
            </a:endParaRPr>
          </a:p>
          <a:p>
            <a:pPr marL="241300" marR="114300" indent="-228600">
              <a:lnSpc>
                <a:spcPts val="960"/>
              </a:lnSpc>
              <a:spcBef>
                <a:spcPts val="890"/>
              </a:spcBef>
              <a:buAutoNum type="arabicPeriod" startAt="3"/>
              <a:tabLst>
                <a:tab pos="240665" algn="l"/>
                <a:tab pos="241300" algn="l"/>
              </a:tabLst>
            </a:pPr>
            <a:r>
              <a:rPr sz="1000" spc="-5" dirty="0">
                <a:latin typeface="Calibri"/>
                <a:cs typeface="Calibri"/>
              </a:rPr>
              <a:t>Helping someone think through a nagging problem and figure a  possible</a:t>
            </a:r>
            <a:r>
              <a:rPr sz="1000" spc="-45" dirty="0">
                <a:latin typeface="Calibri"/>
                <a:cs typeface="Calibri"/>
              </a:rPr>
              <a:t> </a:t>
            </a:r>
            <a:r>
              <a:rPr sz="1000" spc="-5" dirty="0">
                <a:latin typeface="Calibri"/>
                <a:cs typeface="Calibri"/>
              </a:rPr>
              <a:t>solution</a:t>
            </a:r>
            <a:endParaRPr sz="1000" dirty="0">
              <a:latin typeface="Calibri"/>
              <a:cs typeface="Calibri"/>
            </a:endParaRPr>
          </a:p>
          <a:p>
            <a:pPr marL="241300" marR="116205" indent="-228600">
              <a:lnSpc>
                <a:spcPts val="960"/>
              </a:lnSpc>
              <a:spcBef>
                <a:spcPts val="900"/>
              </a:spcBef>
              <a:buAutoNum type="arabicPeriod" startAt="3"/>
              <a:tabLst>
                <a:tab pos="240665" algn="l"/>
                <a:tab pos="241300" algn="l"/>
              </a:tabLst>
            </a:pPr>
            <a:r>
              <a:rPr sz="1000" spc="-5" dirty="0">
                <a:latin typeface="Calibri"/>
                <a:cs typeface="Calibri"/>
              </a:rPr>
              <a:t>Helping a group </a:t>
            </a:r>
            <a:r>
              <a:rPr sz="1000" spc="-15" dirty="0">
                <a:latin typeface="Calibri"/>
                <a:cs typeface="Calibri"/>
              </a:rPr>
              <a:t>navigate </a:t>
            </a:r>
            <a:r>
              <a:rPr sz="1000" spc="-5" dirty="0">
                <a:latin typeface="Calibri"/>
                <a:cs typeface="Calibri"/>
              </a:rPr>
              <a:t>through a problem and find a solution  through</a:t>
            </a:r>
            <a:r>
              <a:rPr sz="1000" spc="-50" dirty="0">
                <a:latin typeface="Calibri"/>
                <a:cs typeface="Calibri"/>
              </a:rPr>
              <a:t> </a:t>
            </a:r>
            <a:r>
              <a:rPr sz="1000" spc="-10" dirty="0">
                <a:latin typeface="Calibri"/>
                <a:cs typeface="Calibri"/>
              </a:rPr>
              <a:t>consensus</a:t>
            </a:r>
            <a:endParaRPr sz="1000" dirty="0">
              <a:latin typeface="Calibri"/>
              <a:cs typeface="Calibri"/>
            </a:endParaRPr>
          </a:p>
        </p:txBody>
      </p:sp>
      <p:sp>
        <p:nvSpPr>
          <p:cNvPr id="76" name="object 76"/>
          <p:cNvSpPr/>
          <p:nvPr/>
        </p:nvSpPr>
        <p:spPr>
          <a:xfrm>
            <a:off x="4890517" y="5730240"/>
            <a:ext cx="566927" cy="566927"/>
          </a:xfrm>
          <a:prstGeom prst="rect">
            <a:avLst/>
          </a:prstGeom>
          <a:blipFill>
            <a:blip r:embed="rId11" cstate="print"/>
            <a:stretch>
              <a:fillRect/>
            </a:stretch>
          </a:blipFill>
        </p:spPr>
        <p:txBody>
          <a:bodyPr wrap="square" lIns="0" tIns="0" rIns="0" bIns="0" rtlCol="0"/>
          <a:lstStyle/>
          <a:p>
            <a:endParaRPr/>
          </a:p>
        </p:txBody>
      </p:sp>
      <p:sp>
        <p:nvSpPr>
          <p:cNvPr id="77" name="object 77"/>
          <p:cNvSpPr/>
          <p:nvPr/>
        </p:nvSpPr>
        <p:spPr>
          <a:xfrm>
            <a:off x="4910202" y="5750052"/>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9"/>
                </a:lnTo>
                <a:lnTo>
                  <a:pt x="34120" y="376178"/>
                </a:lnTo>
                <a:lnTo>
                  <a:pt x="58777" y="411077"/>
                </a:lnTo>
                <a:lnTo>
                  <a:pt x="88900" y="441210"/>
                </a:lnTo>
                <a:lnTo>
                  <a:pt x="123782" y="465873"/>
                </a:lnTo>
                <a:lnTo>
                  <a:pt x="162719" y="484362"/>
                </a:lnTo>
                <a:lnTo>
                  <a:pt x="205006" y="495972"/>
                </a:lnTo>
                <a:lnTo>
                  <a:pt x="249936" y="499999"/>
                </a:lnTo>
                <a:lnTo>
                  <a:pt x="294903" y="495972"/>
                </a:lnTo>
                <a:lnTo>
                  <a:pt x="337219" y="484362"/>
                </a:lnTo>
                <a:lnTo>
                  <a:pt x="376178" y="465873"/>
                </a:lnTo>
                <a:lnTo>
                  <a:pt x="411077" y="441210"/>
                </a:lnTo>
                <a:lnTo>
                  <a:pt x="441210" y="411077"/>
                </a:lnTo>
                <a:lnTo>
                  <a:pt x="465873" y="376178"/>
                </a:lnTo>
                <a:lnTo>
                  <a:pt x="484362" y="337219"/>
                </a:lnTo>
                <a:lnTo>
                  <a:pt x="495972" y="294903"/>
                </a:lnTo>
                <a:lnTo>
                  <a:pt x="499999" y="249936"/>
                </a:lnTo>
                <a:lnTo>
                  <a:pt x="495972" y="205006"/>
                </a:lnTo>
                <a:lnTo>
                  <a:pt x="484362" y="162719"/>
                </a:lnTo>
                <a:lnTo>
                  <a:pt x="465873" y="123782"/>
                </a:lnTo>
                <a:lnTo>
                  <a:pt x="441210" y="88900"/>
                </a:lnTo>
                <a:lnTo>
                  <a:pt x="411077" y="58777"/>
                </a:lnTo>
                <a:lnTo>
                  <a:pt x="376178" y="34120"/>
                </a:lnTo>
                <a:lnTo>
                  <a:pt x="337219" y="15635"/>
                </a:lnTo>
                <a:lnTo>
                  <a:pt x="294903" y="4026"/>
                </a:lnTo>
                <a:lnTo>
                  <a:pt x="249936" y="0"/>
                </a:lnTo>
                <a:close/>
              </a:path>
            </a:pathLst>
          </a:custGeom>
          <a:solidFill>
            <a:srgbClr val="465063"/>
          </a:solidFill>
        </p:spPr>
        <p:txBody>
          <a:bodyPr wrap="square" lIns="0" tIns="0" rIns="0" bIns="0" rtlCol="0"/>
          <a:lstStyle/>
          <a:p>
            <a:endParaRPr/>
          </a:p>
        </p:txBody>
      </p:sp>
      <p:sp>
        <p:nvSpPr>
          <p:cNvPr id="78" name="object 78"/>
          <p:cNvSpPr/>
          <p:nvPr/>
        </p:nvSpPr>
        <p:spPr>
          <a:xfrm>
            <a:off x="4910202" y="5750052"/>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903" y="4026"/>
                </a:lnTo>
                <a:lnTo>
                  <a:pt x="337219" y="15635"/>
                </a:lnTo>
                <a:lnTo>
                  <a:pt x="376178" y="34120"/>
                </a:lnTo>
                <a:lnTo>
                  <a:pt x="411077" y="58777"/>
                </a:lnTo>
                <a:lnTo>
                  <a:pt x="441210" y="88900"/>
                </a:lnTo>
                <a:lnTo>
                  <a:pt x="465873" y="123782"/>
                </a:lnTo>
                <a:lnTo>
                  <a:pt x="484362" y="162719"/>
                </a:lnTo>
                <a:lnTo>
                  <a:pt x="495972" y="205006"/>
                </a:lnTo>
                <a:lnTo>
                  <a:pt x="499999" y="249936"/>
                </a:lnTo>
                <a:lnTo>
                  <a:pt x="495972" y="294903"/>
                </a:lnTo>
                <a:lnTo>
                  <a:pt x="484362" y="337219"/>
                </a:lnTo>
                <a:lnTo>
                  <a:pt x="465873" y="376178"/>
                </a:lnTo>
                <a:lnTo>
                  <a:pt x="441210" y="411077"/>
                </a:lnTo>
                <a:lnTo>
                  <a:pt x="411077" y="441210"/>
                </a:lnTo>
                <a:lnTo>
                  <a:pt x="376178" y="465873"/>
                </a:lnTo>
                <a:lnTo>
                  <a:pt x="337219" y="484362"/>
                </a:lnTo>
                <a:lnTo>
                  <a:pt x="294903" y="495972"/>
                </a:lnTo>
                <a:lnTo>
                  <a:pt x="249936" y="499999"/>
                </a:lnTo>
                <a:lnTo>
                  <a:pt x="205006" y="495972"/>
                </a:lnTo>
                <a:lnTo>
                  <a:pt x="162719" y="484362"/>
                </a:lnTo>
                <a:lnTo>
                  <a:pt x="123782" y="465873"/>
                </a:lnTo>
                <a:lnTo>
                  <a:pt x="88900" y="441210"/>
                </a:lnTo>
                <a:lnTo>
                  <a:pt x="58777" y="411077"/>
                </a:lnTo>
                <a:lnTo>
                  <a:pt x="34120" y="376178"/>
                </a:lnTo>
                <a:lnTo>
                  <a:pt x="15635" y="337219"/>
                </a:lnTo>
                <a:lnTo>
                  <a:pt x="4026" y="294903"/>
                </a:lnTo>
                <a:lnTo>
                  <a:pt x="0" y="249936"/>
                </a:lnTo>
                <a:close/>
              </a:path>
            </a:pathLst>
          </a:custGeom>
          <a:ln w="12700">
            <a:solidFill>
              <a:srgbClr val="FFFFFF"/>
            </a:solidFill>
          </a:ln>
        </p:spPr>
        <p:txBody>
          <a:bodyPr wrap="square" lIns="0" tIns="0" rIns="0" bIns="0" rtlCol="0"/>
          <a:lstStyle/>
          <a:p>
            <a:endParaRPr/>
          </a:p>
        </p:txBody>
      </p:sp>
      <p:sp>
        <p:nvSpPr>
          <p:cNvPr id="79" name="object 79"/>
          <p:cNvSpPr/>
          <p:nvPr/>
        </p:nvSpPr>
        <p:spPr>
          <a:xfrm>
            <a:off x="4961255" y="5801105"/>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2" y="397891"/>
                </a:lnTo>
                <a:lnTo>
                  <a:pt x="244495" y="392632"/>
                </a:lnTo>
                <a:lnTo>
                  <a:pt x="286377" y="377653"/>
                </a:lnTo>
                <a:lnTo>
                  <a:pt x="323329" y="354153"/>
                </a:lnTo>
                <a:lnTo>
                  <a:pt x="354153" y="323329"/>
                </a:lnTo>
                <a:lnTo>
                  <a:pt x="377653" y="286377"/>
                </a:lnTo>
                <a:lnTo>
                  <a:pt x="392632" y="244495"/>
                </a:lnTo>
                <a:lnTo>
                  <a:pt x="397891" y="198882"/>
                </a:lnTo>
                <a:lnTo>
                  <a:pt x="392632" y="153275"/>
                </a:lnTo>
                <a:lnTo>
                  <a:pt x="377653" y="111411"/>
                </a:lnTo>
                <a:lnTo>
                  <a:pt x="354153" y="74484"/>
                </a:lnTo>
                <a:lnTo>
                  <a:pt x="323329" y="43687"/>
                </a:lnTo>
                <a:lnTo>
                  <a:pt x="286377" y="20211"/>
                </a:lnTo>
                <a:lnTo>
                  <a:pt x="244495" y="5251"/>
                </a:lnTo>
                <a:lnTo>
                  <a:pt x="198882" y="0"/>
                </a:lnTo>
                <a:close/>
              </a:path>
            </a:pathLst>
          </a:custGeom>
          <a:solidFill>
            <a:srgbClr val="D9D9D9"/>
          </a:solidFill>
        </p:spPr>
        <p:txBody>
          <a:bodyPr wrap="square" lIns="0" tIns="0" rIns="0" bIns="0" rtlCol="0"/>
          <a:lstStyle/>
          <a:p>
            <a:endParaRPr/>
          </a:p>
        </p:txBody>
      </p:sp>
      <p:sp>
        <p:nvSpPr>
          <p:cNvPr id="80" name="object 80"/>
          <p:cNvSpPr/>
          <p:nvPr/>
        </p:nvSpPr>
        <p:spPr>
          <a:xfrm>
            <a:off x="5157470" y="5800344"/>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81" name="object 81"/>
          <p:cNvSpPr/>
          <p:nvPr/>
        </p:nvSpPr>
        <p:spPr>
          <a:xfrm>
            <a:off x="4963033" y="5993893"/>
            <a:ext cx="396240" cy="7620"/>
          </a:xfrm>
          <a:custGeom>
            <a:avLst/>
            <a:gdLst/>
            <a:ahLst/>
            <a:cxnLst/>
            <a:rect l="l" t="t" r="r" b="b"/>
            <a:pathLst>
              <a:path w="396239" h="7620">
                <a:moveTo>
                  <a:pt x="0" y="7366"/>
                </a:moveTo>
                <a:lnTo>
                  <a:pt x="396113" y="0"/>
                </a:lnTo>
              </a:path>
            </a:pathLst>
          </a:custGeom>
          <a:ln w="6350">
            <a:solidFill>
              <a:srgbClr val="A6A6A6"/>
            </a:solidFill>
          </a:ln>
        </p:spPr>
        <p:txBody>
          <a:bodyPr wrap="square" lIns="0" tIns="0" rIns="0" bIns="0" rtlCol="0"/>
          <a:lstStyle/>
          <a:p>
            <a:endParaRPr/>
          </a:p>
        </p:txBody>
      </p:sp>
      <p:sp>
        <p:nvSpPr>
          <p:cNvPr id="82" name="object 82"/>
          <p:cNvSpPr/>
          <p:nvPr/>
        </p:nvSpPr>
        <p:spPr>
          <a:xfrm>
            <a:off x="5017515" y="5862576"/>
            <a:ext cx="285750" cy="274955"/>
          </a:xfrm>
          <a:custGeom>
            <a:avLst/>
            <a:gdLst/>
            <a:ahLst/>
            <a:cxnLst/>
            <a:rect l="l" t="t" r="r" b="b"/>
            <a:pathLst>
              <a:path w="285750" h="274954">
                <a:moveTo>
                  <a:pt x="0" y="0"/>
                </a:moveTo>
                <a:lnTo>
                  <a:pt x="285369" y="274954"/>
                </a:lnTo>
              </a:path>
            </a:pathLst>
          </a:custGeom>
          <a:ln w="6350">
            <a:solidFill>
              <a:srgbClr val="A6A6A6"/>
            </a:solidFill>
          </a:ln>
        </p:spPr>
        <p:txBody>
          <a:bodyPr wrap="square" lIns="0" tIns="0" rIns="0" bIns="0" rtlCol="0"/>
          <a:lstStyle/>
          <a:p>
            <a:endParaRPr/>
          </a:p>
        </p:txBody>
      </p:sp>
      <p:sp>
        <p:nvSpPr>
          <p:cNvPr id="83" name="object 83"/>
          <p:cNvSpPr/>
          <p:nvPr/>
        </p:nvSpPr>
        <p:spPr>
          <a:xfrm>
            <a:off x="5022090" y="5856859"/>
            <a:ext cx="275590" cy="285750"/>
          </a:xfrm>
          <a:custGeom>
            <a:avLst/>
            <a:gdLst/>
            <a:ahLst/>
            <a:cxnLst/>
            <a:rect l="l" t="t" r="r" b="b"/>
            <a:pathLst>
              <a:path w="275589" h="285750">
                <a:moveTo>
                  <a:pt x="0" y="285241"/>
                </a:moveTo>
                <a:lnTo>
                  <a:pt x="275082" y="0"/>
                </a:lnTo>
              </a:path>
            </a:pathLst>
          </a:custGeom>
          <a:ln w="6350">
            <a:solidFill>
              <a:srgbClr val="A6A6A6"/>
            </a:solidFill>
          </a:ln>
        </p:spPr>
        <p:txBody>
          <a:bodyPr wrap="square" lIns="0" tIns="0" rIns="0" bIns="0" rtlCol="0"/>
          <a:lstStyle/>
          <a:p>
            <a:endParaRPr/>
          </a:p>
        </p:txBody>
      </p:sp>
      <p:sp>
        <p:nvSpPr>
          <p:cNvPr id="84" name="object 84"/>
          <p:cNvSpPr/>
          <p:nvPr/>
        </p:nvSpPr>
        <p:spPr>
          <a:xfrm>
            <a:off x="4995798" y="5835651"/>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7"/>
                </a:lnTo>
                <a:lnTo>
                  <a:pt x="5867" y="208050"/>
                </a:lnTo>
                <a:lnTo>
                  <a:pt x="22427" y="247334"/>
                </a:lnTo>
                <a:lnTo>
                  <a:pt x="48117" y="280622"/>
                </a:lnTo>
                <a:lnTo>
                  <a:pt x="81374" y="306342"/>
                </a:lnTo>
                <a:lnTo>
                  <a:pt x="120635" y="322926"/>
                </a:lnTo>
                <a:lnTo>
                  <a:pt x="164337" y="328802"/>
                </a:lnTo>
                <a:lnTo>
                  <a:pt x="208050" y="322926"/>
                </a:lnTo>
                <a:lnTo>
                  <a:pt x="247334" y="306342"/>
                </a:lnTo>
                <a:lnTo>
                  <a:pt x="280622" y="280622"/>
                </a:lnTo>
                <a:lnTo>
                  <a:pt x="306342" y="247334"/>
                </a:lnTo>
                <a:lnTo>
                  <a:pt x="322926" y="208050"/>
                </a:lnTo>
                <a:lnTo>
                  <a:pt x="328802" y="164337"/>
                </a:lnTo>
                <a:lnTo>
                  <a:pt x="322926" y="120679"/>
                </a:lnTo>
                <a:lnTo>
                  <a:pt x="306342" y="81430"/>
                </a:lnTo>
                <a:lnTo>
                  <a:pt x="280622" y="48164"/>
                </a:lnTo>
                <a:lnTo>
                  <a:pt x="247334" y="22455"/>
                </a:lnTo>
                <a:lnTo>
                  <a:pt x="208050" y="5876"/>
                </a:lnTo>
                <a:lnTo>
                  <a:pt x="164337" y="0"/>
                </a:lnTo>
                <a:close/>
              </a:path>
            </a:pathLst>
          </a:custGeom>
          <a:solidFill>
            <a:srgbClr val="D9D9D9"/>
          </a:solidFill>
        </p:spPr>
        <p:txBody>
          <a:bodyPr wrap="square" lIns="0" tIns="0" rIns="0" bIns="0" rtlCol="0"/>
          <a:lstStyle/>
          <a:p>
            <a:endParaRPr/>
          </a:p>
        </p:txBody>
      </p:sp>
      <p:sp>
        <p:nvSpPr>
          <p:cNvPr id="85" name="object 85"/>
          <p:cNvSpPr/>
          <p:nvPr/>
        </p:nvSpPr>
        <p:spPr>
          <a:xfrm>
            <a:off x="5016121" y="5855971"/>
            <a:ext cx="288290" cy="288289"/>
          </a:xfrm>
          <a:custGeom>
            <a:avLst/>
            <a:gdLst/>
            <a:ahLst/>
            <a:cxnLst/>
            <a:rect l="l" t="t" r="r" b="b"/>
            <a:pathLst>
              <a:path w="288289" h="288289">
                <a:moveTo>
                  <a:pt x="144017" y="0"/>
                </a:moveTo>
                <a:lnTo>
                  <a:pt x="98511" y="7345"/>
                </a:lnTo>
                <a:lnTo>
                  <a:pt x="58978" y="27797"/>
                </a:lnTo>
                <a:lnTo>
                  <a:pt x="27797" y="58978"/>
                </a:lnTo>
                <a:lnTo>
                  <a:pt x="7345" y="98511"/>
                </a:lnTo>
                <a:lnTo>
                  <a:pt x="0" y="144018"/>
                </a:lnTo>
                <a:lnTo>
                  <a:pt x="7345" y="189586"/>
                </a:lnTo>
                <a:lnTo>
                  <a:pt x="27797" y="229156"/>
                </a:lnTo>
                <a:lnTo>
                  <a:pt x="58978" y="260357"/>
                </a:lnTo>
                <a:lnTo>
                  <a:pt x="98511" y="280816"/>
                </a:lnTo>
                <a:lnTo>
                  <a:pt x="144017" y="288163"/>
                </a:lnTo>
                <a:lnTo>
                  <a:pt x="189586" y="280816"/>
                </a:lnTo>
                <a:lnTo>
                  <a:pt x="229156" y="260357"/>
                </a:lnTo>
                <a:lnTo>
                  <a:pt x="260357" y="229156"/>
                </a:lnTo>
                <a:lnTo>
                  <a:pt x="280816" y="189586"/>
                </a:lnTo>
                <a:lnTo>
                  <a:pt x="288163" y="144018"/>
                </a:lnTo>
                <a:lnTo>
                  <a:pt x="280816" y="98511"/>
                </a:lnTo>
                <a:lnTo>
                  <a:pt x="260357" y="58978"/>
                </a:lnTo>
                <a:lnTo>
                  <a:pt x="229156" y="27797"/>
                </a:lnTo>
                <a:lnTo>
                  <a:pt x="189586" y="7345"/>
                </a:lnTo>
                <a:lnTo>
                  <a:pt x="144017" y="0"/>
                </a:lnTo>
                <a:close/>
              </a:path>
            </a:pathLst>
          </a:custGeom>
          <a:solidFill>
            <a:srgbClr val="E68421"/>
          </a:solidFill>
        </p:spPr>
        <p:txBody>
          <a:bodyPr wrap="square" lIns="0" tIns="0" rIns="0" bIns="0" rtlCol="0"/>
          <a:lstStyle/>
          <a:p>
            <a:endParaRPr/>
          </a:p>
        </p:txBody>
      </p:sp>
      <p:sp>
        <p:nvSpPr>
          <p:cNvPr id="86" name="object 86"/>
          <p:cNvSpPr txBox="1"/>
          <p:nvPr/>
        </p:nvSpPr>
        <p:spPr>
          <a:xfrm>
            <a:off x="5076444" y="5873242"/>
            <a:ext cx="167640" cy="230832"/>
          </a:xfrm>
          <a:prstGeom prst="rect">
            <a:avLst/>
          </a:prstGeom>
        </p:spPr>
        <p:txBody>
          <a:bodyPr vert="horz" wrap="square" lIns="0" tIns="0" rIns="0" bIns="0" rtlCol="0">
            <a:spAutoFit/>
          </a:bodyPr>
          <a:lstStyle/>
          <a:p>
            <a:pPr>
              <a:lnSpc>
                <a:spcPts val="1135"/>
              </a:lnSpc>
            </a:pPr>
            <a:r>
              <a:rPr sz="1000" b="1" spc="-10" dirty="0">
                <a:solidFill>
                  <a:srgbClr val="FFFFFF"/>
                </a:solidFill>
                <a:latin typeface="Arial Black"/>
                <a:cs typeface="Arial Black"/>
              </a:rPr>
              <a:t>10</a:t>
            </a:r>
            <a:endParaRPr sz="1000">
              <a:latin typeface="Arial Black"/>
              <a:cs typeface="Arial Black"/>
            </a:endParaRPr>
          </a:p>
          <a:p>
            <a:pPr marL="16510">
              <a:lnSpc>
                <a:spcPts val="650"/>
              </a:lnSpc>
            </a:pPr>
            <a:r>
              <a:rPr sz="600" b="1" spc="-10" dirty="0">
                <a:solidFill>
                  <a:srgbClr val="FFFFFF"/>
                </a:solidFill>
                <a:latin typeface="Arial"/>
                <a:cs typeface="Arial"/>
              </a:rPr>
              <a:t>m</a:t>
            </a:r>
            <a:r>
              <a:rPr sz="600" b="1" dirty="0">
                <a:solidFill>
                  <a:srgbClr val="FFFFFF"/>
                </a:solidFill>
                <a:latin typeface="Arial"/>
                <a:cs typeface="Arial"/>
              </a:rPr>
              <a:t>in</a:t>
            </a:r>
            <a:endParaRPr sz="600">
              <a:latin typeface="Arial"/>
              <a:cs typeface="Arial"/>
            </a:endParaRPr>
          </a:p>
        </p:txBody>
      </p:sp>
      <p:sp>
        <p:nvSpPr>
          <p:cNvPr id="88" name="object 4"/>
          <p:cNvSpPr/>
          <p:nvPr/>
        </p:nvSpPr>
        <p:spPr>
          <a:xfrm>
            <a:off x="4895850" y="8258176"/>
            <a:ext cx="565150" cy="271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9" name="object 69"/>
          <p:cNvSpPr/>
          <p:nvPr/>
        </p:nvSpPr>
        <p:spPr>
          <a:xfrm>
            <a:off x="1556005" y="5596130"/>
            <a:ext cx="59435" cy="59435"/>
          </a:xfrm>
          <a:prstGeom prst="rect">
            <a:avLst/>
          </a:prstGeom>
          <a:blipFill>
            <a:blip r:embed="rId3" cstate="print"/>
            <a:stretch>
              <a:fillRect/>
            </a:stretch>
          </a:blipFill>
        </p:spPr>
        <p:txBody>
          <a:bodyPr wrap="square" lIns="0" tIns="0" rIns="0" bIns="0" rtlCol="0"/>
          <a:lstStyle/>
          <a:p>
            <a:endParaRPr/>
          </a:p>
        </p:txBody>
      </p:sp>
      <p:sp>
        <p:nvSpPr>
          <p:cNvPr id="70" name="object 70"/>
          <p:cNvSpPr/>
          <p:nvPr/>
        </p:nvSpPr>
        <p:spPr>
          <a:xfrm>
            <a:off x="3369564" y="5596130"/>
            <a:ext cx="59436" cy="59435"/>
          </a:xfrm>
          <a:prstGeom prst="rect">
            <a:avLst/>
          </a:prstGeom>
          <a:blipFill>
            <a:blip r:embed="rId4" cstate="print"/>
            <a:stretch>
              <a:fillRect/>
            </a:stretch>
          </a:blipFill>
        </p:spPr>
        <p:txBody>
          <a:bodyPr wrap="square" lIns="0" tIns="0" rIns="0" bIns="0" rtlCol="0"/>
          <a:lstStyle/>
          <a:p>
            <a:endParaRPr/>
          </a:p>
        </p:txBody>
      </p:sp>
      <p:sp>
        <p:nvSpPr>
          <p:cNvPr id="73" name="object 73"/>
          <p:cNvSpPr txBox="1"/>
          <p:nvPr/>
        </p:nvSpPr>
        <p:spPr>
          <a:xfrm>
            <a:off x="1371853" y="335661"/>
            <a:ext cx="3324860" cy="192360"/>
          </a:xfrm>
          <a:prstGeom prst="rect">
            <a:avLst/>
          </a:prstGeom>
        </p:spPr>
        <p:txBody>
          <a:bodyPr vert="horz" wrap="square" lIns="0" tIns="0" rIns="0" bIns="0" rtlCol="0">
            <a:spAutoFit/>
          </a:bodyPr>
          <a:lstStyle/>
          <a:p>
            <a:pPr>
              <a:lnSpc>
                <a:spcPts val="1545"/>
              </a:lnSpc>
            </a:pPr>
            <a:r>
              <a:rPr sz="1300" spc="-5" dirty="0">
                <a:solidFill>
                  <a:srgbClr val="FFFFFF"/>
                </a:solidFill>
                <a:latin typeface="Arial"/>
                <a:cs typeface="Arial"/>
              </a:rPr>
              <a:t>Activity 1.3 : Mapping Needs </a:t>
            </a:r>
            <a:r>
              <a:rPr sz="1300" spc="-10" dirty="0">
                <a:solidFill>
                  <a:srgbClr val="FFFFFF"/>
                </a:solidFill>
                <a:latin typeface="Arial"/>
                <a:cs typeface="Arial"/>
              </a:rPr>
              <a:t>with </a:t>
            </a:r>
            <a:r>
              <a:rPr sz="1300" spc="-5" dirty="0">
                <a:solidFill>
                  <a:srgbClr val="FFFFFF"/>
                </a:solidFill>
                <a:latin typeface="Arial"/>
                <a:cs typeface="Arial"/>
              </a:rPr>
              <a:t>a</a:t>
            </a:r>
            <a:r>
              <a:rPr sz="1300" spc="135" dirty="0">
                <a:solidFill>
                  <a:srgbClr val="FFFFFF"/>
                </a:solidFill>
                <a:latin typeface="Arial"/>
                <a:cs typeface="Arial"/>
              </a:rPr>
              <a:t> </a:t>
            </a:r>
            <a:r>
              <a:rPr sz="1300" spc="-5" dirty="0">
                <a:solidFill>
                  <a:srgbClr val="FFFFFF"/>
                </a:solidFill>
                <a:latin typeface="Arial"/>
                <a:cs typeface="Arial"/>
              </a:rPr>
              <a:t>Discipline</a:t>
            </a:r>
            <a:endParaRPr sz="1300">
              <a:latin typeface="Arial"/>
              <a:cs typeface="Arial"/>
            </a:endParaRPr>
          </a:p>
        </p:txBody>
      </p:sp>
      <p:sp>
        <p:nvSpPr>
          <p:cNvPr id="74" name="object 74"/>
          <p:cNvSpPr txBox="1"/>
          <p:nvPr/>
        </p:nvSpPr>
        <p:spPr>
          <a:xfrm>
            <a:off x="1227520" y="1528801"/>
            <a:ext cx="4868480" cy="1079398"/>
          </a:xfrm>
          <a:prstGeom prst="rect">
            <a:avLst/>
          </a:prstGeom>
        </p:spPr>
        <p:txBody>
          <a:bodyPr vert="horz" wrap="square" lIns="0" tIns="0" rIns="0" bIns="0" rtlCol="0">
            <a:spAutoFit/>
          </a:bodyPr>
          <a:lstStyle/>
          <a:p>
            <a:pPr>
              <a:lnSpc>
                <a:spcPct val="150000"/>
              </a:lnSpc>
            </a:pPr>
            <a:r>
              <a:rPr sz="1200" spc="-5" dirty="0">
                <a:latin typeface="Calibri"/>
                <a:cs typeface="Calibri"/>
              </a:rPr>
              <a:t>Map the following solution needs with a</a:t>
            </a:r>
            <a:r>
              <a:rPr sz="1200" spc="40" dirty="0">
                <a:latin typeface="Calibri"/>
                <a:cs typeface="Calibri"/>
              </a:rPr>
              <a:t> </a:t>
            </a:r>
            <a:r>
              <a:rPr sz="1200" spc="-5" dirty="0">
                <a:latin typeface="Calibri"/>
                <a:cs typeface="Calibri"/>
              </a:rPr>
              <a:t>discipline:</a:t>
            </a:r>
            <a:endParaRPr sz="1200" dirty="0">
              <a:latin typeface="Calibri"/>
              <a:cs typeface="Calibri"/>
            </a:endParaRPr>
          </a:p>
          <a:p>
            <a:pPr marL="228600" indent="-228600">
              <a:lnSpc>
                <a:spcPct val="150000"/>
              </a:lnSpc>
              <a:buAutoNum type="arabicPeriod"/>
              <a:tabLst>
                <a:tab pos="227965" algn="l"/>
                <a:tab pos="228600" algn="l"/>
              </a:tabLst>
            </a:pPr>
            <a:r>
              <a:rPr sz="1200" spc="-5" dirty="0">
                <a:latin typeface="Calibri"/>
                <a:cs typeface="Calibri"/>
              </a:rPr>
              <a:t>Imparting knowledge based on a </a:t>
            </a:r>
            <a:r>
              <a:rPr sz="1200" spc="-10" dirty="0">
                <a:latin typeface="Calibri"/>
                <a:cs typeface="Calibri"/>
              </a:rPr>
              <a:t>standard</a:t>
            </a:r>
            <a:r>
              <a:rPr sz="1200" spc="45" dirty="0">
                <a:latin typeface="Calibri"/>
                <a:cs typeface="Calibri"/>
              </a:rPr>
              <a:t> </a:t>
            </a:r>
            <a:r>
              <a:rPr sz="1200" spc="-5" dirty="0">
                <a:latin typeface="Calibri"/>
                <a:cs typeface="Calibri"/>
              </a:rPr>
              <a:t>agenda</a:t>
            </a:r>
            <a:r>
              <a:rPr lang="en-US" sz="1200" spc="-5" dirty="0">
                <a:latin typeface="Calibri"/>
                <a:cs typeface="Calibri"/>
              </a:rPr>
              <a:t> - </a:t>
            </a:r>
            <a:r>
              <a:rPr lang="en-US" sz="1200" spc="-5" dirty="0">
                <a:solidFill>
                  <a:srgbClr val="0070C0"/>
                </a:solidFill>
                <a:latin typeface="Calibri"/>
                <a:cs typeface="Calibri"/>
              </a:rPr>
              <a:t>Training</a:t>
            </a:r>
            <a:endParaRPr sz="1200" dirty="0">
              <a:solidFill>
                <a:srgbClr val="0070C0"/>
              </a:solidFill>
              <a:latin typeface="Calibri"/>
              <a:cs typeface="Calibri"/>
            </a:endParaRPr>
          </a:p>
          <a:p>
            <a:pPr marL="228600" indent="-228600">
              <a:lnSpc>
                <a:spcPct val="150000"/>
              </a:lnSpc>
              <a:buAutoNum type="arabicPeriod"/>
              <a:tabLst>
                <a:tab pos="227965" algn="l"/>
                <a:tab pos="228600" algn="l"/>
              </a:tabLst>
            </a:pPr>
            <a:r>
              <a:rPr sz="1200" spc="-5" dirty="0">
                <a:latin typeface="Calibri"/>
                <a:cs typeface="Calibri"/>
              </a:rPr>
              <a:t>Helping a </a:t>
            </a:r>
            <a:r>
              <a:rPr sz="1200" spc="-10" dirty="0">
                <a:latin typeface="Calibri"/>
                <a:cs typeface="Calibri"/>
              </a:rPr>
              <a:t>person figure </a:t>
            </a:r>
            <a:r>
              <a:rPr sz="1200" spc="-5" dirty="0">
                <a:latin typeface="Calibri"/>
                <a:cs typeface="Calibri"/>
              </a:rPr>
              <a:t>the root </a:t>
            </a:r>
            <a:r>
              <a:rPr sz="1200" spc="-10" dirty="0">
                <a:latin typeface="Calibri"/>
                <a:cs typeface="Calibri"/>
              </a:rPr>
              <a:t>cause </a:t>
            </a:r>
            <a:r>
              <a:rPr sz="1200" spc="-5" dirty="0">
                <a:latin typeface="Calibri"/>
                <a:cs typeface="Calibri"/>
              </a:rPr>
              <a:t>of a serious</a:t>
            </a:r>
            <a:r>
              <a:rPr sz="1200" spc="185" dirty="0">
                <a:latin typeface="Calibri"/>
                <a:cs typeface="Calibri"/>
              </a:rPr>
              <a:t> </a:t>
            </a:r>
            <a:r>
              <a:rPr sz="1200" spc="-10" dirty="0">
                <a:latin typeface="Calibri"/>
                <a:cs typeface="Calibri"/>
              </a:rPr>
              <a:t>behavioral</a:t>
            </a:r>
            <a:r>
              <a:rPr lang="en-US" sz="1200" spc="-10" dirty="0">
                <a:latin typeface="Calibri"/>
                <a:cs typeface="Calibri"/>
              </a:rPr>
              <a:t> </a:t>
            </a:r>
            <a:r>
              <a:rPr sz="1200" spc="-5" dirty="0">
                <a:latin typeface="Calibri"/>
                <a:cs typeface="Calibri"/>
              </a:rPr>
              <a:t>issue</a:t>
            </a:r>
            <a:r>
              <a:rPr lang="en-US" sz="1200" spc="-5" dirty="0">
                <a:latin typeface="Calibri"/>
                <a:cs typeface="Calibri"/>
              </a:rPr>
              <a:t> - </a:t>
            </a:r>
            <a:r>
              <a:rPr lang="en-US" sz="1200" spc="-5" dirty="0">
                <a:solidFill>
                  <a:srgbClr val="0070C0"/>
                </a:solidFill>
                <a:latin typeface="Calibri"/>
                <a:cs typeface="Calibri"/>
              </a:rPr>
              <a:t>Counselling</a:t>
            </a:r>
            <a:endParaRPr sz="1200" dirty="0">
              <a:solidFill>
                <a:srgbClr val="0070C0"/>
              </a:solidFill>
              <a:latin typeface="Calibri"/>
              <a:cs typeface="Calibri"/>
            </a:endParaRPr>
          </a:p>
        </p:txBody>
      </p:sp>
      <p:sp>
        <p:nvSpPr>
          <p:cNvPr id="75" name="object 75"/>
          <p:cNvSpPr txBox="1"/>
          <p:nvPr/>
        </p:nvSpPr>
        <p:spPr>
          <a:xfrm>
            <a:off x="1216471" y="2669042"/>
            <a:ext cx="5327498" cy="1910395"/>
          </a:xfrm>
          <a:prstGeom prst="rect">
            <a:avLst/>
          </a:prstGeom>
        </p:spPr>
        <p:txBody>
          <a:bodyPr vert="horz" wrap="square" lIns="0" tIns="0" rIns="0" bIns="0" rtlCol="0">
            <a:spAutoFit/>
          </a:bodyPr>
          <a:lstStyle/>
          <a:p>
            <a:pPr marL="241300" marR="5080" indent="-228600">
              <a:lnSpc>
                <a:spcPct val="150000"/>
              </a:lnSpc>
              <a:buAutoNum type="arabicPeriod" startAt="3"/>
              <a:tabLst>
                <a:tab pos="240665" algn="l"/>
                <a:tab pos="241300" algn="l"/>
              </a:tabLst>
            </a:pPr>
            <a:r>
              <a:rPr sz="1200" spc="-5" dirty="0">
                <a:latin typeface="Calibri"/>
                <a:cs typeface="Calibri"/>
              </a:rPr>
              <a:t>Seeking </a:t>
            </a:r>
            <a:r>
              <a:rPr sz="1200" spc="-10" dirty="0">
                <a:latin typeface="Calibri"/>
                <a:cs typeface="Calibri"/>
              </a:rPr>
              <a:t>external </a:t>
            </a:r>
            <a:r>
              <a:rPr sz="1200" spc="-5" dirty="0">
                <a:latin typeface="Calibri"/>
                <a:cs typeface="Calibri"/>
              </a:rPr>
              <a:t>help </a:t>
            </a:r>
            <a:r>
              <a:rPr sz="1200" spc="-10" dirty="0">
                <a:latin typeface="Calibri"/>
                <a:cs typeface="Calibri"/>
              </a:rPr>
              <a:t>to understand </a:t>
            </a:r>
            <a:r>
              <a:rPr sz="1200" spc="-5" dirty="0">
                <a:latin typeface="Calibri"/>
                <a:cs typeface="Calibri"/>
              </a:rPr>
              <a:t>a </a:t>
            </a:r>
            <a:r>
              <a:rPr sz="1200" spc="-10" dirty="0">
                <a:latin typeface="Calibri"/>
                <a:cs typeface="Calibri"/>
              </a:rPr>
              <a:t>complex </a:t>
            </a:r>
            <a:r>
              <a:rPr sz="1200" spc="-5" dirty="0">
                <a:latin typeface="Calibri"/>
                <a:cs typeface="Calibri"/>
              </a:rPr>
              <a:t>technical problem  the </a:t>
            </a:r>
            <a:r>
              <a:rPr sz="1200" spc="-10" dirty="0">
                <a:latin typeface="Calibri"/>
                <a:cs typeface="Calibri"/>
              </a:rPr>
              <a:t>team </a:t>
            </a:r>
            <a:r>
              <a:rPr sz="1200" spc="-5" dirty="0">
                <a:latin typeface="Calibri"/>
                <a:cs typeface="Calibri"/>
              </a:rPr>
              <a:t>has been </a:t>
            </a:r>
            <a:r>
              <a:rPr sz="1200" spc="-10" dirty="0">
                <a:latin typeface="Calibri"/>
                <a:cs typeface="Calibri"/>
              </a:rPr>
              <a:t>facing </a:t>
            </a:r>
            <a:r>
              <a:rPr sz="1200" spc="-15" dirty="0">
                <a:latin typeface="Calibri"/>
                <a:cs typeface="Calibri"/>
              </a:rPr>
              <a:t>for </a:t>
            </a:r>
            <a:r>
              <a:rPr sz="1200" spc="-10" dirty="0">
                <a:latin typeface="Calibri"/>
                <a:cs typeface="Calibri"/>
              </a:rPr>
              <a:t>past </a:t>
            </a:r>
            <a:r>
              <a:rPr sz="1200" spc="-15" dirty="0">
                <a:latin typeface="Calibri"/>
                <a:cs typeface="Calibri"/>
              </a:rPr>
              <a:t>several</a:t>
            </a:r>
            <a:r>
              <a:rPr sz="1200" spc="170" dirty="0">
                <a:latin typeface="Calibri"/>
                <a:cs typeface="Calibri"/>
              </a:rPr>
              <a:t> </a:t>
            </a:r>
            <a:r>
              <a:rPr sz="1200" spc="-10" dirty="0">
                <a:latin typeface="Calibri"/>
                <a:cs typeface="Calibri"/>
              </a:rPr>
              <a:t>weeks</a:t>
            </a:r>
            <a:r>
              <a:rPr lang="en-US" sz="1200" spc="-10" dirty="0">
                <a:latin typeface="Calibri"/>
                <a:cs typeface="Calibri"/>
              </a:rPr>
              <a:t> - </a:t>
            </a:r>
            <a:r>
              <a:rPr lang="en-US" sz="1200" spc="-5" dirty="0">
                <a:solidFill>
                  <a:srgbClr val="0070C0"/>
                </a:solidFill>
                <a:cs typeface="Calibri"/>
              </a:rPr>
              <a:t>Counselling</a:t>
            </a:r>
            <a:endParaRPr sz="1200" dirty="0">
              <a:latin typeface="Calibri"/>
              <a:cs typeface="Calibri"/>
            </a:endParaRPr>
          </a:p>
          <a:p>
            <a:pPr marL="241300" indent="-228600">
              <a:lnSpc>
                <a:spcPct val="150000"/>
              </a:lnSpc>
              <a:buAutoNum type="arabicPeriod" startAt="3"/>
              <a:tabLst>
                <a:tab pos="240665" algn="l"/>
                <a:tab pos="241300" algn="l"/>
              </a:tabLst>
            </a:pPr>
            <a:r>
              <a:rPr sz="1200" spc="-5" dirty="0">
                <a:latin typeface="Calibri"/>
                <a:cs typeface="Calibri"/>
              </a:rPr>
              <a:t>Helping someone learn how </a:t>
            </a:r>
            <a:r>
              <a:rPr sz="1200" spc="-10" dirty="0">
                <a:latin typeface="Calibri"/>
                <a:cs typeface="Calibri"/>
              </a:rPr>
              <a:t>to develop </a:t>
            </a:r>
            <a:r>
              <a:rPr sz="1200" spc="-5" dirty="0">
                <a:latin typeface="Calibri"/>
                <a:cs typeface="Calibri"/>
              </a:rPr>
              <a:t>a </a:t>
            </a:r>
            <a:r>
              <a:rPr sz="1200" spc="-10" dirty="0">
                <a:latin typeface="Calibri"/>
                <a:cs typeface="Calibri"/>
              </a:rPr>
              <a:t>complex </a:t>
            </a:r>
            <a:r>
              <a:rPr sz="1200" spc="-5" dirty="0">
                <a:latin typeface="Calibri"/>
                <a:cs typeface="Calibri"/>
              </a:rPr>
              <a:t>technical</a:t>
            </a:r>
            <a:r>
              <a:rPr sz="1200" spc="130" dirty="0">
                <a:latin typeface="Calibri"/>
                <a:cs typeface="Calibri"/>
              </a:rPr>
              <a:t> </a:t>
            </a:r>
            <a:r>
              <a:rPr sz="1200" spc="-5" dirty="0">
                <a:latin typeface="Calibri"/>
                <a:cs typeface="Calibri"/>
              </a:rPr>
              <a:t>skill</a:t>
            </a:r>
            <a:r>
              <a:rPr lang="en-US" sz="1200" spc="-5" dirty="0">
                <a:latin typeface="Calibri"/>
                <a:cs typeface="Calibri"/>
              </a:rPr>
              <a:t> – </a:t>
            </a:r>
            <a:r>
              <a:rPr lang="en-US" sz="1200" spc="-5" dirty="0">
                <a:solidFill>
                  <a:srgbClr val="0070C0"/>
                </a:solidFill>
                <a:latin typeface="Calibri"/>
                <a:cs typeface="Calibri"/>
              </a:rPr>
              <a:t>Mentoring</a:t>
            </a:r>
            <a:r>
              <a:rPr lang="en-US" sz="1200" spc="-5" dirty="0">
                <a:latin typeface="Calibri"/>
                <a:cs typeface="Calibri"/>
              </a:rPr>
              <a:t> </a:t>
            </a:r>
            <a:endParaRPr sz="1200" dirty="0">
              <a:latin typeface="Calibri"/>
              <a:cs typeface="Calibri"/>
            </a:endParaRPr>
          </a:p>
          <a:p>
            <a:pPr marL="241300" marR="114300" indent="-228600">
              <a:lnSpc>
                <a:spcPct val="150000"/>
              </a:lnSpc>
              <a:buAutoNum type="arabicPeriod" startAt="3"/>
              <a:tabLst>
                <a:tab pos="240665" algn="l"/>
                <a:tab pos="241300" algn="l"/>
              </a:tabLst>
            </a:pPr>
            <a:r>
              <a:rPr sz="1200" spc="-5" dirty="0">
                <a:latin typeface="Calibri"/>
                <a:cs typeface="Calibri"/>
              </a:rPr>
              <a:t>Helping someone think through a nagging problem and figure a  possible</a:t>
            </a:r>
            <a:r>
              <a:rPr sz="1200" spc="-45" dirty="0">
                <a:latin typeface="Calibri"/>
                <a:cs typeface="Calibri"/>
              </a:rPr>
              <a:t> </a:t>
            </a:r>
            <a:r>
              <a:rPr sz="1200" spc="-5" dirty="0">
                <a:latin typeface="Calibri"/>
                <a:cs typeface="Calibri"/>
              </a:rPr>
              <a:t>solution</a:t>
            </a:r>
            <a:r>
              <a:rPr lang="en-US" sz="1200" spc="-5" dirty="0">
                <a:latin typeface="Calibri"/>
                <a:cs typeface="Calibri"/>
              </a:rPr>
              <a:t> – </a:t>
            </a:r>
            <a:r>
              <a:rPr lang="en-US" sz="1200" spc="-5" dirty="0">
                <a:solidFill>
                  <a:srgbClr val="0070C0"/>
                </a:solidFill>
                <a:latin typeface="Calibri"/>
                <a:cs typeface="Calibri"/>
              </a:rPr>
              <a:t>Coaching</a:t>
            </a:r>
            <a:r>
              <a:rPr lang="en-US" sz="1200" spc="-5" dirty="0">
                <a:latin typeface="Calibri"/>
                <a:cs typeface="Calibri"/>
              </a:rPr>
              <a:t> </a:t>
            </a:r>
            <a:endParaRPr sz="1200" dirty="0">
              <a:latin typeface="Calibri"/>
              <a:cs typeface="Calibri"/>
            </a:endParaRPr>
          </a:p>
          <a:p>
            <a:pPr marL="241300" marR="116205" indent="-228600">
              <a:lnSpc>
                <a:spcPct val="150000"/>
              </a:lnSpc>
              <a:buAutoNum type="arabicPeriod" startAt="3"/>
              <a:tabLst>
                <a:tab pos="240665" algn="l"/>
                <a:tab pos="241300" algn="l"/>
              </a:tabLst>
            </a:pPr>
            <a:r>
              <a:rPr sz="1200" spc="-5" dirty="0">
                <a:latin typeface="Calibri"/>
                <a:cs typeface="Calibri"/>
              </a:rPr>
              <a:t>Helping a group </a:t>
            </a:r>
            <a:r>
              <a:rPr sz="1200" spc="-15" dirty="0">
                <a:latin typeface="Calibri"/>
                <a:cs typeface="Calibri"/>
              </a:rPr>
              <a:t>navigate </a:t>
            </a:r>
            <a:r>
              <a:rPr sz="1200" spc="-5" dirty="0">
                <a:latin typeface="Calibri"/>
                <a:cs typeface="Calibri"/>
              </a:rPr>
              <a:t>through a problem and find a solution  through</a:t>
            </a:r>
            <a:r>
              <a:rPr sz="1200" spc="-50" dirty="0">
                <a:latin typeface="Calibri"/>
                <a:cs typeface="Calibri"/>
              </a:rPr>
              <a:t> </a:t>
            </a:r>
            <a:r>
              <a:rPr sz="1200" spc="-10" dirty="0">
                <a:latin typeface="Calibri"/>
                <a:cs typeface="Calibri"/>
              </a:rPr>
              <a:t>consensus</a:t>
            </a:r>
            <a:r>
              <a:rPr lang="en-US" sz="1200" spc="-10" dirty="0">
                <a:latin typeface="Calibri"/>
                <a:cs typeface="Calibri"/>
              </a:rPr>
              <a:t> - </a:t>
            </a:r>
            <a:r>
              <a:rPr lang="en-US" sz="1200" spc="-10" dirty="0">
                <a:solidFill>
                  <a:srgbClr val="0070C0"/>
                </a:solidFill>
                <a:latin typeface="Calibri"/>
                <a:cs typeface="Calibri"/>
              </a:rPr>
              <a:t>Facilitating</a:t>
            </a:r>
            <a:endParaRPr sz="1200" dirty="0">
              <a:solidFill>
                <a:srgbClr val="0070C0"/>
              </a:solidFill>
              <a:latin typeface="Calibri"/>
              <a:cs typeface="Calibri"/>
            </a:endParaRPr>
          </a:p>
        </p:txBody>
      </p:sp>
      <p:sp>
        <p:nvSpPr>
          <p:cNvPr id="2" name="Rectangle 1">
            <a:extLst>
              <a:ext uri="{FF2B5EF4-FFF2-40B4-BE49-F238E27FC236}">
                <a16:creationId xmlns:a16="http://schemas.microsoft.com/office/drawing/2014/main" id="{8EFBACBD-97D4-49C2-83D1-206FF25F7994}"/>
              </a:ext>
            </a:extLst>
          </p:cNvPr>
          <p:cNvSpPr/>
          <p:nvPr/>
        </p:nvSpPr>
        <p:spPr>
          <a:xfrm>
            <a:off x="998345" y="996036"/>
            <a:ext cx="4306948" cy="338554"/>
          </a:xfrm>
          <a:prstGeom prst="rect">
            <a:avLst/>
          </a:prstGeom>
        </p:spPr>
        <p:txBody>
          <a:bodyPr wrap="none">
            <a:spAutoFit/>
          </a:bodyPr>
          <a:lstStyle/>
          <a:p>
            <a:pPr marL="12700">
              <a:lnSpc>
                <a:spcPct val="100000"/>
              </a:lnSpc>
            </a:pPr>
            <a:r>
              <a:rPr lang="en-US" sz="1600" b="1" dirty="0"/>
              <a:t>Solution: Activity 1.3 </a:t>
            </a:r>
            <a:r>
              <a:rPr lang="en-US" sz="1600" b="1" spc="-5" dirty="0">
                <a:cs typeface="Calibri"/>
              </a:rPr>
              <a:t>Mapping needs a discipline</a:t>
            </a:r>
            <a:endParaRPr lang="en-US" sz="1600" dirty="0">
              <a:cs typeface="Calibri"/>
            </a:endParaRPr>
          </a:p>
        </p:txBody>
      </p:sp>
      <p:sp>
        <p:nvSpPr>
          <p:cNvPr id="4" name="Rectangle 3">
            <a:extLst>
              <a:ext uri="{FF2B5EF4-FFF2-40B4-BE49-F238E27FC236}">
                <a16:creationId xmlns:a16="http://schemas.microsoft.com/office/drawing/2014/main" id="{47017E5E-F4F1-437E-8F8E-BAA809C3CD36}"/>
              </a:ext>
            </a:extLst>
          </p:cNvPr>
          <p:cNvSpPr/>
          <p:nvPr/>
        </p:nvSpPr>
        <p:spPr>
          <a:xfrm>
            <a:off x="1242635" y="5164138"/>
            <a:ext cx="5326443" cy="2031325"/>
          </a:xfrm>
          <a:prstGeom prst="rect">
            <a:avLst/>
          </a:prstGeom>
        </p:spPr>
        <p:txBody>
          <a:bodyPr wrap="square">
            <a:spAutoFit/>
          </a:bodyPr>
          <a:lstStyle/>
          <a:p>
            <a:r>
              <a:rPr lang="en-US" sz="1200" b="1" dirty="0"/>
              <a:t>Difference between Counselling | Consulting | Mentoring?</a:t>
            </a:r>
            <a:endParaRPr lang="en-US" sz="1200" dirty="0"/>
          </a:p>
          <a:p>
            <a:endParaRPr lang="en-US" sz="1200" dirty="0"/>
          </a:p>
          <a:p>
            <a:r>
              <a:rPr lang="en-US" sz="1200" dirty="0"/>
              <a:t>The difference between Counselling , Consulting &amp; Mentoring are:-</a:t>
            </a:r>
          </a:p>
          <a:p>
            <a:pPr>
              <a:lnSpc>
                <a:spcPct val="150000"/>
              </a:lnSpc>
            </a:pPr>
            <a:r>
              <a:rPr lang="en-US" sz="1200" dirty="0"/>
              <a:t>Counselling – Idea to understand the problem (Traditional Counselling) </a:t>
            </a:r>
          </a:p>
          <a:p>
            <a:pPr>
              <a:lnSpc>
                <a:spcPct val="150000"/>
              </a:lnSpc>
            </a:pPr>
            <a:r>
              <a:rPr lang="en-US" sz="1200" dirty="0"/>
              <a:t>Consulting – Look at what going Wrong</a:t>
            </a:r>
          </a:p>
          <a:p>
            <a:pPr>
              <a:lnSpc>
                <a:spcPct val="150000"/>
              </a:lnSpc>
            </a:pPr>
            <a:r>
              <a:rPr lang="en-US" sz="1200" dirty="0"/>
              <a:t>Mentoring – Providing Solutions</a:t>
            </a:r>
          </a:p>
          <a:p>
            <a:pPr>
              <a:lnSpc>
                <a:spcPct val="150000"/>
              </a:lnSpc>
            </a:pPr>
            <a:endParaRPr lang="en-US" sz="1200" dirty="0"/>
          </a:p>
          <a:p>
            <a:pPr>
              <a:lnSpc>
                <a:spcPct val="150000"/>
              </a:lnSpc>
            </a:pPr>
            <a:endParaRPr lang="en-US" sz="1200" b="0" i="0" dirty="0">
              <a:effectLst/>
            </a:endParaRPr>
          </a:p>
        </p:txBody>
      </p:sp>
      <p:sp>
        <p:nvSpPr>
          <p:cNvPr id="61" name="object 61">
            <a:extLst>
              <a:ext uri="{FF2B5EF4-FFF2-40B4-BE49-F238E27FC236}">
                <a16:creationId xmlns:a16="http://schemas.microsoft.com/office/drawing/2014/main" id="{0AAA7F8E-9895-47A2-A347-46B83C52C420}"/>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Tree>
    <p:extLst>
      <p:ext uri="{BB962C8B-B14F-4D97-AF65-F5344CB8AC3E}">
        <p14:creationId xmlns:p14="http://schemas.microsoft.com/office/powerpoint/2010/main" val="3140831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1925194" y="2238885"/>
            <a:ext cx="3016885" cy="246221"/>
          </a:xfrm>
          <a:prstGeom prst="rect">
            <a:avLst/>
          </a:prstGeom>
        </p:spPr>
        <p:txBody>
          <a:bodyPr vert="horz" wrap="square" lIns="0" tIns="0" rIns="0" bIns="0" rtlCol="0">
            <a:spAutoFit/>
          </a:bodyPr>
          <a:lstStyle/>
          <a:p>
            <a:pPr marL="12700">
              <a:lnSpc>
                <a:spcPct val="100000"/>
              </a:lnSpc>
            </a:pPr>
            <a:r>
              <a:rPr sz="1600" b="1" spc="-5" dirty="0">
                <a:latin typeface="Calibri"/>
                <a:cs typeface="Calibri"/>
              </a:rPr>
              <a:t>Agile Coaching – </a:t>
            </a:r>
            <a:r>
              <a:rPr sz="1600" b="1" spc="-20" dirty="0">
                <a:latin typeface="Calibri"/>
                <a:cs typeface="Calibri"/>
              </a:rPr>
              <a:t>Key </a:t>
            </a:r>
            <a:r>
              <a:rPr sz="1600" b="1" spc="-10" dirty="0">
                <a:latin typeface="Calibri"/>
                <a:cs typeface="Calibri"/>
              </a:rPr>
              <a:t>Mindset</a:t>
            </a:r>
            <a:r>
              <a:rPr sz="1600" b="1" spc="35" dirty="0">
                <a:latin typeface="Calibri"/>
                <a:cs typeface="Calibri"/>
              </a:rPr>
              <a:t> </a:t>
            </a:r>
            <a:r>
              <a:rPr sz="1600" b="1" spc="-5" dirty="0">
                <a:latin typeface="Calibri"/>
                <a:cs typeface="Calibri"/>
              </a:rPr>
              <a:t>Shifts</a:t>
            </a:r>
            <a:endParaRPr sz="1600" dirty="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6" y="4988942"/>
            <a:ext cx="4159885" cy="2401940"/>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 </a:t>
            </a:r>
            <a:r>
              <a:rPr sz="1500" b="1" dirty="0">
                <a:latin typeface="Calibri"/>
                <a:cs typeface="Calibri"/>
              </a:rPr>
              <a:t>as </a:t>
            </a:r>
            <a:r>
              <a:rPr sz="1500" b="1" spc="-10" dirty="0">
                <a:latin typeface="Calibri"/>
                <a:cs typeface="Calibri"/>
              </a:rPr>
              <a:t>Role</a:t>
            </a:r>
            <a:r>
              <a:rPr sz="1500" b="1" spc="-80" dirty="0">
                <a:latin typeface="Calibri"/>
                <a:cs typeface="Calibri"/>
              </a:rPr>
              <a:t> </a:t>
            </a:r>
            <a:r>
              <a:rPr sz="1500" b="1" spc="-5" dirty="0">
                <a:latin typeface="Calibri"/>
                <a:cs typeface="Calibri"/>
              </a:rPr>
              <a:t>Model</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Be </a:t>
            </a:r>
            <a:r>
              <a:rPr sz="1200" dirty="0">
                <a:latin typeface="Calibri"/>
                <a:cs typeface="Calibri"/>
              </a:rPr>
              <a:t>a living </a:t>
            </a:r>
            <a:r>
              <a:rPr sz="1200" spc="-10" dirty="0">
                <a:latin typeface="Calibri"/>
                <a:cs typeface="Calibri"/>
              </a:rPr>
              <a:t>example </a:t>
            </a:r>
            <a:r>
              <a:rPr sz="1200" dirty="0">
                <a:latin typeface="Calibri"/>
                <a:cs typeface="Calibri"/>
              </a:rPr>
              <a:t>of the depth and </a:t>
            </a:r>
            <a:r>
              <a:rPr sz="1200" spc="-5" dirty="0">
                <a:latin typeface="Calibri"/>
                <a:cs typeface="Calibri"/>
              </a:rPr>
              <a:t>usefulness </a:t>
            </a:r>
            <a:r>
              <a:rPr sz="1200" dirty="0">
                <a:latin typeface="Calibri"/>
                <a:cs typeface="Calibri"/>
              </a:rPr>
              <a:t>of agile</a:t>
            </a:r>
            <a:r>
              <a:rPr sz="1200" spc="-110" dirty="0">
                <a:latin typeface="Calibri"/>
                <a:cs typeface="Calibri"/>
              </a:rPr>
              <a:t> </a:t>
            </a:r>
            <a:r>
              <a:rPr sz="1200" spc="-5" dirty="0">
                <a:latin typeface="Calibri"/>
                <a:cs typeface="Calibri"/>
              </a:rPr>
              <a:t>values</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Being agile </a:t>
            </a:r>
            <a:r>
              <a:rPr sz="1200" spc="-5" dirty="0">
                <a:latin typeface="Calibri"/>
                <a:cs typeface="Calibri"/>
              </a:rPr>
              <a:t>more </a:t>
            </a:r>
            <a:r>
              <a:rPr sz="1200" dirty="0">
                <a:latin typeface="Calibri"/>
                <a:cs typeface="Calibri"/>
              </a:rPr>
              <a:t>than doing</a:t>
            </a:r>
            <a:r>
              <a:rPr sz="1200" spc="-165" dirty="0">
                <a:latin typeface="Calibri"/>
                <a:cs typeface="Calibri"/>
              </a:rPr>
              <a:t> </a:t>
            </a:r>
            <a:r>
              <a:rPr sz="1200" dirty="0">
                <a:latin typeface="Calibri"/>
                <a:cs typeface="Calibri"/>
              </a:rPr>
              <a:t>agile</a:t>
            </a: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Exhibit the ‘Ri’ </a:t>
            </a:r>
            <a:r>
              <a:rPr sz="1200" spc="-10" dirty="0">
                <a:latin typeface="Calibri"/>
                <a:cs typeface="Calibri"/>
              </a:rPr>
              <a:t>stage </a:t>
            </a:r>
            <a:r>
              <a:rPr sz="1200" spc="-5" dirty="0">
                <a:latin typeface="Calibri"/>
                <a:cs typeface="Calibri"/>
              </a:rPr>
              <a:t>of</a:t>
            </a:r>
            <a:r>
              <a:rPr sz="1200" spc="-120" dirty="0">
                <a:latin typeface="Calibri"/>
                <a:cs typeface="Calibri"/>
              </a:rPr>
              <a:t> </a:t>
            </a:r>
            <a:r>
              <a:rPr sz="1200" dirty="0">
                <a:latin typeface="Calibri"/>
                <a:cs typeface="Calibri"/>
              </a:rPr>
              <a:t>Agile</a:t>
            </a:r>
          </a:p>
          <a:p>
            <a:pPr>
              <a:lnSpc>
                <a:spcPct val="100000"/>
              </a:lnSpc>
            </a:pPr>
            <a:endParaRPr sz="1200" dirty="0">
              <a:latin typeface="Times New Roman"/>
              <a:cs typeface="Times New Roman"/>
            </a:endParaRPr>
          </a:p>
          <a:p>
            <a:pPr marL="854075" marR="502920" algn="ctr">
              <a:lnSpc>
                <a:spcPct val="120800"/>
              </a:lnSpc>
              <a:spcBef>
                <a:spcPts val="770"/>
              </a:spcBef>
            </a:pPr>
            <a:r>
              <a:rPr sz="1200" i="1" spc="-15" dirty="0">
                <a:solidFill>
                  <a:srgbClr val="42558D"/>
                </a:solidFill>
                <a:latin typeface="Calibri"/>
                <a:cs typeface="Calibri"/>
              </a:rPr>
              <a:t>Would </a:t>
            </a:r>
            <a:r>
              <a:rPr sz="1200" i="1" spc="-5" dirty="0">
                <a:solidFill>
                  <a:srgbClr val="42558D"/>
                </a:solidFill>
                <a:latin typeface="Calibri"/>
                <a:cs typeface="Calibri"/>
              </a:rPr>
              <a:t>you hire </a:t>
            </a:r>
            <a:r>
              <a:rPr sz="1200" i="1" dirty="0">
                <a:solidFill>
                  <a:srgbClr val="42558D"/>
                </a:solidFill>
                <a:latin typeface="Calibri"/>
                <a:cs typeface="Calibri"/>
              </a:rPr>
              <a:t>a </a:t>
            </a:r>
            <a:r>
              <a:rPr sz="1200" i="1" spc="-5" dirty="0">
                <a:solidFill>
                  <a:srgbClr val="42558D"/>
                </a:solidFill>
                <a:latin typeface="Calibri"/>
                <a:cs typeface="Calibri"/>
              </a:rPr>
              <a:t>fitness trainer who needs to  shed at least </a:t>
            </a:r>
            <a:r>
              <a:rPr sz="1200" i="1" dirty="0">
                <a:solidFill>
                  <a:srgbClr val="42558D"/>
                </a:solidFill>
                <a:latin typeface="Calibri"/>
                <a:cs typeface="Calibri"/>
              </a:rPr>
              <a:t>10 </a:t>
            </a:r>
            <a:r>
              <a:rPr sz="1200" i="1" spc="-5" dirty="0">
                <a:solidFill>
                  <a:srgbClr val="42558D"/>
                </a:solidFill>
                <a:latin typeface="Calibri"/>
                <a:cs typeface="Calibri"/>
              </a:rPr>
              <a:t>kilos</a:t>
            </a:r>
            <a:r>
              <a:rPr sz="1200" i="1" spc="-65" dirty="0">
                <a:solidFill>
                  <a:srgbClr val="42558D"/>
                </a:solidFill>
                <a:latin typeface="Calibri"/>
                <a:cs typeface="Calibri"/>
              </a:rPr>
              <a:t> </a:t>
            </a:r>
            <a:r>
              <a:rPr sz="1200" i="1" dirty="0">
                <a:solidFill>
                  <a:srgbClr val="42558D"/>
                </a:solidFill>
                <a:latin typeface="Calibri"/>
                <a:cs typeface="Calibri"/>
              </a:rPr>
              <a:t>himself?</a:t>
            </a:r>
            <a:endParaRPr sz="1200" dirty="0">
              <a:latin typeface="Calibri"/>
              <a:cs typeface="Calibri"/>
            </a:endParaRPr>
          </a:p>
          <a:p>
            <a:pPr marL="707390" marR="354965" algn="ctr">
              <a:lnSpc>
                <a:spcPct val="120800"/>
              </a:lnSpc>
              <a:spcBef>
                <a:spcPts val="300"/>
              </a:spcBef>
            </a:pPr>
            <a:r>
              <a:rPr sz="1200" i="1" spc="-5" dirty="0">
                <a:solidFill>
                  <a:srgbClr val="42558D"/>
                </a:solidFill>
                <a:latin typeface="Calibri"/>
                <a:cs typeface="Calibri"/>
              </a:rPr>
              <a:t>How would you feel </a:t>
            </a:r>
            <a:r>
              <a:rPr sz="1200" i="1" dirty="0">
                <a:solidFill>
                  <a:srgbClr val="42558D"/>
                </a:solidFill>
                <a:latin typeface="Calibri"/>
                <a:cs typeface="Calibri"/>
              </a:rPr>
              <a:t>if </a:t>
            </a:r>
            <a:r>
              <a:rPr sz="1200" i="1" spc="-5" dirty="0">
                <a:solidFill>
                  <a:srgbClr val="42558D"/>
                </a:solidFill>
                <a:latin typeface="Calibri"/>
                <a:cs typeface="Calibri"/>
              </a:rPr>
              <a:t>you find your </a:t>
            </a:r>
            <a:r>
              <a:rPr sz="1200" i="1" spc="-15" dirty="0">
                <a:solidFill>
                  <a:srgbClr val="42558D"/>
                </a:solidFill>
                <a:latin typeface="Calibri"/>
                <a:cs typeface="Calibri"/>
              </a:rPr>
              <a:t>child’s </a:t>
            </a:r>
            <a:r>
              <a:rPr sz="1200" i="1" spc="-5" dirty="0">
                <a:solidFill>
                  <a:srgbClr val="42558D"/>
                </a:solidFill>
                <a:latin typeface="Calibri"/>
                <a:cs typeface="Calibri"/>
              </a:rPr>
              <a:t>teacher  verbally abusing someone on the</a:t>
            </a:r>
            <a:r>
              <a:rPr sz="1200" i="1" spc="25" dirty="0">
                <a:solidFill>
                  <a:srgbClr val="42558D"/>
                </a:solidFill>
                <a:latin typeface="Calibri"/>
                <a:cs typeface="Calibri"/>
              </a:rPr>
              <a:t> </a:t>
            </a:r>
            <a:r>
              <a:rPr sz="1200" i="1" spc="-5" dirty="0">
                <a:solidFill>
                  <a:srgbClr val="42558D"/>
                </a:solidFill>
                <a:latin typeface="Calibri"/>
                <a:cs typeface="Calibri"/>
              </a:rPr>
              <a:t>road?</a:t>
            </a:r>
            <a:endParaRPr sz="1200" dirty="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3761104" cy="2100575"/>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Servant</a:t>
            </a:r>
            <a:r>
              <a:rPr sz="1500" b="1" spc="-55" dirty="0">
                <a:latin typeface="Calibri"/>
                <a:cs typeface="Calibri"/>
              </a:rPr>
              <a:t> </a:t>
            </a:r>
            <a:r>
              <a:rPr sz="1500" b="1" spc="-5" dirty="0">
                <a:latin typeface="Calibri"/>
                <a:cs typeface="Calibri"/>
              </a:rPr>
              <a:t>Leadership</a:t>
            </a:r>
            <a:endParaRPr sz="1500" dirty="0">
              <a:latin typeface="Calibri"/>
              <a:cs typeface="Calibri"/>
            </a:endParaRPr>
          </a:p>
          <a:p>
            <a:pPr marL="126364">
              <a:lnSpc>
                <a:spcPct val="100000"/>
              </a:lnSpc>
              <a:spcBef>
                <a:spcPts val="1175"/>
              </a:spcBef>
            </a:pPr>
            <a:r>
              <a:rPr sz="1200" dirty="0">
                <a:latin typeface="Calibri"/>
                <a:cs typeface="Calibri"/>
              </a:rPr>
              <a:t>The </a:t>
            </a:r>
            <a:r>
              <a:rPr sz="1200" spc="-5" dirty="0">
                <a:latin typeface="Calibri"/>
                <a:cs typeface="Calibri"/>
              </a:rPr>
              <a:t>term coined </a:t>
            </a:r>
            <a:r>
              <a:rPr sz="1200" dirty="0">
                <a:latin typeface="Calibri"/>
                <a:cs typeface="Calibri"/>
              </a:rPr>
              <a:t>by </a:t>
            </a:r>
            <a:r>
              <a:rPr sz="1200" spc="-5" dirty="0">
                <a:latin typeface="Calibri"/>
                <a:cs typeface="Calibri"/>
              </a:rPr>
              <a:t>Robert </a:t>
            </a:r>
            <a:r>
              <a:rPr sz="1200" dirty="0">
                <a:latin typeface="Calibri"/>
                <a:cs typeface="Calibri"/>
              </a:rPr>
              <a:t>K.</a:t>
            </a:r>
            <a:r>
              <a:rPr sz="1200" spc="-95" dirty="0">
                <a:latin typeface="Calibri"/>
                <a:cs typeface="Calibri"/>
              </a:rPr>
              <a:t> </a:t>
            </a:r>
            <a:r>
              <a:rPr sz="1200" spc="-5" dirty="0">
                <a:latin typeface="Calibri"/>
                <a:cs typeface="Calibri"/>
              </a:rPr>
              <a:t>Greenleaf:</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Lead </a:t>
            </a:r>
            <a:r>
              <a:rPr sz="1200" dirty="0">
                <a:latin typeface="Calibri"/>
                <a:cs typeface="Calibri"/>
              </a:rPr>
              <a:t>by serving</a:t>
            </a:r>
            <a:r>
              <a:rPr sz="1200" spc="-100" dirty="0">
                <a:latin typeface="Calibri"/>
                <a:cs typeface="Calibri"/>
              </a:rPr>
              <a:t> </a:t>
            </a:r>
            <a:r>
              <a:rPr sz="1200" spc="-5" dirty="0">
                <a:latin typeface="Calibri"/>
                <a:cs typeface="Calibri"/>
              </a:rPr>
              <a:t>others</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Provide leadership </a:t>
            </a:r>
            <a:r>
              <a:rPr sz="1200" dirty="0">
                <a:latin typeface="Calibri"/>
                <a:cs typeface="Calibri"/>
              </a:rPr>
              <a:t>in helping </a:t>
            </a:r>
            <a:r>
              <a:rPr sz="1200" spc="-5" dirty="0">
                <a:latin typeface="Calibri"/>
                <a:cs typeface="Calibri"/>
              </a:rPr>
              <a:t>others achieve </a:t>
            </a:r>
            <a:r>
              <a:rPr sz="1200" dirty="0">
                <a:latin typeface="Calibri"/>
                <a:cs typeface="Calibri"/>
              </a:rPr>
              <a:t>their</a:t>
            </a:r>
            <a:r>
              <a:rPr sz="1200" spc="-90" dirty="0">
                <a:latin typeface="Calibri"/>
                <a:cs typeface="Calibri"/>
              </a:rPr>
              <a:t> </a:t>
            </a:r>
            <a:r>
              <a:rPr sz="1200" spc="-5" dirty="0">
                <a:latin typeface="Calibri"/>
                <a:cs typeface="Calibri"/>
              </a:rPr>
              <a:t>goals:</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200" spc="-5" dirty="0">
                <a:latin typeface="Calibri"/>
                <a:cs typeface="Calibri"/>
              </a:rPr>
              <a:t>Focus on building capacity in</a:t>
            </a:r>
            <a:r>
              <a:rPr sz="1200" spc="-10" dirty="0">
                <a:latin typeface="Calibri"/>
                <a:cs typeface="Calibri"/>
              </a:rPr>
              <a:t> </a:t>
            </a:r>
            <a:r>
              <a:rPr sz="1200" spc="-5" dirty="0">
                <a:latin typeface="Calibri"/>
                <a:cs typeface="Calibri"/>
              </a:rPr>
              <a:t>others</a:t>
            </a:r>
            <a:endParaRPr sz="12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200" spc="-10" dirty="0">
                <a:latin typeface="Calibri"/>
                <a:cs typeface="Calibri"/>
              </a:rPr>
              <a:t>Facilitate </a:t>
            </a:r>
            <a:r>
              <a:rPr sz="1200" spc="-5" dirty="0">
                <a:latin typeface="Calibri"/>
                <a:cs typeface="Calibri"/>
              </a:rPr>
              <a:t>decision making</a:t>
            </a:r>
            <a:r>
              <a:rPr sz="1200" spc="60" dirty="0">
                <a:latin typeface="Calibri"/>
                <a:cs typeface="Calibri"/>
              </a:rPr>
              <a:t> </a:t>
            </a:r>
            <a:r>
              <a:rPr sz="1200" spc="-10" dirty="0">
                <a:latin typeface="Calibri"/>
                <a:cs typeface="Calibri"/>
              </a:rPr>
              <a:t>process</a:t>
            </a:r>
            <a:endParaRPr sz="12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200" spc="-10" dirty="0">
                <a:latin typeface="Calibri"/>
                <a:cs typeface="Calibri"/>
              </a:rPr>
              <a:t>Distance from </a:t>
            </a:r>
            <a:r>
              <a:rPr sz="1200" spc="-5" dirty="0">
                <a:latin typeface="Calibri"/>
                <a:cs typeface="Calibri"/>
              </a:rPr>
              <a:t>the </a:t>
            </a:r>
            <a:r>
              <a:rPr sz="1200" spc="-10" dirty="0">
                <a:latin typeface="Calibri"/>
                <a:cs typeface="Calibri"/>
              </a:rPr>
              <a:t>center </a:t>
            </a:r>
            <a:r>
              <a:rPr sz="1200" spc="-5" dirty="0">
                <a:latin typeface="Calibri"/>
                <a:cs typeface="Calibri"/>
              </a:rPr>
              <a:t>of action and</a:t>
            </a:r>
            <a:r>
              <a:rPr sz="1200" spc="145" dirty="0">
                <a:latin typeface="Calibri"/>
                <a:cs typeface="Calibri"/>
              </a:rPr>
              <a:t> </a:t>
            </a:r>
            <a:r>
              <a:rPr sz="1200" spc="-10" dirty="0">
                <a:latin typeface="Calibri"/>
                <a:cs typeface="Calibri"/>
              </a:rPr>
              <a:t>attention</a:t>
            </a:r>
            <a:endParaRPr sz="12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200" spc="-10" dirty="0">
                <a:latin typeface="Calibri"/>
                <a:cs typeface="Calibri"/>
              </a:rPr>
              <a:t>Listen </a:t>
            </a:r>
            <a:r>
              <a:rPr sz="1200" spc="-5" dirty="0">
                <a:latin typeface="Calibri"/>
                <a:cs typeface="Calibri"/>
              </a:rPr>
              <a:t>and </a:t>
            </a:r>
            <a:r>
              <a:rPr sz="1200" spc="-10" dirty="0">
                <a:latin typeface="Calibri"/>
                <a:cs typeface="Calibri"/>
              </a:rPr>
              <a:t>give</a:t>
            </a:r>
            <a:r>
              <a:rPr sz="1200" spc="-25" dirty="0">
                <a:latin typeface="Calibri"/>
                <a:cs typeface="Calibri"/>
              </a:rPr>
              <a:t> </a:t>
            </a:r>
            <a:r>
              <a:rPr sz="1200" spc="-5" dirty="0">
                <a:latin typeface="Calibri"/>
                <a:cs typeface="Calibri"/>
              </a:rPr>
              <a:t>space</a:t>
            </a:r>
            <a:endParaRPr sz="1200" dirty="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2"/>
            <a:ext cx="3847465" cy="1967205"/>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Cultivate Growth</a:t>
            </a:r>
            <a:r>
              <a:rPr sz="1500" b="1" spc="-35" dirty="0">
                <a:latin typeface="Calibri"/>
                <a:cs typeface="Calibri"/>
              </a:rPr>
              <a:t> </a:t>
            </a:r>
            <a:r>
              <a:rPr sz="1500" b="1" spc="-5" dirty="0">
                <a:latin typeface="Calibri"/>
                <a:cs typeface="Calibri"/>
              </a:rPr>
              <a:t>Mindset</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Facilitate </a:t>
            </a:r>
            <a:r>
              <a:rPr sz="1200" spc="-5" dirty="0">
                <a:latin typeface="Calibri"/>
                <a:cs typeface="Calibri"/>
              </a:rPr>
              <a:t>Learning</a:t>
            </a:r>
            <a:r>
              <a:rPr sz="1200" spc="-65" dirty="0">
                <a:latin typeface="Calibri"/>
                <a:cs typeface="Calibri"/>
              </a:rPr>
              <a:t> </a:t>
            </a:r>
            <a:r>
              <a:rPr sz="1200" spc="-5" dirty="0">
                <a:latin typeface="Calibri"/>
                <a:cs typeface="Calibri"/>
              </a:rPr>
              <a:t>goals</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200" spc="-10" dirty="0">
                <a:latin typeface="Calibri"/>
                <a:cs typeface="Calibri"/>
              </a:rPr>
              <a:t>Mastery </a:t>
            </a:r>
            <a:r>
              <a:rPr sz="1200" spc="-5" dirty="0">
                <a:latin typeface="Calibri"/>
                <a:cs typeface="Calibri"/>
              </a:rPr>
              <a:t>and</a:t>
            </a:r>
            <a:r>
              <a:rPr sz="1200" spc="5" dirty="0">
                <a:latin typeface="Calibri"/>
                <a:cs typeface="Calibri"/>
              </a:rPr>
              <a:t> </a:t>
            </a:r>
            <a:r>
              <a:rPr sz="1200" spc="-10" dirty="0">
                <a:latin typeface="Calibri"/>
                <a:cs typeface="Calibri"/>
              </a:rPr>
              <a:t>Competence</a:t>
            </a:r>
            <a:endParaRPr sz="1200" dirty="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Metrics reflect current </a:t>
            </a:r>
            <a:r>
              <a:rPr sz="1200" spc="-10" dirty="0">
                <a:latin typeface="Calibri"/>
                <a:cs typeface="Calibri"/>
              </a:rPr>
              <a:t>state</a:t>
            </a:r>
            <a:r>
              <a:rPr sz="1200" spc="-110" dirty="0">
                <a:latin typeface="Calibri"/>
                <a:cs typeface="Calibri"/>
              </a:rPr>
              <a:t> </a:t>
            </a:r>
            <a:r>
              <a:rPr sz="1200" spc="-5" dirty="0">
                <a:latin typeface="Calibri"/>
                <a:cs typeface="Calibri"/>
              </a:rPr>
              <a:t>(NOW)</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200" spc="-5" dirty="0">
                <a:latin typeface="Calibri"/>
                <a:cs typeface="Calibri"/>
              </a:rPr>
              <a:t>Measuring potential or productivity is a </a:t>
            </a:r>
            <a:r>
              <a:rPr sz="1200" spc="-10" dirty="0">
                <a:latin typeface="Calibri"/>
                <a:cs typeface="Calibri"/>
              </a:rPr>
              <a:t>lower</a:t>
            </a:r>
            <a:r>
              <a:rPr sz="1200" spc="75" dirty="0">
                <a:latin typeface="Calibri"/>
                <a:cs typeface="Calibri"/>
              </a:rPr>
              <a:t> </a:t>
            </a:r>
            <a:r>
              <a:rPr sz="1200" spc="-5" dirty="0">
                <a:latin typeface="Calibri"/>
                <a:cs typeface="Calibri"/>
              </a:rPr>
              <a:t>priority</a:t>
            </a:r>
            <a:endParaRPr sz="1200" dirty="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Focus </a:t>
            </a:r>
            <a:r>
              <a:rPr sz="1200" dirty="0">
                <a:latin typeface="Calibri"/>
                <a:cs typeface="Calibri"/>
              </a:rPr>
              <a:t>on </a:t>
            </a:r>
            <a:r>
              <a:rPr sz="1200" spc="-5" dirty="0">
                <a:latin typeface="Calibri"/>
                <a:cs typeface="Calibri"/>
              </a:rPr>
              <a:t>positive </a:t>
            </a:r>
            <a:r>
              <a:rPr sz="1200" dirty="0">
                <a:latin typeface="Calibri"/>
                <a:cs typeface="Calibri"/>
              </a:rPr>
              <a:t>emotion – </a:t>
            </a:r>
            <a:r>
              <a:rPr sz="1200" spc="-5" dirty="0">
                <a:latin typeface="Calibri"/>
                <a:cs typeface="Calibri"/>
              </a:rPr>
              <a:t>Performance </a:t>
            </a:r>
            <a:r>
              <a:rPr sz="1200" dirty="0">
                <a:latin typeface="Calibri"/>
                <a:cs typeface="Calibri"/>
              </a:rPr>
              <a:t>and</a:t>
            </a:r>
            <a:r>
              <a:rPr sz="1200" spc="-110" dirty="0">
                <a:latin typeface="Calibri"/>
                <a:cs typeface="Calibri"/>
              </a:rPr>
              <a:t> </a:t>
            </a:r>
            <a:r>
              <a:rPr sz="1200" spc="-5" dirty="0">
                <a:latin typeface="Calibri"/>
                <a:cs typeface="Calibri"/>
              </a:rPr>
              <a:t>Enjoyment</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200" spc="-10" dirty="0">
                <a:latin typeface="Calibri"/>
                <a:cs typeface="Calibri"/>
              </a:rPr>
              <a:t>Decrease negative</a:t>
            </a:r>
            <a:r>
              <a:rPr sz="1200" spc="30" dirty="0">
                <a:latin typeface="Calibri"/>
                <a:cs typeface="Calibri"/>
              </a:rPr>
              <a:t> </a:t>
            </a:r>
            <a:r>
              <a:rPr sz="1200" spc="-5" dirty="0">
                <a:latin typeface="Calibri"/>
                <a:cs typeface="Calibri"/>
              </a:rPr>
              <a:t>emotion</a:t>
            </a:r>
            <a:endParaRPr sz="1200" dirty="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359155" y="1002540"/>
            <a:ext cx="2329815"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1.4 : Key Mindset</a:t>
            </a:r>
            <a:r>
              <a:rPr sz="1300" spc="40" dirty="0">
                <a:solidFill>
                  <a:srgbClr val="FFFFFF"/>
                </a:solidFill>
                <a:latin typeface="Arial"/>
                <a:cs typeface="Arial"/>
              </a:rPr>
              <a:t> </a:t>
            </a:r>
            <a:r>
              <a:rPr sz="1300" spc="-5" dirty="0">
                <a:solidFill>
                  <a:srgbClr val="FFFFFF"/>
                </a:solidFill>
                <a:latin typeface="Arial"/>
                <a:cs typeface="Arial"/>
              </a:rPr>
              <a:t>Shifts</a:t>
            </a:r>
            <a:endParaRPr sz="1300">
              <a:latin typeface="Arial"/>
              <a:cs typeface="Arial"/>
            </a:endParaRPr>
          </a:p>
        </p:txBody>
      </p:sp>
      <p:sp>
        <p:nvSpPr>
          <p:cNvPr id="18" name="object 18"/>
          <p:cNvSpPr txBox="1"/>
          <p:nvPr/>
        </p:nvSpPr>
        <p:spPr>
          <a:xfrm>
            <a:off x="1540893" y="1821434"/>
            <a:ext cx="3618229" cy="1346836"/>
          </a:xfrm>
          <a:prstGeom prst="rect">
            <a:avLst/>
          </a:prstGeom>
        </p:spPr>
        <p:txBody>
          <a:bodyPr vert="horz" wrap="square" lIns="0" tIns="0" rIns="0" bIns="0" rtlCol="0">
            <a:spAutoFit/>
          </a:bodyPr>
          <a:lstStyle/>
          <a:p>
            <a:pPr marL="12700" marR="5080">
              <a:lnSpc>
                <a:spcPct val="100000"/>
              </a:lnSpc>
            </a:pPr>
            <a:r>
              <a:rPr sz="1200" spc="-5" dirty="0">
                <a:latin typeface="Calibri"/>
                <a:cs typeface="Calibri"/>
              </a:rPr>
              <a:t>Review </a:t>
            </a:r>
            <a:r>
              <a:rPr sz="1200" dirty="0">
                <a:latin typeface="Calibri"/>
                <a:cs typeface="Calibri"/>
              </a:rPr>
              <a:t>the </a:t>
            </a:r>
            <a:r>
              <a:rPr sz="1200" spc="-5" dirty="0">
                <a:latin typeface="Calibri"/>
                <a:cs typeface="Calibri"/>
              </a:rPr>
              <a:t>list </a:t>
            </a:r>
            <a:r>
              <a:rPr sz="1200" dirty="0">
                <a:latin typeface="Calibri"/>
                <a:cs typeface="Calibri"/>
              </a:rPr>
              <a:t>of </a:t>
            </a:r>
            <a:r>
              <a:rPr sz="1200" spc="-5" dirty="0">
                <a:latin typeface="Calibri"/>
                <a:cs typeface="Calibri"/>
              </a:rPr>
              <a:t>responsibilities </a:t>
            </a:r>
            <a:r>
              <a:rPr sz="1200" dirty="0">
                <a:latin typeface="Calibri"/>
                <a:cs typeface="Calibri"/>
              </a:rPr>
              <a:t>as a </a:t>
            </a:r>
            <a:r>
              <a:rPr sz="1200" spc="-5" dirty="0">
                <a:latin typeface="Calibri"/>
                <a:cs typeface="Calibri"/>
              </a:rPr>
              <a:t>group </a:t>
            </a:r>
            <a:r>
              <a:rPr sz="1200" dirty="0">
                <a:latin typeface="Calibri"/>
                <a:cs typeface="Calibri"/>
              </a:rPr>
              <a:t>and </a:t>
            </a:r>
            <a:r>
              <a:rPr sz="1200" spc="-10" dirty="0">
                <a:latin typeface="Calibri"/>
                <a:cs typeface="Calibri"/>
              </a:rPr>
              <a:t>segregate  </a:t>
            </a:r>
            <a:r>
              <a:rPr sz="1200" dirty="0">
                <a:latin typeface="Calibri"/>
                <a:cs typeface="Calibri"/>
              </a:rPr>
              <a:t>them </a:t>
            </a:r>
            <a:r>
              <a:rPr sz="1200" spc="-5" dirty="0">
                <a:latin typeface="Calibri"/>
                <a:cs typeface="Calibri"/>
              </a:rPr>
              <a:t>into </a:t>
            </a:r>
            <a:r>
              <a:rPr sz="1200" spc="-10" dirty="0">
                <a:latin typeface="Calibri"/>
                <a:cs typeface="Calibri"/>
              </a:rPr>
              <a:t>two</a:t>
            </a:r>
            <a:r>
              <a:rPr sz="1200" spc="-135" dirty="0">
                <a:latin typeface="Calibri"/>
                <a:cs typeface="Calibri"/>
              </a:rPr>
              <a:t> </a:t>
            </a:r>
            <a:r>
              <a:rPr sz="1200" spc="-5" dirty="0">
                <a:latin typeface="Calibri"/>
                <a:cs typeface="Calibri"/>
              </a:rPr>
              <a:t>groups:</a:t>
            </a:r>
            <a:endParaRPr sz="1200" dirty="0">
              <a:latin typeface="Calibri"/>
              <a:cs typeface="Calibri"/>
            </a:endParaRPr>
          </a:p>
          <a:p>
            <a:pPr marL="241300" marR="280035" indent="-228600">
              <a:lnSpc>
                <a:spcPct val="100000"/>
              </a:lnSpc>
              <a:spcBef>
                <a:spcPts val="900"/>
              </a:spcBef>
              <a:buAutoNum type="arabicPeriod"/>
              <a:tabLst>
                <a:tab pos="241300" algn="l"/>
              </a:tabLst>
            </a:pPr>
            <a:r>
              <a:rPr sz="1200" spc="-30" dirty="0">
                <a:latin typeface="Calibri"/>
                <a:cs typeface="Calibri"/>
              </a:rPr>
              <a:t>“Away </a:t>
            </a:r>
            <a:r>
              <a:rPr sz="1200" spc="-10" dirty="0">
                <a:latin typeface="Calibri"/>
                <a:cs typeface="Calibri"/>
              </a:rPr>
              <a:t>From” </a:t>
            </a:r>
            <a:r>
              <a:rPr sz="1200" dirty="0">
                <a:latin typeface="Calibri"/>
                <a:cs typeface="Calibri"/>
              </a:rPr>
              <a:t>– the </a:t>
            </a:r>
            <a:r>
              <a:rPr sz="1200" spc="-5" dirty="0">
                <a:latin typeface="Calibri"/>
                <a:cs typeface="Calibri"/>
              </a:rPr>
              <a:t>responsibilities </a:t>
            </a:r>
            <a:r>
              <a:rPr sz="1200" dirty="0">
                <a:latin typeface="Calibri"/>
                <a:cs typeface="Calibri"/>
              </a:rPr>
              <a:t>a </a:t>
            </a:r>
            <a:r>
              <a:rPr sz="1200" spc="-5" dirty="0">
                <a:latin typeface="Calibri"/>
                <a:cs typeface="Calibri"/>
              </a:rPr>
              <a:t>Coach should  move </a:t>
            </a:r>
            <a:r>
              <a:rPr sz="1200" spc="-15" dirty="0">
                <a:latin typeface="Calibri"/>
                <a:cs typeface="Calibri"/>
              </a:rPr>
              <a:t>away</a:t>
            </a:r>
            <a:r>
              <a:rPr sz="1200" spc="-95" dirty="0">
                <a:latin typeface="Calibri"/>
                <a:cs typeface="Calibri"/>
              </a:rPr>
              <a:t> </a:t>
            </a:r>
            <a:r>
              <a:rPr sz="1200" spc="-5" dirty="0">
                <a:latin typeface="Calibri"/>
                <a:cs typeface="Calibri"/>
              </a:rPr>
              <a:t>from</a:t>
            </a:r>
            <a:endParaRPr sz="1200" dirty="0">
              <a:latin typeface="Calibri"/>
              <a:cs typeface="Calibri"/>
            </a:endParaRPr>
          </a:p>
          <a:p>
            <a:pPr marL="241300" marR="59690" indent="-228600">
              <a:lnSpc>
                <a:spcPct val="100000"/>
              </a:lnSpc>
              <a:spcBef>
                <a:spcPts val="900"/>
              </a:spcBef>
              <a:buAutoNum type="arabicPeriod"/>
              <a:tabLst>
                <a:tab pos="241300" algn="l"/>
              </a:tabLst>
            </a:pPr>
            <a:r>
              <a:rPr sz="1200" spc="-15" dirty="0">
                <a:latin typeface="Calibri"/>
                <a:cs typeface="Calibri"/>
              </a:rPr>
              <a:t>“Towards” </a:t>
            </a:r>
            <a:r>
              <a:rPr sz="1200" dirty="0">
                <a:latin typeface="Calibri"/>
                <a:cs typeface="Calibri"/>
              </a:rPr>
              <a:t>– the </a:t>
            </a:r>
            <a:r>
              <a:rPr sz="1200" spc="-5" dirty="0">
                <a:latin typeface="Calibri"/>
                <a:cs typeface="Calibri"/>
              </a:rPr>
              <a:t>responsibilities </a:t>
            </a:r>
            <a:r>
              <a:rPr sz="1200" dirty="0">
                <a:latin typeface="Calibri"/>
                <a:cs typeface="Calibri"/>
              </a:rPr>
              <a:t>a </a:t>
            </a:r>
            <a:r>
              <a:rPr sz="1200" spc="-5" dirty="0">
                <a:latin typeface="Calibri"/>
                <a:cs typeface="Calibri"/>
              </a:rPr>
              <a:t>Coach should move  </a:t>
            </a:r>
            <a:r>
              <a:rPr sz="1200" spc="-10" dirty="0">
                <a:latin typeface="Calibri"/>
                <a:cs typeface="Calibri"/>
              </a:rPr>
              <a:t>towards</a:t>
            </a:r>
            <a:endParaRPr sz="1200" dirty="0">
              <a:latin typeface="Calibri"/>
              <a:cs typeface="Calibri"/>
            </a:endParaRPr>
          </a:p>
        </p:txBody>
      </p:sp>
      <p:sp>
        <p:nvSpPr>
          <p:cNvPr id="19" name="object 19"/>
          <p:cNvSpPr/>
          <p:nvPr/>
        </p:nvSpPr>
        <p:spPr>
          <a:xfrm>
            <a:off x="4890517" y="3502154"/>
            <a:ext cx="566927" cy="56692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910202" y="3521964"/>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9"/>
                </a:lnTo>
                <a:lnTo>
                  <a:pt x="34120" y="376178"/>
                </a:lnTo>
                <a:lnTo>
                  <a:pt x="58777" y="411077"/>
                </a:lnTo>
                <a:lnTo>
                  <a:pt x="88900" y="441210"/>
                </a:lnTo>
                <a:lnTo>
                  <a:pt x="123782" y="465873"/>
                </a:lnTo>
                <a:lnTo>
                  <a:pt x="162719" y="484362"/>
                </a:lnTo>
                <a:lnTo>
                  <a:pt x="205006" y="495972"/>
                </a:lnTo>
                <a:lnTo>
                  <a:pt x="249936" y="499999"/>
                </a:lnTo>
                <a:lnTo>
                  <a:pt x="294903" y="495972"/>
                </a:lnTo>
                <a:lnTo>
                  <a:pt x="337219" y="484362"/>
                </a:lnTo>
                <a:lnTo>
                  <a:pt x="376178" y="465873"/>
                </a:lnTo>
                <a:lnTo>
                  <a:pt x="411077" y="441210"/>
                </a:lnTo>
                <a:lnTo>
                  <a:pt x="441210" y="411077"/>
                </a:lnTo>
                <a:lnTo>
                  <a:pt x="465873" y="376178"/>
                </a:lnTo>
                <a:lnTo>
                  <a:pt x="484362" y="337219"/>
                </a:lnTo>
                <a:lnTo>
                  <a:pt x="495972" y="294903"/>
                </a:lnTo>
                <a:lnTo>
                  <a:pt x="499999" y="249936"/>
                </a:lnTo>
                <a:lnTo>
                  <a:pt x="495972" y="205006"/>
                </a:lnTo>
                <a:lnTo>
                  <a:pt x="484362" y="162719"/>
                </a:lnTo>
                <a:lnTo>
                  <a:pt x="465873" y="123782"/>
                </a:lnTo>
                <a:lnTo>
                  <a:pt x="441210" y="88900"/>
                </a:lnTo>
                <a:lnTo>
                  <a:pt x="411077" y="58777"/>
                </a:lnTo>
                <a:lnTo>
                  <a:pt x="376178" y="34120"/>
                </a:lnTo>
                <a:lnTo>
                  <a:pt x="337219" y="15635"/>
                </a:lnTo>
                <a:lnTo>
                  <a:pt x="294903" y="4026"/>
                </a:lnTo>
                <a:lnTo>
                  <a:pt x="249936" y="0"/>
                </a:lnTo>
                <a:close/>
              </a:path>
            </a:pathLst>
          </a:custGeom>
          <a:solidFill>
            <a:srgbClr val="465063"/>
          </a:solidFill>
        </p:spPr>
        <p:txBody>
          <a:bodyPr wrap="square" lIns="0" tIns="0" rIns="0" bIns="0" rtlCol="0"/>
          <a:lstStyle/>
          <a:p>
            <a:endParaRPr/>
          </a:p>
        </p:txBody>
      </p:sp>
      <p:sp>
        <p:nvSpPr>
          <p:cNvPr id="21" name="object 21"/>
          <p:cNvSpPr/>
          <p:nvPr/>
        </p:nvSpPr>
        <p:spPr>
          <a:xfrm>
            <a:off x="4910202" y="3521964"/>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903" y="4026"/>
                </a:lnTo>
                <a:lnTo>
                  <a:pt x="337219" y="15635"/>
                </a:lnTo>
                <a:lnTo>
                  <a:pt x="376178" y="34120"/>
                </a:lnTo>
                <a:lnTo>
                  <a:pt x="411077" y="58777"/>
                </a:lnTo>
                <a:lnTo>
                  <a:pt x="441210" y="88900"/>
                </a:lnTo>
                <a:lnTo>
                  <a:pt x="465873" y="123782"/>
                </a:lnTo>
                <a:lnTo>
                  <a:pt x="484362" y="162719"/>
                </a:lnTo>
                <a:lnTo>
                  <a:pt x="495972" y="205006"/>
                </a:lnTo>
                <a:lnTo>
                  <a:pt x="499999" y="249936"/>
                </a:lnTo>
                <a:lnTo>
                  <a:pt x="495972" y="294903"/>
                </a:lnTo>
                <a:lnTo>
                  <a:pt x="484362" y="337219"/>
                </a:lnTo>
                <a:lnTo>
                  <a:pt x="465873" y="376178"/>
                </a:lnTo>
                <a:lnTo>
                  <a:pt x="441210" y="411077"/>
                </a:lnTo>
                <a:lnTo>
                  <a:pt x="411077" y="441210"/>
                </a:lnTo>
                <a:lnTo>
                  <a:pt x="376178" y="465873"/>
                </a:lnTo>
                <a:lnTo>
                  <a:pt x="337219" y="484362"/>
                </a:lnTo>
                <a:lnTo>
                  <a:pt x="294903" y="495972"/>
                </a:lnTo>
                <a:lnTo>
                  <a:pt x="249936" y="499999"/>
                </a:lnTo>
                <a:lnTo>
                  <a:pt x="205006" y="495972"/>
                </a:lnTo>
                <a:lnTo>
                  <a:pt x="162719" y="484362"/>
                </a:lnTo>
                <a:lnTo>
                  <a:pt x="123782" y="465873"/>
                </a:lnTo>
                <a:lnTo>
                  <a:pt x="88900" y="441210"/>
                </a:lnTo>
                <a:lnTo>
                  <a:pt x="58777" y="411077"/>
                </a:lnTo>
                <a:lnTo>
                  <a:pt x="34120" y="376178"/>
                </a:lnTo>
                <a:lnTo>
                  <a:pt x="15635" y="337219"/>
                </a:lnTo>
                <a:lnTo>
                  <a:pt x="4026" y="294903"/>
                </a:lnTo>
                <a:lnTo>
                  <a:pt x="0" y="249936"/>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961255" y="3573019"/>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2" y="397891"/>
                </a:lnTo>
                <a:lnTo>
                  <a:pt x="244495" y="392632"/>
                </a:lnTo>
                <a:lnTo>
                  <a:pt x="286377" y="377653"/>
                </a:lnTo>
                <a:lnTo>
                  <a:pt x="323329" y="354153"/>
                </a:lnTo>
                <a:lnTo>
                  <a:pt x="354153" y="323329"/>
                </a:lnTo>
                <a:lnTo>
                  <a:pt x="377653" y="286377"/>
                </a:lnTo>
                <a:lnTo>
                  <a:pt x="392632" y="244495"/>
                </a:lnTo>
                <a:lnTo>
                  <a:pt x="397891" y="198882"/>
                </a:lnTo>
                <a:lnTo>
                  <a:pt x="392632" y="153275"/>
                </a:lnTo>
                <a:lnTo>
                  <a:pt x="377653" y="111411"/>
                </a:lnTo>
                <a:lnTo>
                  <a:pt x="354153" y="74484"/>
                </a:lnTo>
                <a:lnTo>
                  <a:pt x="323329" y="43687"/>
                </a:lnTo>
                <a:lnTo>
                  <a:pt x="286377" y="20211"/>
                </a:lnTo>
                <a:lnTo>
                  <a:pt x="244495" y="5251"/>
                </a:lnTo>
                <a:lnTo>
                  <a:pt x="198882" y="0"/>
                </a:lnTo>
                <a:close/>
              </a:path>
            </a:pathLst>
          </a:custGeom>
          <a:solidFill>
            <a:srgbClr val="D9D9D9"/>
          </a:solidFill>
        </p:spPr>
        <p:txBody>
          <a:bodyPr wrap="square" lIns="0" tIns="0" rIns="0" bIns="0" rtlCol="0"/>
          <a:lstStyle/>
          <a:p>
            <a:endParaRPr/>
          </a:p>
        </p:txBody>
      </p:sp>
      <p:sp>
        <p:nvSpPr>
          <p:cNvPr id="23" name="object 23"/>
          <p:cNvSpPr/>
          <p:nvPr/>
        </p:nvSpPr>
        <p:spPr>
          <a:xfrm>
            <a:off x="5157470" y="3572255"/>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963033" y="3765804"/>
            <a:ext cx="396240" cy="7620"/>
          </a:xfrm>
          <a:custGeom>
            <a:avLst/>
            <a:gdLst/>
            <a:ahLst/>
            <a:cxnLst/>
            <a:rect l="l" t="t" r="r" b="b"/>
            <a:pathLst>
              <a:path w="396239" h="7620">
                <a:moveTo>
                  <a:pt x="0" y="7365"/>
                </a:moveTo>
                <a:lnTo>
                  <a:pt x="396113" y="0"/>
                </a:lnTo>
              </a:path>
            </a:pathLst>
          </a:custGeom>
          <a:ln w="6350">
            <a:solidFill>
              <a:srgbClr val="A6A6A6"/>
            </a:solidFill>
          </a:ln>
        </p:spPr>
        <p:txBody>
          <a:bodyPr wrap="square" lIns="0" tIns="0" rIns="0" bIns="0" rtlCol="0"/>
          <a:lstStyle/>
          <a:p>
            <a:endParaRPr/>
          </a:p>
        </p:txBody>
      </p:sp>
      <p:sp>
        <p:nvSpPr>
          <p:cNvPr id="25" name="object 25"/>
          <p:cNvSpPr/>
          <p:nvPr/>
        </p:nvSpPr>
        <p:spPr>
          <a:xfrm>
            <a:off x="5017515" y="3634486"/>
            <a:ext cx="285750" cy="274955"/>
          </a:xfrm>
          <a:custGeom>
            <a:avLst/>
            <a:gdLst/>
            <a:ahLst/>
            <a:cxnLst/>
            <a:rect l="l" t="t" r="r" b="b"/>
            <a:pathLst>
              <a:path w="285750" h="274954">
                <a:moveTo>
                  <a:pt x="0" y="0"/>
                </a:moveTo>
                <a:lnTo>
                  <a:pt x="285369" y="274954"/>
                </a:lnTo>
              </a:path>
            </a:pathLst>
          </a:custGeom>
          <a:ln w="6350">
            <a:solidFill>
              <a:srgbClr val="A6A6A6"/>
            </a:solidFill>
          </a:ln>
        </p:spPr>
        <p:txBody>
          <a:bodyPr wrap="square" lIns="0" tIns="0" rIns="0" bIns="0" rtlCol="0"/>
          <a:lstStyle/>
          <a:p>
            <a:endParaRPr/>
          </a:p>
        </p:txBody>
      </p:sp>
      <p:sp>
        <p:nvSpPr>
          <p:cNvPr id="26" name="object 26"/>
          <p:cNvSpPr/>
          <p:nvPr/>
        </p:nvSpPr>
        <p:spPr>
          <a:xfrm>
            <a:off x="5022090" y="3628773"/>
            <a:ext cx="275590" cy="285750"/>
          </a:xfrm>
          <a:custGeom>
            <a:avLst/>
            <a:gdLst/>
            <a:ahLst/>
            <a:cxnLst/>
            <a:rect l="l" t="t" r="r" b="b"/>
            <a:pathLst>
              <a:path w="275589" h="285750">
                <a:moveTo>
                  <a:pt x="0" y="285242"/>
                </a:moveTo>
                <a:lnTo>
                  <a:pt x="275082" y="0"/>
                </a:lnTo>
              </a:path>
            </a:pathLst>
          </a:custGeom>
          <a:ln w="6350">
            <a:solidFill>
              <a:srgbClr val="A6A6A6"/>
            </a:solidFill>
          </a:ln>
        </p:spPr>
        <p:txBody>
          <a:bodyPr wrap="square" lIns="0" tIns="0" rIns="0" bIns="0" rtlCol="0"/>
          <a:lstStyle/>
          <a:p>
            <a:endParaRPr/>
          </a:p>
        </p:txBody>
      </p:sp>
      <p:sp>
        <p:nvSpPr>
          <p:cNvPr id="27" name="object 27"/>
          <p:cNvSpPr/>
          <p:nvPr/>
        </p:nvSpPr>
        <p:spPr>
          <a:xfrm>
            <a:off x="4995798" y="3607561"/>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7"/>
                </a:lnTo>
                <a:lnTo>
                  <a:pt x="5867" y="208050"/>
                </a:lnTo>
                <a:lnTo>
                  <a:pt x="22427" y="247334"/>
                </a:lnTo>
                <a:lnTo>
                  <a:pt x="48117" y="280622"/>
                </a:lnTo>
                <a:lnTo>
                  <a:pt x="81374" y="306342"/>
                </a:lnTo>
                <a:lnTo>
                  <a:pt x="120635" y="322926"/>
                </a:lnTo>
                <a:lnTo>
                  <a:pt x="164337" y="328802"/>
                </a:lnTo>
                <a:lnTo>
                  <a:pt x="208050" y="322926"/>
                </a:lnTo>
                <a:lnTo>
                  <a:pt x="247334" y="306342"/>
                </a:lnTo>
                <a:lnTo>
                  <a:pt x="280622" y="280622"/>
                </a:lnTo>
                <a:lnTo>
                  <a:pt x="306342" y="247334"/>
                </a:lnTo>
                <a:lnTo>
                  <a:pt x="322926" y="208050"/>
                </a:lnTo>
                <a:lnTo>
                  <a:pt x="328802" y="164337"/>
                </a:lnTo>
                <a:lnTo>
                  <a:pt x="322926" y="120679"/>
                </a:lnTo>
                <a:lnTo>
                  <a:pt x="306342" y="81430"/>
                </a:lnTo>
                <a:lnTo>
                  <a:pt x="280622" y="48164"/>
                </a:lnTo>
                <a:lnTo>
                  <a:pt x="247334" y="22455"/>
                </a:lnTo>
                <a:lnTo>
                  <a:pt x="208050" y="5876"/>
                </a:lnTo>
                <a:lnTo>
                  <a:pt x="164337" y="0"/>
                </a:lnTo>
                <a:close/>
              </a:path>
            </a:pathLst>
          </a:custGeom>
          <a:solidFill>
            <a:srgbClr val="D9D9D9"/>
          </a:solidFill>
        </p:spPr>
        <p:txBody>
          <a:bodyPr wrap="square" lIns="0" tIns="0" rIns="0" bIns="0" rtlCol="0"/>
          <a:lstStyle/>
          <a:p>
            <a:endParaRPr/>
          </a:p>
        </p:txBody>
      </p:sp>
      <p:sp>
        <p:nvSpPr>
          <p:cNvPr id="28" name="object 28"/>
          <p:cNvSpPr/>
          <p:nvPr/>
        </p:nvSpPr>
        <p:spPr>
          <a:xfrm>
            <a:off x="5016121" y="3627882"/>
            <a:ext cx="288290" cy="288289"/>
          </a:xfrm>
          <a:custGeom>
            <a:avLst/>
            <a:gdLst/>
            <a:ahLst/>
            <a:cxnLst/>
            <a:rect l="l" t="t" r="r" b="b"/>
            <a:pathLst>
              <a:path w="288289" h="288289">
                <a:moveTo>
                  <a:pt x="144017" y="0"/>
                </a:moveTo>
                <a:lnTo>
                  <a:pt x="98511" y="7345"/>
                </a:lnTo>
                <a:lnTo>
                  <a:pt x="58978" y="27797"/>
                </a:lnTo>
                <a:lnTo>
                  <a:pt x="27797" y="58978"/>
                </a:lnTo>
                <a:lnTo>
                  <a:pt x="7345" y="98511"/>
                </a:lnTo>
                <a:lnTo>
                  <a:pt x="0" y="144018"/>
                </a:lnTo>
                <a:lnTo>
                  <a:pt x="7345" y="189586"/>
                </a:lnTo>
                <a:lnTo>
                  <a:pt x="27797" y="229156"/>
                </a:lnTo>
                <a:lnTo>
                  <a:pt x="58978" y="260357"/>
                </a:lnTo>
                <a:lnTo>
                  <a:pt x="98511" y="280816"/>
                </a:lnTo>
                <a:lnTo>
                  <a:pt x="144017" y="288163"/>
                </a:lnTo>
                <a:lnTo>
                  <a:pt x="189586" y="280816"/>
                </a:lnTo>
                <a:lnTo>
                  <a:pt x="229156" y="260357"/>
                </a:lnTo>
                <a:lnTo>
                  <a:pt x="260357" y="229156"/>
                </a:lnTo>
                <a:lnTo>
                  <a:pt x="280816" y="189586"/>
                </a:lnTo>
                <a:lnTo>
                  <a:pt x="288163" y="144018"/>
                </a:lnTo>
                <a:lnTo>
                  <a:pt x="280816" y="98511"/>
                </a:lnTo>
                <a:lnTo>
                  <a:pt x="260357" y="58978"/>
                </a:lnTo>
                <a:lnTo>
                  <a:pt x="229156" y="27797"/>
                </a:lnTo>
                <a:lnTo>
                  <a:pt x="189586" y="7345"/>
                </a:lnTo>
                <a:lnTo>
                  <a:pt x="144017" y="0"/>
                </a:lnTo>
                <a:close/>
              </a:path>
            </a:pathLst>
          </a:custGeom>
          <a:solidFill>
            <a:srgbClr val="E68421"/>
          </a:solidFill>
        </p:spPr>
        <p:txBody>
          <a:bodyPr wrap="square" lIns="0" tIns="0" rIns="0" bIns="0" rtlCol="0"/>
          <a:lstStyle/>
          <a:p>
            <a:endParaRPr/>
          </a:p>
        </p:txBody>
      </p:sp>
      <p:sp>
        <p:nvSpPr>
          <p:cNvPr id="29" name="object 29"/>
          <p:cNvSpPr txBox="1"/>
          <p:nvPr/>
        </p:nvSpPr>
        <p:spPr>
          <a:xfrm>
            <a:off x="5063746" y="3644900"/>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1" name="object 31"/>
          <p:cNvSpPr/>
          <p:nvPr/>
        </p:nvSpPr>
        <p:spPr>
          <a:xfrm>
            <a:off x="5257165" y="8302510"/>
            <a:ext cx="565150" cy="271273"/>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7" name="object 3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8" name="object 3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9" name="object 3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40" name="object 4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1" name="object 4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2" name="object 4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3" name="object 4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4" name="object 4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5" name="object 4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6" name="object 4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7" name="object 4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8" name="object 4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9" name="object 4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50" name="object 5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1" name="object 5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2" name="object 5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3" name="object 5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4" name="object 5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5" name="object 5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6" name="object 5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7" name="object 5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8" name="object 5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9" name="object 5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60" name="object 6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1" name="object 6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2" name="object 6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3" name="object 6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4" name="object 6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5" name="object 6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6" name="object 6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7" name="object 6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8" name="object 6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9" name="object 6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70" name="object 7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1" name="object 7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2" name="object 7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3" name="object 7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4" name="object 7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5" name="object 7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6" name="object 7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7" name="object 7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8" name="object 7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9" name="object 7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80" name="object 8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1" name="object 8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2" name="object 8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3" name="object 8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4" name="object 8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5" name="object 8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6" name="object 8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7" name="Rectangle 86">
            <a:extLst>
              <a:ext uri="{FF2B5EF4-FFF2-40B4-BE49-F238E27FC236}">
                <a16:creationId xmlns:a16="http://schemas.microsoft.com/office/drawing/2014/main" id="{F564057E-F47F-4C51-A9AE-E5BBD48708E9}"/>
              </a:ext>
            </a:extLst>
          </p:cNvPr>
          <p:cNvSpPr/>
          <p:nvPr/>
        </p:nvSpPr>
        <p:spPr>
          <a:xfrm>
            <a:off x="1120015" y="5497880"/>
            <a:ext cx="5341429" cy="3416320"/>
          </a:xfrm>
          <a:prstGeom prst="rect">
            <a:avLst/>
          </a:prstGeom>
        </p:spPr>
        <p:txBody>
          <a:bodyPr wrap="square">
            <a:spAutoFit/>
          </a:bodyPr>
          <a:lstStyle/>
          <a:p>
            <a:r>
              <a:rPr lang="en-US" sz="1200" b="1" dirty="0"/>
              <a:t>”Away From” – the responsibilities a Coach should move away from (Ends with !!)</a:t>
            </a:r>
            <a:endParaRPr lang="en-US" sz="1200" dirty="0"/>
          </a:p>
          <a:p>
            <a:endParaRPr lang="en-US" sz="1200" dirty="0"/>
          </a:p>
          <a:p>
            <a:pPr>
              <a:lnSpc>
                <a:spcPct val="200000"/>
              </a:lnSpc>
            </a:pPr>
            <a:r>
              <a:rPr lang="en-US" sz="1200" dirty="0"/>
              <a:t>Create detailed work plan for the team!!</a:t>
            </a:r>
            <a:br>
              <a:rPr lang="en-US" sz="1200" dirty="0"/>
            </a:br>
            <a:r>
              <a:rPr lang="en-US" sz="1200" dirty="0"/>
              <a:t>Work with the customer and create a product vision!!</a:t>
            </a:r>
            <a:br>
              <a:rPr lang="en-US" sz="1200" dirty="0"/>
            </a:br>
            <a:r>
              <a:rPr lang="en-US" sz="1200" dirty="0"/>
              <a:t>Work with the Dev team in solving their technical programs!!</a:t>
            </a:r>
            <a:br>
              <a:rPr lang="en-US" sz="1200" dirty="0"/>
            </a:br>
            <a:r>
              <a:rPr lang="en-US" sz="1200" dirty="0"/>
              <a:t>Define performance expectations from team members!!</a:t>
            </a:r>
            <a:br>
              <a:rPr lang="en-US" sz="1200" dirty="0"/>
            </a:br>
            <a:r>
              <a:rPr lang="en-US" sz="1200" dirty="0"/>
              <a:t>Identity metrics to track team performance!!</a:t>
            </a:r>
            <a:br>
              <a:rPr lang="en-US" sz="1200" dirty="0"/>
            </a:br>
            <a:r>
              <a:rPr lang="en-US" sz="1200" dirty="0"/>
              <a:t>Focus on team productivity targets set by the management!!</a:t>
            </a:r>
            <a:br>
              <a:rPr lang="en-US" sz="1200" dirty="0"/>
            </a:br>
            <a:r>
              <a:rPr lang="en-US" sz="1200" dirty="0"/>
              <a:t>Track individual performance and report it to the management!!</a:t>
            </a:r>
            <a:br>
              <a:rPr lang="en-US" sz="1200" dirty="0"/>
            </a:br>
            <a:endParaRPr lang="en-US" sz="1200" b="0" i="0" dirty="0">
              <a:effectLst/>
            </a:endParaRPr>
          </a:p>
        </p:txBody>
      </p:sp>
      <p:sp>
        <p:nvSpPr>
          <p:cNvPr id="88" name="object 61">
            <a:extLst>
              <a:ext uri="{FF2B5EF4-FFF2-40B4-BE49-F238E27FC236}">
                <a16:creationId xmlns:a16="http://schemas.microsoft.com/office/drawing/2014/main" id="{87DC6DBF-2C1B-4A24-B908-697DF5B8F68A}"/>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
        <p:nvSpPr>
          <p:cNvPr id="2" name="Rectangle 1">
            <a:extLst>
              <a:ext uri="{FF2B5EF4-FFF2-40B4-BE49-F238E27FC236}">
                <a16:creationId xmlns:a16="http://schemas.microsoft.com/office/drawing/2014/main" id="{AF8606E7-AAFF-495B-B9E7-AE07509A67B4}"/>
              </a:ext>
            </a:extLst>
          </p:cNvPr>
          <p:cNvSpPr/>
          <p:nvPr/>
        </p:nvSpPr>
        <p:spPr>
          <a:xfrm>
            <a:off x="1066848" y="4851172"/>
            <a:ext cx="3627275" cy="338554"/>
          </a:xfrm>
          <a:prstGeom prst="rect">
            <a:avLst/>
          </a:prstGeom>
        </p:spPr>
        <p:txBody>
          <a:bodyPr wrap="none">
            <a:spAutoFit/>
          </a:bodyPr>
          <a:lstStyle/>
          <a:p>
            <a:r>
              <a:rPr lang="en-US" sz="1600" b="1" dirty="0"/>
              <a:t>Solution: Activity 1.4 Key Mindset Shifts </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17" name="object 17"/>
          <p:cNvSpPr txBox="1"/>
          <p:nvPr/>
        </p:nvSpPr>
        <p:spPr>
          <a:xfrm>
            <a:off x="1359155" y="1002540"/>
            <a:ext cx="2329815"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1.4 : Key Mindset</a:t>
            </a:r>
            <a:r>
              <a:rPr sz="1300" spc="40" dirty="0">
                <a:solidFill>
                  <a:srgbClr val="FFFFFF"/>
                </a:solidFill>
                <a:latin typeface="Arial"/>
                <a:cs typeface="Arial"/>
              </a:rPr>
              <a:t> </a:t>
            </a:r>
            <a:r>
              <a:rPr sz="1300" spc="-5" dirty="0">
                <a:solidFill>
                  <a:srgbClr val="FFFFFF"/>
                </a:solidFill>
                <a:latin typeface="Arial"/>
                <a:cs typeface="Arial"/>
              </a:rPr>
              <a:t>Shifts</a:t>
            </a:r>
            <a:endParaRPr sz="1300" dirty="0">
              <a:latin typeface="Arial"/>
              <a:cs typeface="Arial"/>
            </a:endParaRPr>
          </a:p>
        </p:txBody>
      </p:sp>
      <p:sp>
        <p:nvSpPr>
          <p:cNvPr id="31" name="object 31"/>
          <p:cNvSpPr/>
          <p:nvPr/>
        </p:nvSpPr>
        <p:spPr>
          <a:xfrm>
            <a:off x="5386831" y="8404131"/>
            <a:ext cx="565150" cy="271273"/>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7" name="object 3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8" name="object 3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9" name="object 3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40" name="object 4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1" name="object 4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2" name="object 4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3" name="object 4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4" name="object 4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5" name="object 4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6" name="object 4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7" name="object 4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8" name="object 4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9" name="object 4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50" name="object 5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1" name="object 5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2" name="object 5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3" name="object 5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4" name="object 5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5" name="object 5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6" name="object 5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7" name="object 5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8" name="object 5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9" name="object 5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60" name="object 6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1" name="object 6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2" name="object 6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3" name="object 6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4" name="object 6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5" name="object 6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6" name="object 6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7" name="object 6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8" name="object 6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9" name="object 6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70" name="object 7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1" name="object 7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2" name="object 7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3" name="object 7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4" name="object 7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5" name="object 7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6" name="object 7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7" name="object 7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8" name="object 7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9" name="object 7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80" name="object 8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1" name="object 8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2" name="object 8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3" name="object 8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4" name="object 8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5" name="object 8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6" name="object 8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6" name="Rectangle 15">
            <a:extLst>
              <a:ext uri="{FF2B5EF4-FFF2-40B4-BE49-F238E27FC236}">
                <a16:creationId xmlns:a16="http://schemas.microsoft.com/office/drawing/2014/main" id="{D121B573-3676-4AFD-A896-DEBC605FCE40}"/>
              </a:ext>
            </a:extLst>
          </p:cNvPr>
          <p:cNvSpPr/>
          <p:nvPr/>
        </p:nvSpPr>
        <p:spPr>
          <a:xfrm>
            <a:off x="1033591" y="969819"/>
            <a:ext cx="5341429" cy="3046988"/>
          </a:xfrm>
          <a:prstGeom prst="rect">
            <a:avLst/>
          </a:prstGeom>
        </p:spPr>
        <p:txBody>
          <a:bodyPr wrap="square">
            <a:spAutoFit/>
          </a:bodyPr>
          <a:lstStyle/>
          <a:p>
            <a:r>
              <a:rPr lang="en-US" sz="1200" b="1" dirty="0"/>
              <a:t>”Away From” – the responsibilities a Coach should move away from (Ends with !!)</a:t>
            </a:r>
            <a:endParaRPr lang="en-US" sz="1200" dirty="0"/>
          </a:p>
          <a:p>
            <a:endParaRPr lang="en-US" sz="1200" dirty="0"/>
          </a:p>
          <a:p>
            <a:pPr>
              <a:lnSpc>
                <a:spcPct val="200000"/>
              </a:lnSpc>
            </a:pPr>
            <a:r>
              <a:rPr lang="en-US" sz="1200" dirty="0"/>
              <a:t>Resole organizational level impediments!!</a:t>
            </a:r>
            <a:br>
              <a:rPr lang="en-US" sz="1200" dirty="0"/>
            </a:br>
            <a:r>
              <a:rPr lang="en-US" sz="1200" dirty="0"/>
              <a:t>Help team members find the root cause of their problems!!</a:t>
            </a:r>
            <a:br>
              <a:rPr lang="en-US" sz="1200" dirty="0"/>
            </a:br>
            <a:r>
              <a:rPr lang="en-US" sz="1200" dirty="0"/>
              <a:t>Identify and resolve team conflicts!!</a:t>
            </a:r>
            <a:br>
              <a:rPr lang="en-US" sz="1200" dirty="0"/>
            </a:br>
            <a:r>
              <a:rPr lang="en-US" sz="1200" dirty="0"/>
              <a:t>Guide team members with specific instructions!!</a:t>
            </a:r>
            <a:br>
              <a:rPr lang="en-US" sz="1200" dirty="0"/>
            </a:br>
            <a:r>
              <a:rPr lang="en-US" sz="1200" dirty="0"/>
              <a:t>Evaluate Agile Frameworks and finalize the best fit for the team !!</a:t>
            </a:r>
            <a:br>
              <a:rPr lang="en-US" sz="1200" dirty="0"/>
            </a:br>
            <a:r>
              <a:rPr lang="en-US" sz="1200" dirty="0"/>
              <a:t>Focus on Scope, Schedule and budget targets!!</a:t>
            </a:r>
            <a:br>
              <a:rPr lang="en-US" sz="1200" dirty="0"/>
            </a:br>
            <a:r>
              <a:rPr lang="en-US" sz="1200" dirty="0"/>
              <a:t>Own Service delivery – ensure team delivers on time!!</a:t>
            </a:r>
            <a:endParaRPr lang="en-US" sz="1200" b="0" i="0" dirty="0">
              <a:effectLst/>
            </a:endParaRPr>
          </a:p>
        </p:txBody>
      </p:sp>
      <p:sp>
        <p:nvSpPr>
          <p:cNvPr id="87" name="Rectangle 86">
            <a:extLst>
              <a:ext uri="{FF2B5EF4-FFF2-40B4-BE49-F238E27FC236}">
                <a16:creationId xmlns:a16="http://schemas.microsoft.com/office/drawing/2014/main" id="{3A6C0A2B-843C-47F7-BEDC-C113FAB34B3B}"/>
              </a:ext>
            </a:extLst>
          </p:cNvPr>
          <p:cNvSpPr/>
          <p:nvPr/>
        </p:nvSpPr>
        <p:spPr>
          <a:xfrm>
            <a:off x="1002920" y="5457825"/>
            <a:ext cx="5372100" cy="3508653"/>
          </a:xfrm>
          <a:prstGeom prst="rect">
            <a:avLst/>
          </a:prstGeom>
        </p:spPr>
        <p:txBody>
          <a:bodyPr wrap="square">
            <a:spAutoFit/>
          </a:bodyPr>
          <a:lstStyle/>
          <a:p>
            <a:r>
              <a:rPr lang="en-US" sz="1200" b="1" dirty="0"/>
              <a:t>”Towards” – the responsibilities a Coach should move towards (Ends with !)</a:t>
            </a:r>
          </a:p>
          <a:p>
            <a:pPr>
              <a:lnSpc>
                <a:spcPct val="150000"/>
              </a:lnSpc>
            </a:pPr>
            <a:endParaRPr lang="en-US" sz="1200" dirty="0"/>
          </a:p>
          <a:p>
            <a:pPr>
              <a:lnSpc>
                <a:spcPct val="200000"/>
              </a:lnSpc>
            </a:pPr>
            <a:r>
              <a:rPr lang="en-US" sz="1200" dirty="0"/>
              <a:t>Motivate team members towards higher performance!</a:t>
            </a:r>
            <a:br>
              <a:rPr lang="en-US" sz="1200" dirty="0"/>
            </a:br>
            <a:r>
              <a:rPr lang="en-US" sz="1200" dirty="0"/>
              <a:t>Identity and handle resistance from individuals!</a:t>
            </a:r>
            <a:br>
              <a:rPr lang="en-US" sz="1200" dirty="0"/>
            </a:br>
            <a:r>
              <a:rPr lang="en-US" sz="1200" dirty="0"/>
              <a:t>Teach Prioritization techniques to product owner!</a:t>
            </a:r>
            <a:br>
              <a:rPr lang="en-US" sz="1200" dirty="0"/>
            </a:br>
            <a:r>
              <a:rPr lang="en-US" sz="1200" dirty="0"/>
              <a:t>Facilitate teams in creating their ground rules!</a:t>
            </a:r>
            <a:br>
              <a:rPr lang="en-US" sz="1200" dirty="0"/>
            </a:br>
            <a:r>
              <a:rPr lang="en-US" sz="1200" dirty="0"/>
              <a:t>Continuously challenge the team to improve!</a:t>
            </a:r>
            <a:br>
              <a:rPr lang="en-US" sz="1200" dirty="0"/>
            </a:br>
            <a:r>
              <a:rPr lang="en-US" sz="1200" dirty="0"/>
              <a:t>Facilitate team in managing their own conflict!</a:t>
            </a:r>
            <a:br>
              <a:rPr lang="en-US" sz="1200" dirty="0"/>
            </a:br>
            <a:r>
              <a:rPr lang="en-US" sz="1200" dirty="0"/>
              <a:t>Identify team Dysfunction patterns and work on then!</a:t>
            </a:r>
            <a:br>
              <a:rPr lang="en-US" sz="1200" dirty="0"/>
            </a:br>
            <a:r>
              <a:rPr lang="en-US" sz="1200" dirty="0"/>
              <a:t>Educate Stakeholders on Agile Mindset!</a:t>
            </a:r>
          </a:p>
        </p:txBody>
      </p:sp>
      <p:sp>
        <p:nvSpPr>
          <p:cNvPr id="88" name="object 61">
            <a:extLst>
              <a:ext uri="{FF2B5EF4-FFF2-40B4-BE49-F238E27FC236}">
                <a16:creationId xmlns:a16="http://schemas.microsoft.com/office/drawing/2014/main" id="{96B81AAA-3324-4EDB-8C71-2BB541D1A446}"/>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Tree>
    <p:extLst>
      <p:ext uri="{BB962C8B-B14F-4D97-AF65-F5344CB8AC3E}">
        <p14:creationId xmlns:p14="http://schemas.microsoft.com/office/powerpoint/2010/main" val="3882964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spcBef>
                <a:spcPts val="30"/>
              </a:spcBef>
            </a:pPr>
            <a:endParaRPr sz="900" dirty="0">
              <a:latin typeface="Times New Roman"/>
              <a:cs typeface="Times New Roman"/>
            </a:endParaRPr>
          </a:p>
          <a:p>
            <a:pPr marL="1522730">
              <a:lnSpc>
                <a:spcPct val="100000"/>
              </a:lnSpc>
            </a:pPr>
            <a:endParaRPr sz="800" dirty="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17" name="object 17"/>
          <p:cNvSpPr txBox="1"/>
          <p:nvPr/>
        </p:nvSpPr>
        <p:spPr>
          <a:xfrm>
            <a:off x="1359155" y="1002540"/>
            <a:ext cx="2329815"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1.4 : Key Mindset</a:t>
            </a:r>
            <a:r>
              <a:rPr sz="1300" spc="40" dirty="0">
                <a:solidFill>
                  <a:srgbClr val="FFFFFF"/>
                </a:solidFill>
                <a:latin typeface="Arial"/>
                <a:cs typeface="Arial"/>
              </a:rPr>
              <a:t> </a:t>
            </a:r>
            <a:r>
              <a:rPr sz="1300" spc="-5" dirty="0">
                <a:solidFill>
                  <a:srgbClr val="FFFFFF"/>
                </a:solidFill>
                <a:latin typeface="Arial"/>
                <a:cs typeface="Arial"/>
              </a:rPr>
              <a:t>Shifts</a:t>
            </a:r>
            <a:endParaRPr sz="1300" dirty="0">
              <a:latin typeface="Arial"/>
              <a:cs typeface="Arial"/>
            </a:endParaRPr>
          </a:p>
        </p:txBody>
      </p:sp>
      <p:sp>
        <p:nvSpPr>
          <p:cNvPr id="21" name="object 21"/>
          <p:cNvSpPr/>
          <p:nvPr/>
        </p:nvSpPr>
        <p:spPr>
          <a:xfrm>
            <a:off x="4910202" y="3521964"/>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903" y="4026"/>
                </a:lnTo>
                <a:lnTo>
                  <a:pt x="337219" y="15635"/>
                </a:lnTo>
                <a:lnTo>
                  <a:pt x="376178" y="34120"/>
                </a:lnTo>
                <a:lnTo>
                  <a:pt x="411077" y="58777"/>
                </a:lnTo>
                <a:lnTo>
                  <a:pt x="441210" y="88900"/>
                </a:lnTo>
                <a:lnTo>
                  <a:pt x="465873" y="123782"/>
                </a:lnTo>
                <a:lnTo>
                  <a:pt x="484362" y="162719"/>
                </a:lnTo>
                <a:lnTo>
                  <a:pt x="495972" y="205006"/>
                </a:lnTo>
                <a:lnTo>
                  <a:pt x="499999" y="249936"/>
                </a:lnTo>
                <a:lnTo>
                  <a:pt x="495972" y="294903"/>
                </a:lnTo>
                <a:lnTo>
                  <a:pt x="484362" y="337219"/>
                </a:lnTo>
                <a:lnTo>
                  <a:pt x="465873" y="376178"/>
                </a:lnTo>
                <a:lnTo>
                  <a:pt x="441210" y="411077"/>
                </a:lnTo>
                <a:lnTo>
                  <a:pt x="411077" y="441210"/>
                </a:lnTo>
                <a:lnTo>
                  <a:pt x="376178" y="465873"/>
                </a:lnTo>
                <a:lnTo>
                  <a:pt x="337219" y="484362"/>
                </a:lnTo>
                <a:lnTo>
                  <a:pt x="294903" y="495972"/>
                </a:lnTo>
                <a:lnTo>
                  <a:pt x="249936" y="499999"/>
                </a:lnTo>
                <a:lnTo>
                  <a:pt x="205006" y="495972"/>
                </a:lnTo>
                <a:lnTo>
                  <a:pt x="162719" y="484362"/>
                </a:lnTo>
                <a:lnTo>
                  <a:pt x="123782" y="465873"/>
                </a:lnTo>
                <a:lnTo>
                  <a:pt x="88900" y="441210"/>
                </a:lnTo>
                <a:lnTo>
                  <a:pt x="58777" y="411077"/>
                </a:lnTo>
                <a:lnTo>
                  <a:pt x="34120" y="376178"/>
                </a:lnTo>
                <a:lnTo>
                  <a:pt x="15635" y="337219"/>
                </a:lnTo>
                <a:lnTo>
                  <a:pt x="4026" y="294903"/>
                </a:lnTo>
                <a:lnTo>
                  <a:pt x="0" y="249936"/>
                </a:lnTo>
                <a:close/>
              </a:path>
            </a:pathLst>
          </a:custGeom>
          <a:ln w="12700">
            <a:solidFill>
              <a:srgbClr val="FFFFFF"/>
            </a:solidFill>
          </a:ln>
        </p:spPr>
        <p:txBody>
          <a:bodyPr wrap="square" lIns="0" tIns="0" rIns="0" bIns="0" rtlCol="0"/>
          <a:lstStyle/>
          <a:p>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7" name="object 3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8" name="object 3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9" name="object 3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40" name="object 4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1" name="object 4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2" name="object 4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3" name="object 4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4" name="object 4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5" name="object 4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6" name="object 4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7" name="object 4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8" name="object 4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9" name="object 4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50" name="object 5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1" name="object 5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2" name="object 5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3" name="object 5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4" name="object 5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5" name="object 5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6" name="object 5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7" name="object 5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8" name="object 5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9" name="object 5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60" name="object 6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1" name="object 6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2" name="object 6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3" name="object 6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4" name="object 6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5" name="object 6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6" name="object 6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7" name="object 6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8" name="object 6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9" name="object 6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70" name="object 7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1" name="object 7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2" name="object 7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3" name="object 7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4" name="object 7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5" name="object 7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6" name="object 7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7" name="object 7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8" name="object 7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9" name="object 7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80" name="object 8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1" name="object 8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2" name="object 8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3" name="object 8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4" name="object 8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5" name="object 8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6" name="object 8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2" name="Rectangle 1">
            <a:extLst>
              <a:ext uri="{FF2B5EF4-FFF2-40B4-BE49-F238E27FC236}">
                <a16:creationId xmlns:a16="http://schemas.microsoft.com/office/drawing/2014/main" id="{8DD0099F-F22A-4945-B4C6-1018279A9CE3}"/>
              </a:ext>
            </a:extLst>
          </p:cNvPr>
          <p:cNvSpPr/>
          <p:nvPr/>
        </p:nvSpPr>
        <p:spPr>
          <a:xfrm>
            <a:off x="1017335" y="770109"/>
            <a:ext cx="5372100" cy="3877985"/>
          </a:xfrm>
          <a:prstGeom prst="rect">
            <a:avLst/>
          </a:prstGeom>
        </p:spPr>
        <p:txBody>
          <a:bodyPr wrap="square">
            <a:spAutoFit/>
          </a:bodyPr>
          <a:lstStyle/>
          <a:p>
            <a:r>
              <a:rPr lang="en-US" sz="1200" b="1" dirty="0"/>
              <a:t>”Towards” – the responsibilities a Coach should move towards (Ends with !)</a:t>
            </a:r>
          </a:p>
          <a:p>
            <a:pPr>
              <a:lnSpc>
                <a:spcPct val="150000"/>
              </a:lnSpc>
            </a:pPr>
            <a:endParaRPr lang="en-US" sz="1200" dirty="0"/>
          </a:p>
          <a:p>
            <a:pPr>
              <a:lnSpc>
                <a:spcPct val="200000"/>
              </a:lnSpc>
            </a:pPr>
            <a:r>
              <a:rPr lang="en-US" sz="1200" dirty="0"/>
              <a:t>Focus on overall team improvement!</a:t>
            </a:r>
            <a:br>
              <a:rPr lang="en-US" sz="1200" dirty="0"/>
            </a:br>
            <a:r>
              <a:rPr lang="en-US" sz="1200" dirty="0"/>
              <a:t>Facilitate team in creating their culture &amp; vision!</a:t>
            </a:r>
            <a:br>
              <a:rPr lang="en-US" sz="1200" dirty="0"/>
            </a:br>
            <a:r>
              <a:rPr lang="en-US" sz="1200" dirty="0"/>
              <a:t>Focus on maximizing business value delivery!</a:t>
            </a:r>
            <a:br>
              <a:rPr lang="en-US" sz="1200" dirty="0"/>
            </a:br>
            <a:r>
              <a:rPr lang="en-US" sz="1200" dirty="0"/>
              <a:t>Engage with management to strategize agile transformation!</a:t>
            </a:r>
            <a:br>
              <a:rPr lang="en-US" sz="1200" dirty="0"/>
            </a:br>
            <a:r>
              <a:rPr lang="en-US" sz="1200" dirty="0"/>
              <a:t>Educate team about mindset and core practices!</a:t>
            </a:r>
            <a:br>
              <a:rPr lang="en-US" sz="1200" dirty="0"/>
            </a:br>
            <a:r>
              <a:rPr lang="en-US" sz="1200" dirty="0"/>
              <a:t>Facilitate decision making process!</a:t>
            </a:r>
            <a:br>
              <a:rPr lang="en-US" sz="1200" dirty="0"/>
            </a:br>
            <a:r>
              <a:rPr lang="en-US" sz="1200" dirty="0"/>
              <a:t>Facilitate team in finding their own solutions!</a:t>
            </a:r>
            <a:br>
              <a:rPr lang="en-US" sz="1200" dirty="0"/>
            </a:br>
            <a:r>
              <a:rPr lang="en-US" sz="1200" dirty="0"/>
              <a:t>Develop Self-organizing teams!</a:t>
            </a:r>
            <a:br>
              <a:rPr lang="en-US" sz="1200" dirty="0"/>
            </a:br>
            <a:r>
              <a:rPr lang="en-US" sz="1200" dirty="0"/>
              <a:t>Perform powerful conversations with Team and Leadership!</a:t>
            </a:r>
          </a:p>
        </p:txBody>
      </p:sp>
      <p:sp>
        <p:nvSpPr>
          <p:cNvPr id="87" name="object 88">
            <a:extLst>
              <a:ext uri="{FF2B5EF4-FFF2-40B4-BE49-F238E27FC236}">
                <a16:creationId xmlns:a16="http://schemas.microsoft.com/office/drawing/2014/main" id="{DA0AFC5D-72C7-43EE-A694-1C74FF9AC299}"/>
              </a:ext>
            </a:extLst>
          </p:cNvPr>
          <p:cNvSpPr txBox="1"/>
          <p:nvPr/>
        </p:nvSpPr>
        <p:spPr>
          <a:xfrm>
            <a:off x="2423286" y="6400184"/>
            <a:ext cx="2023110" cy="246221"/>
          </a:xfrm>
          <a:prstGeom prst="rect">
            <a:avLst/>
          </a:prstGeom>
        </p:spPr>
        <p:txBody>
          <a:bodyPr vert="horz" wrap="square" lIns="0" tIns="0" rIns="0" bIns="0" rtlCol="0">
            <a:spAutoFit/>
          </a:bodyPr>
          <a:lstStyle/>
          <a:p>
            <a:pPr marL="12700">
              <a:lnSpc>
                <a:spcPct val="100000"/>
              </a:lnSpc>
            </a:pPr>
            <a:r>
              <a:rPr sz="1600" b="1" spc="-5" dirty="0">
                <a:latin typeface="Calibri"/>
                <a:cs typeface="Calibri"/>
              </a:rPr>
              <a:t>Coaching</a:t>
            </a:r>
            <a:r>
              <a:rPr sz="1600" b="1" spc="-65" dirty="0">
                <a:latin typeface="Calibri"/>
                <a:cs typeface="Calibri"/>
              </a:rPr>
              <a:t> </a:t>
            </a:r>
            <a:r>
              <a:rPr sz="1600" b="1" spc="-10" dirty="0">
                <a:latin typeface="Calibri"/>
                <a:cs typeface="Calibri"/>
              </a:rPr>
              <a:t>Competencies</a:t>
            </a:r>
            <a:endParaRPr sz="1600" dirty="0">
              <a:latin typeface="Calibri"/>
              <a:cs typeface="Calibri"/>
            </a:endParaRPr>
          </a:p>
        </p:txBody>
      </p:sp>
      <p:sp>
        <p:nvSpPr>
          <p:cNvPr id="88" name="object 61">
            <a:extLst>
              <a:ext uri="{FF2B5EF4-FFF2-40B4-BE49-F238E27FC236}">
                <a16:creationId xmlns:a16="http://schemas.microsoft.com/office/drawing/2014/main" id="{9891B845-72AA-46FB-8939-3850B5E9C4AD}"/>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Tree>
    <p:extLst>
      <p:ext uri="{BB962C8B-B14F-4D97-AF65-F5344CB8AC3E}">
        <p14:creationId xmlns:p14="http://schemas.microsoft.com/office/powerpoint/2010/main" val="2789327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359153" y="1002540"/>
            <a:ext cx="3714750"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1.5 : Professional Coaching</a:t>
            </a:r>
            <a:r>
              <a:rPr sz="1300" spc="125" dirty="0">
                <a:solidFill>
                  <a:srgbClr val="FFFFFF"/>
                </a:solidFill>
                <a:latin typeface="Arial"/>
                <a:cs typeface="Arial"/>
              </a:rPr>
              <a:t> </a:t>
            </a:r>
            <a:r>
              <a:rPr sz="1300" spc="-5" dirty="0">
                <a:solidFill>
                  <a:srgbClr val="FFFFFF"/>
                </a:solidFill>
                <a:latin typeface="Arial"/>
                <a:cs typeface="Arial"/>
              </a:rPr>
              <a:t>Competencies</a:t>
            </a:r>
            <a:endParaRPr sz="1300">
              <a:latin typeface="Arial"/>
              <a:cs typeface="Arial"/>
            </a:endParaRPr>
          </a:p>
        </p:txBody>
      </p:sp>
      <p:sp>
        <p:nvSpPr>
          <p:cNvPr id="18" name="object 18"/>
          <p:cNvSpPr txBox="1"/>
          <p:nvPr/>
        </p:nvSpPr>
        <p:spPr>
          <a:xfrm>
            <a:off x="1540891" y="1929641"/>
            <a:ext cx="3671570" cy="924869"/>
          </a:xfrm>
          <a:prstGeom prst="rect">
            <a:avLst/>
          </a:prstGeom>
        </p:spPr>
        <p:txBody>
          <a:bodyPr vert="horz" wrap="square" lIns="0" tIns="0" rIns="0" bIns="0" rtlCol="0">
            <a:spAutoFit/>
          </a:bodyPr>
          <a:lstStyle/>
          <a:p>
            <a:pPr marL="241300" marR="5080" indent="-228600">
              <a:lnSpc>
                <a:spcPct val="120000"/>
              </a:lnSpc>
              <a:buAutoNum type="arabicPeriod"/>
              <a:tabLst>
                <a:tab pos="241300" algn="l"/>
              </a:tabLst>
            </a:pPr>
            <a:r>
              <a:rPr sz="1200" spc="-10" dirty="0">
                <a:latin typeface="Calibri"/>
                <a:cs typeface="Calibri"/>
              </a:rPr>
              <a:t>List </a:t>
            </a:r>
            <a:r>
              <a:rPr sz="1200" spc="-20" dirty="0">
                <a:latin typeface="Calibri"/>
                <a:cs typeface="Calibri"/>
              </a:rPr>
              <a:t>key </a:t>
            </a:r>
            <a:r>
              <a:rPr sz="1200" spc="-5" dirty="0">
                <a:latin typeface="Calibri"/>
                <a:cs typeface="Calibri"/>
              </a:rPr>
              <a:t>Skills </a:t>
            </a:r>
            <a:r>
              <a:rPr sz="1200" dirty="0">
                <a:latin typeface="Calibri"/>
                <a:cs typeface="Calibri"/>
              </a:rPr>
              <a:t>and </a:t>
            </a:r>
            <a:r>
              <a:rPr sz="1200" spc="-5" dirty="0">
                <a:latin typeface="Calibri"/>
                <a:cs typeface="Calibri"/>
              </a:rPr>
              <a:t>Competencies </a:t>
            </a:r>
            <a:r>
              <a:rPr sz="1200" dirty="0">
                <a:latin typeface="Calibri"/>
                <a:cs typeface="Calibri"/>
              </a:rPr>
              <a:t>needed </a:t>
            </a:r>
            <a:r>
              <a:rPr sz="1200" spc="-5" dirty="0">
                <a:latin typeface="Calibri"/>
                <a:cs typeface="Calibri"/>
              </a:rPr>
              <a:t>to perform </a:t>
            </a:r>
            <a:r>
              <a:rPr sz="1200" dirty="0">
                <a:latin typeface="Calibri"/>
                <a:cs typeface="Calibri"/>
              </a:rPr>
              <a:t>the  </a:t>
            </a:r>
            <a:r>
              <a:rPr sz="1200" spc="-5" dirty="0">
                <a:latin typeface="Calibri"/>
                <a:cs typeface="Calibri"/>
              </a:rPr>
              <a:t>Coaching </a:t>
            </a:r>
            <a:r>
              <a:rPr sz="1200" spc="-10" dirty="0">
                <a:latin typeface="Calibri"/>
                <a:cs typeface="Calibri"/>
              </a:rPr>
              <a:t>role </a:t>
            </a:r>
            <a:r>
              <a:rPr sz="1200" dirty="0">
                <a:latin typeface="Calibri"/>
                <a:cs typeface="Calibri"/>
              </a:rPr>
              <a:t>in an </a:t>
            </a:r>
            <a:r>
              <a:rPr sz="1200" spc="-10" dirty="0">
                <a:latin typeface="Calibri"/>
                <a:cs typeface="Calibri"/>
              </a:rPr>
              <a:t>effective</a:t>
            </a:r>
            <a:r>
              <a:rPr sz="1200" spc="-60" dirty="0">
                <a:latin typeface="Calibri"/>
                <a:cs typeface="Calibri"/>
              </a:rPr>
              <a:t> </a:t>
            </a:r>
            <a:r>
              <a:rPr sz="1200" dirty="0">
                <a:latin typeface="Calibri"/>
                <a:cs typeface="Calibri"/>
              </a:rPr>
              <a:t>manner</a:t>
            </a:r>
            <a:endParaRPr sz="1200">
              <a:latin typeface="Calibri"/>
              <a:cs typeface="Calibri"/>
            </a:endParaRPr>
          </a:p>
          <a:p>
            <a:pPr marL="241300" marR="18415" indent="-228600">
              <a:lnSpc>
                <a:spcPct val="120000"/>
              </a:lnSpc>
              <a:spcBef>
                <a:spcPts val="300"/>
              </a:spcBef>
              <a:buAutoNum type="arabicPeriod"/>
              <a:tabLst>
                <a:tab pos="241300" algn="l"/>
              </a:tabLst>
            </a:pPr>
            <a:r>
              <a:rPr sz="1200" dirty="0">
                <a:latin typeface="Calibri"/>
                <a:cs typeface="Calibri"/>
              </a:rPr>
              <a:t>[Optional] Map these </a:t>
            </a:r>
            <a:r>
              <a:rPr sz="1200" spc="-5" dirty="0">
                <a:latin typeface="Calibri"/>
                <a:cs typeface="Calibri"/>
              </a:rPr>
              <a:t>competencies with </a:t>
            </a:r>
            <a:r>
              <a:rPr sz="1200" dirty="0">
                <a:latin typeface="Calibri"/>
                <a:cs typeface="Calibri"/>
              </a:rPr>
              <a:t>the </a:t>
            </a:r>
            <a:r>
              <a:rPr sz="1200" spc="-5" dirty="0">
                <a:latin typeface="Calibri"/>
                <a:cs typeface="Calibri"/>
              </a:rPr>
              <a:t>list </a:t>
            </a:r>
            <a:r>
              <a:rPr sz="1200" dirty="0">
                <a:latin typeface="Calibri"/>
                <a:cs typeface="Calibri"/>
              </a:rPr>
              <a:t>of </a:t>
            </a:r>
            <a:r>
              <a:rPr sz="1200" spc="-20" dirty="0">
                <a:latin typeface="Calibri"/>
                <a:cs typeface="Calibri"/>
              </a:rPr>
              <a:t>key  </a:t>
            </a:r>
            <a:r>
              <a:rPr sz="1200" spc="-5" dirty="0">
                <a:latin typeface="Calibri"/>
                <a:cs typeface="Calibri"/>
              </a:rPr>
              <a:t>Coach responsibilities identified </a:t>
            </a:r>
            <a:r>
              <a:rPr sz="1200" dirty="0">
                <a:latin typeface="Calibri"/>
                <a:cs typeface="Calibri"/>
              </a:rPr>
              <a:t>in the </a:t>
            </a:r>
            <a:r>
              <a:rPr sz="1200" spc="-5" dirty="0">
                <a:latin typeface="Calibri"/>
                <a:cs typeface="Calibri"/>
              </a:rPr>
              <a:t>previous</a:t>
            </a:r>
            <a:r>
              <a:rPr sz="1200" spc="-70" dirty="0">
                <a:latin typeface="Calibri"/>
                <a:cs typeface="Calibri"/>
              </a:rPr>
              <a:t> </a:t>
            </a:r>
            <a:r>
              <a:rPr sz="1200" dirty="0">
                <a:latin typeface="Calibri"/>
                <a:cs typeface="Calibri"/>
              </a:rPr>
              <a:t>activity</a:t>
            </a:r>
            <a:endParaRPr sz="1200">
              <a:latin typeface="Calibri"/>
              <a:cs typeface="Calibri"/>
            </a:endParaRPr>
          </a:p>
        </p:txBody>
      </p:sp>
      <p:sp>
        <p:nvSpPr>
          <p:cNvPr id="19" name="object 19"/>
          <p:cNvSpPr/>
          <p:nvPr/>
        </p:nvSpPr>
        <p:spPr>
          <a:xfrm>
            <a:off x="4860037" y="3464052"/>
            <a:ext cx="566927" cy="56692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879977" y="3483864"/>
            <a:ext cx="500380" cy="500380"/>
          </a:xfrm>
          <a:custGeom>
            <a:avLst/>
            <a:gdLst/>
            <a:ahLst/>
            <a:cxnLst/>
            <a:rect l="l" t="t" r="r" b="b"/>
            <a:pathLst>
              <a:path w="500379" h="500379">
                <a:moveTo>
                  <a:pt x="250062" y="0"/>
                </a:moveTo>
                <a:lnTo>
                  <a:pt x="205128" y="4026"/>
                </a:lnTo>
                <a:lnTo>
                  <a:pt x="162830" y="15635"/>
                </a:lnTo>
                <a:lnTo>
                  <a:pt x="123876" y="34120"/>
                </a:lnTo>
                <a:lnTo>
                  <a:pt x="88974" y="58777"/>
                </a:lnTo>
                <a:lnTo>
                  <a:pt x="58830" y="88900"/>
                </a:lnTo>
                <a:lnTo>
                  <a:pt x="34153" y="123782"/>
                </a:lnTo>
                <a:lnTo>
                  <a:pt x="15651" y="162719"/>
                </a:lnTo>
                <a:lnTo>
                  <a:pt x="4030" y="205006"/>
                </a:lnTo>
                <a:lnTo>
                  <a:pt x="0" y="249936"/>
                </a:lnTo>
                <a:lnTo>
                  <a:pt x="4030" y="294903"/>
                </a:lnTo>
                <a:lnTo>
                  <a:pt x="15651" y="337219"/>
                </a:lnTo>
                <a:lnTo>
                  <a:pt x="34153" y="376178"/>
                </a:lnTo>
                <a:lnTo>
                  <a:pt x="58830" y="411077"/>
                </a:lnTo>
                <a:lnTo>
                  <a:pt x="88974" y="441210"/>
                </a:lnTo>
                <a:lnTo>
                  <a:pt x="123876" y="465873"/>
                </a:lnTo>
                <a:lnTo>
                  <a:pt x="162830" y="484362"/>
                </a:lnTo>
                <a:lnTo>
                  <a:pt x="205128" y="495972"/>
                </a:lnTo>
                <a:lnTo>
                  <a:pt x="250062" y="499999"/>
                </a:lnTo>
                <a:lnTo>
                  <a:pt x="294992" y="495972"/>
                </a:lnTo>
                <a:lnTo>
                  <a:pt x="337279" y="484362"/>
                </a:lnTo>
                <a:lnTo>
                  <a:pt x="376216" y="465873"/>
                </a:lnTo>
                <a:lnTo>
                  <a:pt x="411099" y="441210"/>
                </a:lnTo>
                <a:lnTo>
                  <a:pt x="441221" y="411077"/>
                </a:lnTo>
                <a:lnTo>
                  <a:pt x="465878" y="376178"/>
                </a:lnTo>
                <a:lnTo>
                  <a:pt x="484363" y="337219"/>
                </a:lnTo>
                <a:lnTo>
                  <a:pt x="495972" y="294903"/>
                </a:lnTo>
                <a:lnTo>
                  <a:pt x="499999" y="249936"/>
                </a:lnTo>
                <a:lnTo>
                  <a:pt x="495972" y="205006"/>
                </a:lnTo>
                <a:lnTo>
                  <a:pt x="484363" y="162719"/>
                </a:lnTo>
                <a:lnTo>
                  <a:pt x="465878" y="123782"/>
                </a:lnTo>
                <a:lnTo>
                  <a:pt x="441221" y="88900"/>
                </a:lnTo>
                <a:lnTo>
                  <a:pt x="411098" y="58777"/>
                </a:lnTo>
                <a:lnTo>
                  <a:pt x="376216" y="34120"/>
                </a:lnTo>
                <a:lnTo>
                  <a:pt x="337279" y="15635"/>
                </a:lnTo>
                <a:lnTo>
                  <a:pt x="294992" y="4026"/>
                </a:lnTo>
                <a:lnTo>
                  <a:pt x="250062" y="0"/>
                </a:lnTo>
                <a:close/>
              </a:path>
            </a:pathLst>
          </a:custGeom>
          <a:solidFill>
            <a:srgbClr val="465063"/>
          </a:solidFill>
        </p:spPr>
        <p:txBody>
          <a:bodyPr wrap="square" lIns="0" tIns="0" rIns="0" bIns="0" rtlCol="0"/>
          <a:lstStyle/>
          <a:p>
            <a:endParaRPr/>
          </a:p>
        </p:txBody>
      </p:sp>
      <p:sp>
        <p:nvSpPr>
          <p:cNvPr id="21" name="object 21"/>
          <p:cNvSpPr/>
          <p:nvPr/>
        </p:nvSpPr>
        <p:spPr>
          <a:xfrm>
            <a:off x="4879977" y="3483864"/>
            <a:ext cx="500380" cy="500380"/>
          </a:xfrm>
          <a:custGeom>
            <a:avLst/>
            <a:gdLst/>
            <a:ahLst/>
            <a:cxnLst/>
            <a:rect l="l" t="t" r="r" b="b"/>
            <a:pathLst>
              <a:path w="500379" h="500379">
                <a:moveTo>
                  <a:pt x="0" y="249936"/>
                </a:moveTo>
                <a:lnTo>
                  <a:pt x="4030" y="205006"/>
                </a:lnTo>
                <a:lnTo>
                  <a:pt x="15651" y="162719"/>
                </a:lnTo>
                <a:lnTo>
                  <a:pt x="34153" y="123782"/>
                </a:lnTo>
                <a:lnTo>
                  <a:pt x="58830" y="88900"/>
                </a:lnTo>
                <a:lnTo>
                  <a:pt x="88974" y="58777"/>
                </a:lnTo>
                <a:lnTo>
                  <a:pt x="123876" y="34120"/>
                </a:lnTo>
                <a:lnTo>
                  <a:pt x="162830" y="15635"/>
                </a:lnTo>
                <a:lnTo>
                  <a:pt x="205128" y="4026"/>
                </a:lnTo>
                <a:lnTo>
                  <a:pt x="250062" y="0"/>
                </a:lnTo>
                <a:lnTo>
                  <a:pt x="294992" y="4026"/>
                </a:lnTo>
                <a:lnTo>
                  <a:pt x="337279" y="15635"/>
                </a:lnTo>
                <a:lnTo>
                  <a:pt x="376216" y="34120"/>
                </a:lnTo>
                <a:lnTo>
                  <a:pt x="411098" y="58777"/>
                </a:lnTo>
                <a:lnTo>
                  <a:pt x="441221" y="88900"/>
                </a:lnTo>
                <a:lnTo>
                  <a:pt x="465878" y="123782"/>
                </a:lnTo>
                <a:lnTo>
                  <a:pt x="484363" y="162719"/>
                </a:lnTo>
                <a:lnTo>
                  <a:pt x="495972" y="205006"/>
                </a:lnTo>
                <a:lnTo>
                  <a:pt x="499999" y="249936"/>
                </a:lnTo>
                <a:lnTo>
                  <a:pt x="495972" y="294903"/>
                </a:lnTo>
                <a:lnTo>
                  <a:pt x="484363" y="337219"/>
                </a:lnTo>
                <a:lnTo>
                  <a:pt x="465878" y="376178"/>
                </a:lnTo>
                <a:lnTo>
                  <a:pt x="441221" y="411077"/>
                </a:lnTo>
                <a:lnTo>
                  <a:pt x="411099" y="441210"/>
                </a:lnTo>
                <a:lnTo>
                  <a:pt x="376216" y="465873"/>
                </a:lnTo>
                <a:lnTo>
                  <a:pt x="337279" y="484362"/>
                </a:lnTo>
                <a:lnTo>
                  <a:pt x="294992" y="495972"/>
                </a:lnTo>
                <a:lnTo>
                  <a:pt x="250062" y="499999"/>
                </a:lnTo>
                <a:lnTo>
                  <a:pt x="205128" y="495972"/>
                </a:lnTo>
                <a:lnTo>
                  <a:pt x="162830" y="484362"/>
                </a:lnTo>
                <a:lnTo>
                  <a:pt x="123876" y="465873"/>
                </a:lnTo>
                <a:lnTo>
                  <a:pt x="88974" y="441210"/>
                </a:lnTo>
                <a:lnTo>
                  <a:pt x="58830" y="411077"/>
                </a:lnTo>
                <a:lnTo>
                  <a:pt x="34153" y="376178"/>
                </a:lnTo>
                <a:lnTo>
                  <a:pt x="15651" y="337219"/>
                </a:lnTo>
                <a:lnTo>
                  <a:pt x="4030" y="294903"/>
                </a:lnTo>
                <a:lnTo>
                  <a:pt x="0" y="249936"/>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931156" y="3534918"/>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2" y="397891"/>
                </a:lnTo>
                <a:lnTo>
                  <a:pt x="244488" y="392632"/>
                </a:lnTo>
                <a:lnTo>
                  <a:pt x="286352" y="377653"/>
                </a:lnTo>
                <a:lnTo>
                  <a:pt x="323279" y="354153"/>
                </a:lnTo>
                <a:lnTo>
                  <a:pt x="354076" y="323329"/>
                </a:lnTo>
                <a:lnTo>
                  <a:pt x="377552" y="286377"/>
                </a:lnTo>
                <a:lnTo>
                  <a:pt x="392512" y="244495"/>
                </a:lnTo>
                <a:lnTo>
                  <a:pt x="397764" y="198882"/>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23" name="object 23"/>
          <p:cNvSpPr/>
          <p:nvPr/>
        </p:nvSpPr>
        <p:spPr>
          <a:xfrm>
            <a:off x="5127244" y="3534154"/>
            <a:ext cx="7620" cy="396240"/>
          </a:xfrm>
          <a:custGeom>
            <a:avLst/>
            <a:gdLst/>
            <a:ahLst/>
            <a:cxnLst/>
            <a:rect l="l" t="t" r="r" b="b"/>
            <a:pathLst>
              <a:path w="7620" h="396239">
                <a:moveTo>
                  <a:pt x="0" y="0"/>
                </a:moveTo>
                <a:lnTo>
                  <a:pt x="7365"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932807" y="3727705"/>
            <a:ext cx="396240" cy="7620"/>
          </a:xfrm>
          <a:custGeom>
            <a:avLst/>
            <a:gdLst/>
            <a:ahLst/>
            <a:cxnLst/>
            <a:rect l="l" t="t" r="r" b="b"/>
            <a:pathLst>
              <a:path w="396239" h="7620">
                <a:moveTo>
                  <a:pt x="0" y="7365"/>
                </a:moveTo>
                <a:lnTo>
                  <a:pt x="396239" y="0"/>
                </a:lnTo>
              </a:path>
            </a:pathLst>
          </a:custGeom>
          <a:ln w="6349">
            <a:solidFill>
              <a:srgbClr val="A6A6A6"/>
            </a:solidFill>
          </a:ln>
        </p:spPr>
        <p:txBody>
          <a:bodyPr wrap="square" lIns="0" tIns="0" rIns="0" bIns="0" rtlCol="0"/>
          <a:lstStyle/>
          <a:p>
            <a:endParaRPr/>
          </a:p>
        </p:txBody>
      </p:sp>
      <p:sp>
        <p:nvSpPr>
          <p:cNvPr id="25" name="object 25"/>
          <p:cNvSpPr/>
          <p:nvPr/>
        </p:nvSpPr>
        <p:spPr>
          <a:xfrm>
            <a:off x="4987416" y="3596388"/>
            <a:ext cx="285750" cy="274955"/>
          </a:xfrm>
          <a:custGeom>
            <a:avLst/>
            <a:gdLst/>
            <a:ahLst/>
            <a:cxnLst/>
            <a:rect l="l" t="t" r="r" b="b"/>
            <a:pathLst>
              <a:path w="285750" h="274954">
                <a:moveTo>
                  <a:pt x="0" y="0"/>
                </a:moveTo>
                <a:lnTo>
                  <a:pt x="285242" y="274954"/>
                </a:lnTo>
              </a:path>
            </a:pathLst>
          </a:custGeom>
          <a:ln w="6350">
            <a:solidFill>
              <a:srgbClr val="A6A6A6"/>
            </a:solidFill>
          </a:ln>
        </p:spPr>
        <p:txBody>
          <a:bodyPr wrap="square" lIns="0" tIns="0" rIns="0" bIns="0" rtlCol="0"/>
          <a:lstStyle/>
          <a:p>
            <a:endParaRPr/>
          </a:p>
        </p:txBody>
      </p:sp>
      <p:sp>
        <p:nvSpPr>
          <p:cNvPr id="26" name="object 26"/>
          <p:cNvSpPr/>
          <p:nvPr/>
        </p:nvSpPr>
        <p:spPr>
          <a:xfrm>
            <a:off x="4991991" y="3590671"/>
            <a:ext cx="274955" cy="285750"/>
          </a:xfrm>
          <a:custGeom>
            <a:avLst/>
            <a:gdLst/>
            <a:ahLst/>
            <a:cxnLst/>
            <a:rect l="l" t="t" r="r" b="b"/>
            <a:pathLst>
              <a:path w="274954" h="285750">
                <a:moveTo>
                  <a:pt x="0" y="285242"/>
                </a:moveTo>
                <a:lnTo>
                  <a:pt x="274955" y="0"/>
                </a:lnTo>
              </a:path>
            </a:pathLst>
          </a:custGeom>
          <a:ln w="6350">
            <a:solidFill>
              <a:srgbClr val="A6A6A6"/>
            </a:solidFill>
          </a:ln>
        </p:spPr>
        <p:txBody>
          <a:bodyPr wrap="square" lIns="0" tIns="0" rIns="0" bIns="0" rtlCol="0"/>
          <a:lstStyle/>
          <a:p>
            <a:endParaRPr/>
          </a:p>
        </p:txBody>
      </p:sp>
      <p:sp>
        <p:nvSpPr>
          <p:cNvPr id="27" name="object 27"/>
          <p:cNvSpPr/>
          <p:nvPr/>
        </p:nvSpPr>
        <p:spPr>
          <a:xfrm>
            <a:off x="4965573" y="3569461"/>
            <a:ext cx="328930" cy="328930"/>
          </a:xfrm>
          <a:custGeom>
            <a:avLst/>
            <a:gdLst/>
            <a:ahLst/>
            <a:cxnLst/>
            <a:rect l="l" t="t" r="r" b="b"/>
            <a:pathLst>
              <a:path w="328929" h="328929">
                <a:moveTo>
                  <a:pt x="164464" y="0"/>
                </a:moveTo>
                <a:lnTo>
                  <a:pt x="120752" y="5876"/>
                </a:lnTo>
                <a:lnTo>
                  <a:pt x="81468" y="22455"/>
                </a:lnTo>
                <a:lnTo>
                  <a:pt x="48180" y="48164"/>
                </a:lnTo>
                <a:lnTo>
                  <a:pt x="22460" y="81430"/>
                </a:lnTo>
                <a:lnTo>
                  <a:pt x="5876" y="120679"/>
                </a:lnTo>
                <a:lnTo>
                  <a:pt x="0" y="164337"/>
                </a:lnTo>
                <a:lnTo>
                  <a:pt x="5876" y="208050"/>
                </a:lnTo>
                <a:lnTo>
                  <a:pt x="22460" y="247334"/>
                </a:lnTo>
                <a:lnTo>
                  <a:pt x="48180" y="280622"/>
                </a:lnTo>
                <a:lnTo>
                  <a:pt x="81468" y="306342"/>
                </a:lnTo>
                <a:lnTo>
                  <a:pt x="120752" y="322926"/>
                </a:lnTo>
                <a:lnTo>
                  <a:pt x="164464" y="328802"/>
                </a:lnTo>
                <a:lnTo>
                  <a:pt x="208167" y="322926"/>
                </a:lnTo>
                <a:lnTo>
                  <a:pt x="247428" y="306342"/>
                </a:lnTo>
                <a:lnTo>
                  <a:pt x="280685" y="280622"/>
                </a:lnTo>
                <a:lnTo>
                  <a:pt x="306375" y="247334"/>
                </a:lnTo>
                <a:lnTo>
                  <a:pt x="322935" y="208050"/>
                </a:lnTo>
                <a:lnTo>
                  <a:pt x="328802" y="164337"/>
                </a:lnTo>
                <a:lnTo>
                  <a:pt x="322935" y="120679"/>
                </a:lnTo>
                <a:lnTo>
                  <a:pt x="306375" y="81430"/>
                </a:lnTo>
                <a:lnTo>
                  <a:pt x="280685" y="48164"/>
                </a:lnTo>
                <a:lnTo>
                  <a:pt x="247428" y="22455"/>
                </a:lnTo>
                <a:lnTo>
                  <a:pt x="208167" y="5876"/>
                </a:lnTo>
                <a:lnTo>
                  <a:pt x="164464" y="0"/>
                </a:lnTo>
                <a:close/>
              </a:path>
            </a:pathLst>
          </a:custGeom>
          <a:solidFill>
            <a:srgbClr val="D9D9D9"/>
          </a:solidFill>
        </p:spPr>
        <p:txBody>
          <a:bodyPr wrap="square" lIns="0" tIns="0" rIns="0" bIns="0" rtlCol="0"/>
          <a:lstStyle/>
          <a:p>
            <a:endParaRPr/>
          </a:p>
        </p:txBody>
      </p:sp>
      <p:sp>
        <p:nvSpPr>
          <p:cNvPr id="28" name="object 28"/>
          <p:cNvSpPr/>
          <p:nvPr/>
        </p:nvSpPr>
        <p:spPr>
          <a:xfrm>
            <a:off x="4985893" y="3589783"/>
            <a:ext cx="288290" cy="288289"/>
          </a:xfrm>
          <a:custGeom>
            <a:avLst/>
            <a:gdLst/>
            <a:ahLst/>
            <a:cxnLst/>
            <a:rect l="l" t="t" r="r" b="b"/>
            <a:pathLst>
              <a:path w="288289" h="288289">
                <a:moveTo>
                  <a:pt x="144145" y="0"/>
                </a:moveTo>
                <a:lnTo>
                  <a:pt x="98576" y="7345"/>
                </a:lnTo>
                <a:lnTo>
                  <a:pt x="59006" y="27797"/>
                </a:lnTo>
                <a:lnTo>
                  <a:pt x="27805" y="58978"/>
                </a:lnTo>
                <a:lnTo>
                  <a:pt x="7346" y="98511"/>
                </a:lnTo>
                <a:lnTo>
                  <a:pt x="0" y="144018"/>
                </a:lnTo>
                <a:lnTo>
                  <a:pt x="7346" y="189586"/>
                </a:lnTo>
                <a:lnTo>
                  <a:pt x="27805" y="229156"/>
                </a:lnTo>
                <a:lnTo>
                  <a:pt x="59006" y="260357"/>
                </a:lnTo>
                <a:lnTo>
                  <a:pt x="98576" y="280816"/>
                </a:lnTo>
                <a:lnTo>
                  <a:pt x="144145" y="288163"/>
                </a:lnTo>
                <a:lnTo>
                  <a:pt x="189651" y="280816"/>
                </a:lnTo>
                <a:lnTo>
                  <a:pt x="229184" y="260357"/>
                </a:lnTo>
                <a:lnTo>
                  <a:pt x="260365" y="229156"/>
                </a:lnTo>
                <a:lnTo>
                  <a:pt x="280817" y="189586"/>
                </a:lnTo>
                <a:lnTo>
                  <a:pt x="288163" y="144018"/>
                </a:lnTo>
                <a:lnTo>
                  <a:pt x="280817" y="98511"/>
                </a:lnTo>
                <a:lnTo>
                  <a:pt x="260365" y="58978"/>
                </a:lnTo>
                <a:lnTo>
                  <a:pt x="229184" y="27797"/>
                </a:lnTo>
                <a:lnTo>
                  <a:pt x="189651" y="7345"/>
                </a:lnTo>
                <a:lnTo>
                  <a:pt x="144145" y="0"/>
                </a:lnTo>
                <a:close/>
              </a:path>
            </a:pathLst>
          </a:custGeom>
          <a:solidFill>
            <a:srgbClr val="E68421"/>
          </a:solidFill>
        </p:spPr>
        <p:txBody>
          <a:bodyPr wrap="square" lIns="0" tIns="0" rIns="0" bIns="0" rtlCol="0"/>
          <a:lstStyle/>
          <a:p>
            <a:endParaRPr/>
          </a:p>
        </p:txBody>
      </p:sp>
      <p:sp>
        <p:nvSpPr>
          <p:cNvPr id="29" name="object 29"/>
          <p:cNvSpPr txBox="1"/>
          <p:nvPr/>
        </p:nvSpPr>
        <p:spPr>
          <a:xfrm>
            <a:off x="5033518" y="3606801"/>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15</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4" name="object 3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5" name="object 3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6" name="object 3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7" name="object 3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38" name="object 3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39" name="object 3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0" name="object 4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1" name="object 4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2" name="object 4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3" name="object 4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4" name="object 4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5" name="object 4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6" name="object 4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7" name="object 4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48" name="object 4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49" name="object 4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0" name="object 5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1" name="object 5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2" name="object 5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3" name="object 5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4" name="object 5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5" name="object 5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6" name="object 5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7" name="object 5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58" name="object 5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59" name="object 5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0" name="object 6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1" name="object 6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2" name="object 6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3" name="object 6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4" name="object 6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5" name="object 6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6" name="object 6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7" name="object 6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68" name="object 6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69" name="object 6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0" name="object 7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1" name="object 7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2" name="object 7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3" name="object 7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4" name="object 7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5" name="object 7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6" name="object 7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7" name="object 7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78" name="object 7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79" name="object 7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0" name="object 8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1" name="object 8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2" name="object 8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3" name="object 8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4" name="Rectangle 83">
            <a:extLst>
              <a:ext uri="{FF2B5EF4-FFF2-40B4-BE49-F238E27FC236}">
                <a16:creationId xmlns:a16="http://schemas.microsoft.com/office/drawing/2014/main" id="{81BAD063-2827-427E-894A-92B0B88FF677}"/>
              </a:ext>
            </a:extLst>
          </p:cNvPr>
          <p:cNvSpPr/>
          <p:nvPr/>
        </p:nvSpPr>
        <p:spPr>
          <a:xfrm>
            <a:off x="1188720" y="5464681"/>
            <a:ext cx="4808472" cy="2585323"/>
          </a:xfrm>
          <a:prstGeom prst="rect">
            <a:avLst/>
          </a:prstGeom>
        </p:spPr>
        <p:txBody>
          <a:bodyPr wrap="square">
            <a:spAutoFit/>
          </a:bodyPr>
          <a:lstStyle/>
          <a:p>
            <a:r>
              <a:rPr lang="en-US" sz="1200" b="1" dirty="0"/>
              <a:t>List key Skills and Competencies needed to perform the Coaching role in an effective manner</a:t>
            </a:r>
          </a:p>
          <a:p>
            <a:endParaRPr lang="en-US" sz="1200" dirty="0"/>
          </a:p>
          <a:p>
            <a:pPr>
              <a:lnSpc>
                <a:spcPct val="150000"/>
              </a:lnSpc>
            </a:pPr>
            <a:r>
              <a:rPr lang="en-US" sz="1200" dirty="0"/>
              <a:t>1. Meeting Ethical Guidelines and Professional Standards</a:t>
            </a:r>
          </a:p>
          <a:p>
            <a:pPr>
              <a:lnSpc>
                <a:spcPct val="150000"/>
              </a:lnSpc>
            </a:pPr>
            <a:r>
              <a:rPr lang="en-US" sz="1200" dirty="0"/>
              <a:t>2. Establishing Trust the Coaching Agreement &amp; Establish Trust and Intimacy with the Client</a:t>
            </a:r>
          </a:p>
          <a:p>
            <a:pPr>
              <a:lnSpc>
                <a:spcPct val="150000"/>
              </a:lnSpc>
            </a:pPr>
            <a:r>
              <a:rPr lang="en-US" sz="1200" dirty="0"/>
              <a:t>3. Active Listening</a:t>
            </a:r>
          </a:p>
          <a:p>
            <a:pPr>
              <a:lnSpc>
                <a:spcPct val="150000"/>
              </a:lnSpc>
            </a:pPr>
            <a:r>
              <a:rPr lang="en-US" sz="1200" dirty="0"/>
              <a:t>4. Powerful Questioning</a:t>
            </a:r>
          </a:p>
          <a:p>
            <a:pPr>
              <a:lnSpc>
                <a:spcPct val="150000"/>
              </a:lnSpc>
            </a:pPr>
            <a:r>
              <a:rPr lang="en-US" sz="1200" dirty="0"/>
              <a:t>5. Creating Awareness</a:t>
            </a:r>
          </a:p>
          <a:p>
            <a:pPr>
              <a:lnSpc>
                <a:spcPct val="150000"/>
              </a:lnSpc>
            </a:pPr>
            <a:r>
              <a:rPr lang="en-US" sz="1200" dirty="0"/>
              <a:t>6. Managing Progress and Accountability</a:t>
            </a:r>
            <a:endParaRPr lang="en-US" sz="1200" b="0" i="0" dirty="0">
              <a:effectLst/>
            </a:endParaRPr>
          </a:p>
        </p:txBody>
      </p:sp>
      <p:sp>
        <p:nvSpPr>
          <p:cNvPr id="85" name="object 61">
            <a:extLst>
              <a:ext uri="{FF2B5EF4-FFF2-40B4-BE49-F238E27FC236}">
                <a16:creationId xmlns:a16="http://schemas.microsoft.com/office/drawing/2014/main" id="{ECB4E56B-C413-4C16-93D8-7B4FB0AE2806}"/>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
        <p:nvSpPr>
          <p:cNvPr id="2" name="Rectangle 1">
            <a:extLst>
              <a:ext uri="{FF2B5EF4-FFF2-40B4-BE49-F238E27FC236}">
                <a16:creationId xmlns:a16="http://schemas.microsoft.com/office/drawing/2014/main" id="{72C45F65-509C-4DE9-9A88-383D2FE17D33}"/>
              </a:ext>
            </a:extLst>
          </p:cNvPr>
          <p:cNvSpPr/>
          <p:nvPr/>
        </p:nvSpPr>
        <p:spPr>
          <a:xfrm>
            <a:off x="1065488" y="4855230"/>
            <a:ext cx="5156796" cy="338554"/>
          </a:xfrm>
          <a:prstGeom prst="rect">
            <a:avLst/>
          </a:prstGeom>
        </p:spPr>
        <p:txBody>
          <a:bodyPr wrap="none">
            <a:spAutoFit/>
          </a:bodyPr>
          <a:lstStyle/>
          <a:p>
            <a:r>
              <a:rPr lang="en-US" sz="1600" b="1" dirty="0"/>
              <a:t>Solution: Activity 1.5 Professional Coaching Competencies </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85">
            <a:extLst>
              <a:ext uri="{FF2B5EF4-FFF2-40B4-BE49-F238E27FC236}">
                <a16:creationId xmlns:a16="http://schemas.microsoft.com/office/drawing/2014/main" id="{73786FCC-3B19-483E-A8F7-B4603D165774}"/>
              </a:ext>
            </a:extLst>
          </p:cNvPr>
          <p:cNvSpPr txBox="1"/>
          <p:nvPr/>
        </p:nvSpPr>
        <p:spPr>
          <a:xfrm>
            <a:off x="1172400" y="1038225"/>
            <a:ext cx="4542726" cy="23621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ICF Coaching</a:t>
            </a:r>
            <a:r>
              <a:rPr sz="1500" b="1" spc="-60" dirty="0">
                <a:latin typeface="Calibri"/>
                <a:cs typeface="Calibri"/>
              </a:rPr>
              <a:t> </a:t>
            </a:r>
            <a:r>
              <a:rPr sz="1500" b="1" spc="-10" dirty="0">
                <a:latin typeface="Calibri"/>
                <a:cs typeface="Calibri"/>
              </a:rPr>
              <a:t>Competencies</a:t>
            </a:r>
            <a:endParaRPr sz="1500" dirty="0">
              <a:latin typeface="Calibri"/>
              <a:cs typeface="Calibri"/>
            </a:endParaRPr>
          </a:p>
          <a:p>
            <a:pPr marL="126364">
              <a:lnSpc>
                <a:spcPct val="100000"/>
              </a:lnSpc>
              <a:spcBef>
                <a:spcPts val="1175"/>
              </a:spcBef>
            </a:pPr>
            <a:r>
              <a:rPr sz="1200" spc="-5" dirty="0">
                <a:latin typeface="Calibri"/>
                <a:cs typeface="Calibri"/>
              </a:rPr>
              <a:t>Coaching </a:t>
            </a:r>
            <a:r>
              <a:rPr sz="1200" dirty="0">
                <a:latin typeface="Calibri"/>
                <a:cs typeface="Calibri"/>
              </a:rPr>
              <a:t>is about </a:t>
            </a:r>
            <a:r>
              <a:rPr sz="1200" spc="-5" dirty="0">
                <a:latin typeface="Calibri"/>
                <a:cs typeface="Calibri"/>
              </a:rPr>
              <a:t>behavioural</a:t>
            </a:r>
            <a:r>
              <a:rPr sz="1200" spc="-80" dirty="0">
                <a:latin typeface="Calibri"/>
                <a:cs typeface="Calibri"/>
              </a:rPr>
              <a:t> </a:t>
            </a:r>
            <a:r>
              <a:rPr sz="1200" spc="-5" dirty="0">
                <a:latin typeface="Calibri"/>
                <a:cs typeface="Calibri"/>
              </a:rPr>
              <a:t>competencies:</a:t>
            </a:r>
            <a:endParaRPr sz="1200" dirty="0">
              <a:latin typeface="Calibri"/>
              <a:cs typeface="Calibri"/>
            </a:endParaRPr>
          </a:p>
          <a:p>
            <a:pPr marL="354965" indent="-228600">
              <a:lnSpc>
                <a:spcPct val="100000"/>
              </a:lnSpc>
              <a:spcBef>
                <a:spcPts val="585"/>
              </a:spcBef>
              <a:buClr>
                <a:srgbClr val="FF6600"/>
              </a:buClr>
              <a:buAutoNum type="alphaUcPeriod"/>
              <a:tabLst>
                <a:tab pos="355600" algn="l"/>
              </a:tabLst>
            </a:pPr>
            <a:r>
              <a:rPr sz="1200" spc="-5" dirty="0">
                <a:latin typeface="Calibri"/>
                <a:cs typeface="Calibri"/>
              </a:rPr>
              <a:t>Setting </a:t>
            </a:r>
            <a:r>
              <a:rPr sz="1200" dirty="0">
                <a:latin typeface="Calibri"/>
                <a:cs typeface="Calibri"/>
              </a:rPr>
              <a:t>the</a:t>
            </a:r>
            <a:r>
              <a:rPr sz="1200" spc="-114" dirty="0">
                <a:latin typeface="Calibri"/>
                <a:cs typeface="Calibri"/>
              </a:rPr>
              <a:t> </a:t>
            </a:r>
            <a:r>
              <a:rPr sz="1200" spc="-5" dirty="0">
                <a:latin typeface="Calibri"/>
                <a:cs typeface="Calibri"/>
              </a:rPr>
              <a:t>Foundation</a:t>
            </a:r>
            <a:endParaRPr sz="1200" dirty="0">
              <a:latin typeface="Calibri"/>
              <a:cs typeface="Calibri"/>
            </a:endParaRPr>
          </a:p>
          <a:p>
            <a:pPr marL="450850" lvl="1" indent="-124460">
              <a:lnSpc>
                <a:spcPct val="100000"/>
              </a:lnSpc>
              <a:spcBef>
                <a:spcPts val="570"/>
              </a:spcBef>
              <a:buAutoNum type="arabicPeriod"/>
              <a:tabLst>
                <a:tab pos="451484" algn="l"/>
              </a:tabLst>
            </a:pPr>
            <a:r>
              <a:rPr sz="1200" spc="-5" dirty="0">
                <a:latin typeface="Calibri"/>
                <a:cs typeface="Calibri"/>
              </a:rPr>
              <a:t>Meeting Ethical Guidelines and </a:t>
            </a:r>
            <a:r>
              <a:rPr sz="1200" spc="-10" dirty="0">
                <a:latin typeface="Calibri"/>
                <a:cs typeface="Calibri"/>
              </a:rPr>
              <a:t>Professional</a:t>
            </a:r>
            <a:r>
              <a:rPr sz="1200" spc="85" dirty="0">
                <a:latin typeface="Calibri"/>
                <a:cs typeface="Calibri"/>
              </a:rPr>
              <a:t> </a:t>
            </a:r>
            <a:r>
              <a:rPr sz="1200" spc="-5" dirty="0">
                <a:latin typeface="Calibri"/>
                <a:cs typeface="Calibri"/>
              </a:rPr>
              <a:t>Standards</a:t>
            </a:r>
            <a:endParaRPr sz="1200" dirty="0">
              <a:latin typeface="Calibri"/>
              <a:cs typeface="Calibri"/>
            </a:endParaRPr>
          </a:p>
          <a:p>
            <a:pPr marL="450850" lvl="1" indent="-124460">
              <a:lnSpc>
                <a:spcPct val="100000"/>
              </a:lnSpc>
              <a:spcBef>
                <a:spcPts val="540"/>
              </a:spcBef>
              <a:buAutoNum type="arabicPeriod"/>
              <a:tabLst>
                <a:tab pos="451484" algn="l"/>
              </a:tabLst>
            </a:pPr>
            <a:r>
              <a:rPr sz="1200" spc="-5" dirty="0">
                <a:latin typeface="Calibri"/>
                <a:cs typeface="Calibri"/>
              </a:rPr>
              <a:t>Establishing the Coaching</a:t>
            </a:r>
            <a:r>
              <a:rPr sz="1200" spc="15" dirty="0">
                <a:latin typeface="Calibri"/>
                <a:cs typeface="Calibri"/>
              </a:rPr>
              <a:t> </a:t>
            </a:r>
            <a:r>
              <a:rPr sz="1200" spc="-10" dirty="0">
                <a:latin typeface="Calibri"/>
                <a:cs typeface="Calibri"/>
              </a:rPr>
              <a:t>Agreement</a:t>
            </a:r>
            <a:endParaRPr lang="en-US" sz="1200" spc="-10" dirty="0">
              <a:latin typeface="Calibri"/>
              <a:cs typeface="Calibri"/>
            </a:endParaRPr>
          </a:p>
          <a:p>
            <a:pPr marL="326390" lvl="1">
              <a:lnSpc>
                <a:spcPct val="100000"/>
              </a:lnSpc>
              <a:spcBef>
                <a:spcPts val="540"/>
              </a:spcBef>
              <a:tabLst>
                <a:tab pos="451484" algn="l"/>
              </a:tabLst>
            </a:pPr>
            <a:endParaRPr sz="1200" dirty="0">
              <a:latin typeface="Calibri"/>
              <a:cs typeface="Calibri"/>
            </a:endParaRPr>
          </a:p>
          <a:p>
            <a:pPr marL="354965" indent="-228600">
              <a:lnSpc>
                <a:spcPct val="100000"/>
              </a:lnSpc>
              <a:spcBef>
                <a:spcPts val="555"/>
              </a:spcBef>
              <a:buClr>
                <a:srgbClr val="FF6600"/>
              </a:buClr>
              <a:buAutoNum type="alphaUcPeriod"/>
              <a:tabLst>
                <a:tab pos="355600" algn="l"/>
              </a:tabLst>
            </a:pPr>
            <a:r>
              <a:rPr sz="1200" spc="-5" dirty="0">
                <a:latin typeface="Calibri"/>
                <a:cs typeface="Calibri"/>
              </a:rPr>
              <a:t>Co-creating </a:t>
            </a:r>
            <a:r>
              <a:rPr sz="1200" dirty="0">
                <a:latin typeface="Calibri"/>
                <a:cs typeface="Calibri"/>
              </a:rPr>
              <a:t>the</a:t>
            </a:r>
            <a:r>
              <a:rPr sz="1200" spc="-100" dirty="0">
                <a:latin typeface="Calibri"/>
                <a:cs typeface="Calibri"/>
              </a:rPr>
              <a:t> </a:t>
            </a:r>
            <a:r>
              <a:rPr sz="1200" spc="-5" dirty="0">
                <a:latin typeface="Calibri"/>
                <a:cs typeface="Calibri"/>
              </a:rPr>
              <a:t>Relationship</a:t>
            </a:r>
            <a:endParaRPr sz="1200" dirty="0">
              <a:latin typeface="Calibri"/>
              <a:cs typeface="Calibri"/>
            </a:endParaRPr>
          </a:p>
          <a:p>
            <a:pPr marL="450850" indent="-124460">
              <a:lnSpc>
                <a:spcPct val="100000"/>
              </a:lnSpc>
              <a:spcBef>
                <a:spcPts val="570"/>
              </a:spcBef>
              <a:buAutoNum type="arabicPeriod" startAt="3"/>
              <a:tabLst>
                <a:tab pos="451484" algn="l"/>
              </a:tabLst>
            </a:pPr>
            <a:r>
              <a:rPr sz="1200" spc="-5" dirty="0">
                <a:latin typeface="Calibri"/>
                <a:cs typeface="Calibri"/>
              </a:rPr>
              <a:t>Establishing </a:t>
            </a:r>
            <a:r>
              <a:rPr sz="1200" spc="-20" dirty="0">
                <a:latin typeface="Calibri"/>
                <a:cs typeface="Calibri"/>
              </a:rPr>
              <a:t>Trust </a:t>
            </a:r>
            <a:r>
              <a:rPr sz="1200" spc="-5" dirty="0">
                <a:latin typeface="Calibri"/>
                <a:cs typeface="Calibri"/>
              </a:rPr>
              <a:t>and Intimacy with the</a:t>
            </a:r>
            <a:r>
              <a:rPr sz="1200" spc="65" dirty="0">
                <a:latin typeface="Calibri"/>
                <a:cs typeface="Calibri"/>
              </a:rPr>
              <a:t> </a:t>
            </a:r>
            <a:r>
              <a:rPr sz="1200" spc="-10" dirty="0">
                <a:latin typeface="Calibri"/>
                <a:cs typeface="Calibri"/>
              </a:rPr>
              <a:t>Client</a:t>
            </a:r>
            <a:endParaRPr sz="1200" dirty="0">
              <a:latin typeface="Calibri"/>
              <a:cs typeface="Calibri"/>
            </a:endParaRPr>
          </a:p>
          <a:p>
            <a:pPr marL="450850" indent="-124460">
              <a:lnSpc>
                <a:spcPct val="100000"/>
              </a:lnSpc>
              <a:spcBef>
                <a:spcPts val="540"/>
              </a:spcBef>
              <a:buAutoNum type="arabicPeriod" startAt="3"/>
              <a:tabLst>
                <a:tab pos="451484" algn="l"/>
              </a:tabLst>
            </a:pPr>
            <a:r>
              <a:rPr sz="1200" spc="-5" dirty="0">
                <a:latin typeface="Calibri"/>
                <a:cs typeface="Calibri"/>
              </a:rPr>
              <a:t>Coaching</a:t>
            </a:r>
            <a:r>
              <a:rPr sz="1200" spc="-80" dirty="0">
                <a:latin typeface="Calibri"/>
                <a:cs typeface="Calibri"/>
              </a:rPr>
              <a:t> </a:t>
            </a:r>
            <a:r>
              <a:rPr sz="1200" spc="-5" dirty="0">
                <a:latin typeface="Calibri"/>
                <a:cs typeface="Calibri"/>
              </a:rPr>
              <a:t>Presence</a:t>
            </a:r>
            <a:endParaRPr sz="1200" dirty="0">
              <a:latin typeface="Calibri"/>
              <a:cs typeface="Calibri"/>
            </a:endParaRPr>
          </a:p>
        </p:txBody>
      </p:sp>
      <p:sp>
        <p:nvSpPr>
          <p:cNvPr id="116" name="object 58">
            <a:extLst>
              <a:ext uri="{FF2B5EF4-FFF2-40B4-BE49-F238E27FC236}">
                <a16:creationId xmlns:a16="http://schemas.microsoft.com/office/drawing/2014/main" id="{AFEDB14F-2B2B-4959-89E8-7A721A77BCE5}"/>
              </a:ext>
            </a:extLst>
          </p:cNvPr>
          <p:cNvSpPr txBox="1"/>
          <p:nvPr/>
        </p:nvSpPr>
        <p:spPr>
          <a:xfrm>
            <a:off x="1234161" y="5000625"/>
            <a:ext cx="3641495" cy="2846933"/>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ICF Coaching</a:t>
            </a:r>
            <a:r>
              <a:rPr sz="1500" b="1" spc="-45" dirty="0">
                <a:latin typeface="Calibri"/>
                <a:cs typeface="Calibri"/>
              </a:rPr>
              <a:t> </a:t>
            </a:r>
            <a:r>
              <a:rPr sz="1500" b="1" spc="-5" dirty="0">
                <a:latin typeface="Calibri"/>
                <a:cs typeface="Calibri"/>
              </a:rPr>
              <a:t>Competencies…</a:t>
            </a:r>
            <a:endParaRPr sz="1500" dirty="0">
              <a:latin typeface="Calibri"/>
              <a:cs typeface="Calibri"/>
            </a:endParaRPr>
          </a:p>
          <a:p>
            <a:pPr marL="354965" indent="-228600">
              <a:lnSpc>
                <a:spcPct val="100000"/>
              </a:lnSpc>
              <a:spcBef>
                <a:spcPts val="1175"/>
              </a:spcBef>
              <a:buClr>
                <a:srgbClr val="FF6600"/>
              </a:buClr>
              <a:buAutoNum type="alphaUcPeriod" startAt="3"/>
              <a:tabLst>
                <a:tab pos="355600" algn="l"/>
              </a:tabLst>
            </a:pPr>
            <a:r>
              <a:rPr sz="1200" spc="-5" dirty="0">
                <a:latin typeface="Calibri"/>
                <a:cs typeface="Calibri"/>
              </a:rPr>
              <a:t>Communicating</a:t>
            </a:r>
            <a:r>
              <a:rPr sz="1200" spc="-95" dirty="0">
                <a:latin typeface="Calibri"/>
                <a:cs typeface="Calibri"/>
              </a:rPr>
              <a:t> </a:t>
            </a:r>
            <a:r>
              <a:rPr sz="1200" spc="-10" dirty="0">
                <a:latin typeface="Calibri"/>
                <a:cs typeface="Calibri"/>
              </a:rPr>
              <a:t>Effectively</a:t>
            </a:r>
            <a:endParaRPr sz="1200" dirty="0">
              <a:latin typeface="Calibri"/>
              <a:cs typeface="Calibri"/>
            </a:endParaRPr>
          </a:p>
          <a:p>
            <a:pPr marL="450850" lvl="1" indent="-124460">
              <a:lnSpc>
                <a:spcPct val="100000"/>
              </a:lnSpc>
              <a:spcBef>
                <a:spcPts val="570"/>
              </a:spcBef>
              <a:buAutoNum type="arabicPeriod" startAt="5"/>
              <a:tabLst>
                <a:tab pos="451484" algn="l"/>
              </a:tabLst>
            </a:pPr>
            <a:r>
              <a:rPr sz="1200" spc="-5" dirty="0">
                <a:latin typeface="Calibri"/>
                <a:cs typeface="Calibri"/>
              </a:rPr>
              <a:t>Active</a:t>
            </a:r>
            <a:r>
              <a:rPr sz="1200" spc="-50" dirty="0">
                <a:latin typeface="Calibri"/>
                <a:cs typeface="Calibri"/>
              </a:rPr>
              <a:t> </a:t>
            </a:r>
            <a:r>
              <a:rPr sz="1200" spc="-10" dirty="0">
                <a:latin typeface="Calibri"/>
                <a:cs typeface="Calibri"/>
              </a:rPr>
              <a:t>Listening</a:t>
            </a:r>
            <a:endParaRPr sz="1200" dirty="0">
              <a:latin typeface="Calibri"/>
              <a:cs typeface="Calibri"/>
            </a:endParaRPr>
          </a:p>
          <a:p>
            <a:pPr marL="450850" lvl="1" indent="-124460">
              <a:lnSpc>
                <a:spcPct val="100000"/>
              </a:lnSpc>
              <a:spcBef>
                <a:spcPts val="540"/>
              </a:spcBef>
              <a:buAutoNum type="arabicPeriod" startAt="5"/>
              <a:tabLst>
                <a:tab pos="451484" algn="l"/>
              </a:tabLst>
            </a:pPr>
            <a:r>
              <a:rPr sz="1200" spc="-10" dirty="0">
                <a:latin typeface="Calibri"/>
                <a:cs typeface="Calibri"/>
              </a:rPr>
              <a:t>Powerful</a:t>
            </a:r>
            <a:r>
              <a:rPr sz="1200" spc="-50" dirty="0">
                <a:latin typeface="Calibri"/>
                <a:cs typeface="Calibri"/>
              </a:rPr>
              <a:t> </a:t>
            </a:r>
            <a:r>
              <a:rPr sz="1200" spc="-5" dirty="0">
                <a:latin typeface="Calibri"/>
                <a:cs typeface="Calibri"/>
              </a:rPr>
              <a:t>Questioning</a:t>
            </a:r>
            <a:endParaRPr sz="1200" dirty="0">
              <a:latin typeface="Calibri"/>
              <a:cs typeface="Calibri"/>
            </a:endParaRPr>
          </a:p>
          <a:p>
            <a:pPr marL="450850" lvl="1" indent="-124460">
              <a:lnSpc>
                <a:spcPct val="100000"/>
              </a:lnSpc>
              <a:spcBef>
                <a:spcPts val="540"/>
              </a:spcBef>
              <a:buAutoNum type="arabicPeriod" startAt="5"/>
              <a:tabLst>
                <a:tab pos="451484" algn="l"/>
              </a:tabLst>
            </a:pPr>
            <a:r>
              <a:rPr sz="1200" spc="-10" dirty="0">
                <a:latin typeface="Calibri"/>
                <a:cs typeface="Calibri"/>
              </a:rPr>
              <a:t>Direct Communication</a:t>
            </a:r>
            <a:endParaRPr lang="en-US" sz="1200" spc="-10" dirty="0">
              <a:latin typeface="Calibri"/>
              <a:cs typeface="Calibri"/>
            </a:endParaRPr>
          </a:p>
          <a:p>
            <a:pPr marL="326390" lvl="1">
              <a:lnSpc>
                <a:spcPct val="100000"/>
              </a:lnSpc>
              <a:spcBef>
                <a:spcPts val="540"/>
              </a:spcBef>
              <a:tabLst>
                <a:tab pos="451484" algn="l"/>
              </a:tabLst>
            </a:pPr>
            <a:endParaRPr sz="1200" dirty="0">
              <a:latin typeface="Calibri"/>
              <a:cs typeface="Calibri"/>
            </a:endParaRPr>
          </a:p>
          <a:p>
            <a:pPr marL="354965" indent="-228600">
              <a:lnSpc>
                <a:spcPct val="100000"/>
              </a:lnSpc>
              <a:spcBef>
                <a:spcPts val="555"/>
              </a:spcBef>
              <a:buClr>
                <a:srgbClr val="FF6600"/>
              </a:buClr>
              <a:buAutoNum type="alphaUcPeriod" startAt="3"/>
              <a:tabLst>
                <a:tab pos="355600" algn="l"/>
              </a:tabLst>
            </a:pPr>
            <a:r>
              <a:rPr sz="1200" spc="-10" dirty="0">
                <a:latin typeface="Calibri"/>
                <a:cs typeface="Calibri"/>
              </a:rPr>
              <a:t>Facilitating </a:t>
            </a:r>
            <a:r>
              <a:rPr sz="1200" spc="-5" dirty="0">
                <a:latin typeface="Calibri"/>
                <a:cs typeface="Calibri"/>
              </a:rPr>
              <a:t>Learning </a:t>
            </a:r>
            <a:r>
              <a:rPr sz="1200" dirty="0">
                <a:latin typeface="Calibri"/>
                <a:cs typeface="Calibri"/>
              </a:rPr>
              <a:t>and</a:t>
            </a:r>
            <a:r>
              <a:rPr sz="1200" spc="-35" dirty="0">
                <a:latin typeface="Calibri"/>
                <a:cs typeface="Calibri"/>
              </a:rPr>
              <a:t> </a:t>
            </a:r>
            <a:r>
              <a:rPr sz="1200" spc="-5" dirty="0">
                <a:latin typeface="Calibri"/>
                <a:cs typeface="Calibri"/>
              </a:rPr>
              <a:t>Results</a:t>
            </a:r>
            <a:endParaRPr sz="1200" dirty="0">
              <a:latin typeface="Calibri"/>
              <a:cs typeface="Calibri"/>
            </a:endParaRPr>
          </a:p>
          <a:p>
            <a:pPr marL="450850" indent="-124460">
              <a:lnSpc>
                <a:spcPct val="100000"/>
              </a:lnSpc>
              <a:spcBef>
                <a:spcPts val="570"/>
              </a:spcBef>
              <a:buAutoNum type="arabicPeriod" startAt="8"/>
              <a:tabLst>
                <a:tab pos="451484" algn="l"/>
              </a:tabLst>
            </a:pPr>
            <a:r>
              <a:rPr sz="1200" spc="-10" dirty="0">
                <a:latin typeface="Calibri"/>
                <a:cs typeface="Calibri"/>
              </a:rPr>
              <a:t>Creating</a:t>
            </a:r>
            <a:r>
              <a:rPr sz="1200" spc="-25" dirty="0">
                <a:latin typeface="Calibri"/>
                <a:cs typeface="Calibri"/>
              </a:rPr>
              <a:t> </a:t>
            </a:r>
            <a:r>
              <a:rPr sz="1200" spc="-10" dirty="0">
                <a:latin typeface="Calibri"/>
                <a:cs typeface="Calibri"/>
              </a:rPr>
              <a:t>Awareness</a:t>
            </a:r>
            <a:endParaRPr sz="1200" dirty="0">
              <a:latin typeface="Calibri"/>
              <a:cs typeface="Calibri"/>
            </a:endParaRPr>
          </a:p>
          <a:p>
            <a:pPr marL="450850" indent="-124460">
              <a:lnSpc>
                <a:spcPct val="100000"/>
              </a:lnSpc>
              <a:spcBef>
                <a:spcPts val="540"/>
              </a:spcBef>
              <a:buAutoNum type="arabicPeriod" startAt="8"/>
              <a:tabLst>
                <a:tab pos="451484" algn="l"/>
              </a:tabLst>
            </a:pPr>
            <a:r>
              <a:rPr sz="1200" spc="-5" dirty="0">
                <a:latin typeface="Calibri"/>
                <a:cs typeface="Calibri"/>
              </a:rPr>
              <a:t>Designing</a:t>
            </a:r>
            <a:r>
              <a:rPr sz="1200" spc="-55" dirty="0">
                <a:latin typeface="Calibri"/>
                <a:cs typeface="Calibri"/>
              </a:rPr>
              <a:t> </a:t>
            </a:r>
            <a:r>
              <a:rPr sz="1200" spc="-5" dirty="0">
                <a:latin typeface="Calibri"/>
                <a:cs typeface="Calibri"/>
              </a:rPr>
              <a:t>Actions</a:t>
            </a:r>
            <a:endParaRPr sz="1200" dirty="0">
              <a:latin typeface="Calibri"/>
              <a:cs typeface="Calibri"/>
            </a:endParaRPr>
          </a:p>
          <a:p>
            <a:pPr marL="514984" indent="-188595">
              <a:lnSpc>
                <a:spcPct val="100000"/>
              </a:lnSpc>
              <a:spcBef>
                <a:spcPts val="540"/>
              </a:spcBef>
              <a:buAutoNum type="arabicPeriod" startAt="8"/>
              <a:tabLst>
                <a:tab pos="515620" algn="l"/>
              </a:tabLst>
            </a:pPr>
            <a:r>
              <a:rPr sz="1200" spc="-5" dirty="0">
                <a:latin typeface="Calibri"/>
                <a:cs typeface="Calibri"/>
              </a:rPr>
              <a:t>Planning and Goal</a:t>
            </a:r>
            <a:r>
              <a:rPr sz="1200" spc="-35" dirty="0">
                <a:latin typeface="Calibri"/>
                <a:cs typeface="Calibri"/>
              </a:rPr>
              <a:t> </a:t>
            </a:r>
            <a:r>
              <a:rPr sz="1200" spc="-5" dirty="0">
                <a:latin typeface="Calibri"/>
                <a:cs typeface="Calibri"/>
              </a:rPr>
              <a:t>Setting</a:t>
            </a:r>
            <a:endParaRPr sz="1200" dirty="0">
              <a:latin typeface="Calibri"/>
              <a:cs typeface="Calibri"/>
            </a:endParaRPr>
          </a:p>
          <a:p>
            <a:pPr marL="514984" indent="-188595">
              <a:lnSpc>
                <a:spcPct val="100000"/>
              </a:lnSpc>
              <a:spcBef>
                <a:spcPts val="540"/>
              </a:spcBef>
              <a:buAutoNum type="arabicPeriod" startAt="8"/>
              <a:tabLst>
                <a:tab pos="515620" algn="l"/>
              </a:tabLst>
            </a:pPr>
            <a:r>
              <a:rPr sz="1200" spc="-5" dirty="0">
                <a:latin typeface="Calibri"/>
                <a:cs typeface="Calibri"/>
              </a:rPr>
              <a:t>Managing </a:t>
            </a:r>
            <a:r>
              <a:rPr sz="1200" spc="-10" dirty="0">
                <a:latin typeface="Calibri"/>
                <a:cs typeface="Calibri"/>
              </a:rPr>
              <a:t>Progress </a:t>
            </a:r>
            <a:r>
              <a:rPr sz="1200" spc="-5" dirty="0">
                <a:latin typeface="Calibri"/>
                <a:cs typeface="Calibri"/>
              </a:rPr>
              <a:t>and</a:t>
            </a:r>
            <a:r>
              <a:rPr sz="1200" spc="10" dirty="0">
                <a:latin typeface="Calibri"/>
                <a:cs typeface="Calibri"/>
              </a:rPr>
              <a:t> </a:t>
            </a:r>
            <a:r>
              <a:rPr sz="1200" spc="-5" dirty="0">
                <a:latin typeface="Calibri"/>
                <a:cs typeface="Calibri"/>
              </a:rPr>
              <a:t>Accountability</a:t>
            </a:r>
            <a:endParaRPr sz="1200" dirty="0">
              <a:latin typeface="Calibri"/>
              <a:cs typeface="Calibri"/>
            </a:endParaRPr>
          </a:p>
        </p:txBody>
      </p:sp>
    </p:spTree>
    <p:extLst>
      <p:ext uri="{BB962C8B-B14F-4D97-AF65-F5344CB8AC3E}">
        <p14:creationId xmlns:p14="http://schemas.microsoft.com/office/powerpoint/2010/main" val="1554506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835533" y="3156673"/>
            <a:ext cx="3604895" cy="246221"/>
          </a:xfrm>
          <a:prstGeom prst="rect">
            <a:avLst/>
          </a:prstGeom>
        </p:spPr>
        <p:txBody>
          <a:bodyPr vert="horz" wrap="square" lIns="0" tIns="0" rIns="0" bIns="0" rtlCol="0">
            <a:spAutoFit/>
          </a:bodyPr>
          <a:lstStyle/>
          <a:p>
            <a:pPr marL="12700">
              <a:lnSpc>
                <a:spcPct val="100000"/>
              </a:lnSpc>
            </a:pPr>
            <a:r>
              <a:rPr sz="1600" b="1" spc="-10" dirty="0">
                <a:latin typeface="Calibri"/>
                <a:cs typeface="Calibri"/>
              </a:rPr>
              <a:t>The </a:t>
            </a:r>
            <a:r>
              <a:rPr sz="1600" b="1" spc="-5" dirty="0">
                <a:latin typeface="Calibri"/>
                <a:cs typeface="Calibri"/>
              </a:rPr>
              <a:t>Agile Coach : </a:t>
            </a:r>
            <a:r>
              <a:rPr sz="1600" b="1" spc="-10" dirty="0">
                <a:latin typeface="Calibri"/>
                <a:cs typeface="Calibri"/>
              </a:rPr>
              <a:t>Role </a:t>
            </a:r>
            <a:r>
              <a:rPr sz="1600" b="1" spc="-5" dirty="0">
                <a:latin typeface="Calibri"/>
                <a:cs typeface="Calibri"/>
              </a:rPr>
              <a:t>and</a:t>
            </a:r>
            <a:r>
              <a:rPr sz="1600" b="1" spc="40" dirty="0">
                <a:latin typeface="Calibri"/>
                <a:cs typeface="Calibri"/>
              </a:rPr>
              <a:t> </a:t>
            </a:r>
            <a:r>
              <a:rPr sz="1600" b="1" spc="-10" dirty="0">
                <a:latin typeface="Calibri"/>
                <a:cs typeface="Calibri"/>
              </a:rPr>
              <a:t>Responsibilities</a:t>
            </a:r>
            <a:endParaRPr sz="1600" dirty="0">
              <a:latin typeface="Calibri"/>
              <a:cs typeface="Calibri"/>
            </a:endParaRPr>
          </a:p>
        </p:txBody>
      </p:sp>
      <p:sp>
        <p:nvSpPr>
          <p:cNvPr id="116" name="Rectangle 115">
            <a:extLst>
              <a:ext uri="{FF2B5EF4-FFF2-40B4-BE49-F238E27FC236}">
                <a16:creationId xmlns:a16="http://schemas.microsoft.com/office/drawing/2014/main" id="{F1225F30-64BE-4EFF-B0E4-8C5B31E69881}"/>
              </a:ext>
            </a:extLst>
          </p:cNvPr>
          <p:cNvSpPr/>
          <p:nvPr/>
        </p:nvSpPr>
        <p:spPr>
          <a:xfrm>
            <a:off x="922085" y="5337224"/>
            <a:ext cx="5562600" cy="3416320"/>
          </a:xfrm>
          <a:prstGeom prst="rect">
            <a:avLst/>
          </a:prstGeom>
        </p:spPr>
        <p:txBody>
          <a:bodyPr wrap="square">
            <a:spAutoFit/>
          </a:bodyPr>
          <a:lstStyle/>
          <a:p>
            <a:pPr>
              <a:lnSpc>
                <a:spcPct val="150000"/>
              </a:lnSpc>
            </a:pPr>
            <a:r>
              <a:rPr lang="en-US" sz="1200" b="1" dirty="0"/>
              <a:t>Teaching –</a:t>
            </a:r>
            <a:r>
              <a:rPr lang="en-US" sz="1200" dirty="0"/>
              <a:t> Instructing others in specific knowledge, skills and perspective</a:t>
            </a:r>
            <a:br>
              <a:rPr lang="en-US" sz="1200" dirty="0"/>
            </a:br>
            <a:r>
              <a:rPr lang="en-US" sz="1200" b="1" dirty="0"/>
              <a:t>Mentoring –</a:t>
            </a:r>
            <a:r>
              <a:rPr lang="en-US" sz="1200" dirty="0"/>
              <a:t> Sharing knowledge, skills &amp; perspective that foster the personal and professional growth of someone else</a:t>
            </a:r>
            <a:br>
              <a:rPr lang="en-US" sz="1200" dirty="0"/>
            </a:br>
            <a:r>
              <a:rPr lang="en-US" sz="1200" b="1" dirty="0"/>
              <a:t>Facilitating –</a:t>
            </a:r>
            <a:r>
              <a:rPr lang="en-US" sz="1200" dirty="0"/>
              <a:t> A neutral process holder who guides groups through processes that help them come to solutions and make decisions</a:t>
            </a:r>
            <a:br>
              <a:rPr lang="en-US" sz="1200" dirty="0"/>
            </a:br>
            <a:r>
              <a:rPr lang="en-US" sz="1200" b="1" dirty="0"/>
              <a:t>Coaching –</a:t>
            </a:r>
            <a:r>
              <a:rPr lang="en-US" sz="1200" dirty="0"/>
              <a:t> Partnering with clients in a creative process that inspires their personal and professional potential</a:t>
            </a:r>
          </a:p>
          <a:p>
            <a:pPr>
              <a:lnSpc>
                <a:spcPct val="150000"/>
              </a:lnSpc>
            </a:pPr>
            <a:r>
              <a:rPr lang="en-US" sz="1200" b="1" dirty="0"/>
              <a:t>Technical Mastery –</a:t>
            </a:r>
            <a:r>
              <a:rPr lang="en-US" sz="1200" dirty="0"/>
              <a:t> Technical expertise as a software craft-person</a:t>
            </a:r>
            <a:br>
              <a:rPr lang="en-US" sz="1200" dirty="0"/>
            </a:br>
            <a:r>
              <a:rPr lang="en-US" sz="1200" b="1" dirty="0"/>
              <a:t>Business Mastery –</a:t>
            </a:r>
            <a:r>
              <a:rPr lang="en-US" sz="1200" dirty="0"/>
              <a:t> Expert at business value driven innovation and product development</a:t>
            </a:r>
            <a:br>
              <a:rPr lang="en-US" sz="1200" dirty="0"/>
            </a:br>
            <a:r>
              <a:rPr lang="en-US" sz="1200" b="1" dirty="0"/>
              <a:t>Transformation Mastery –</a:t>
            </a:r>
            <a:r>
              <a:rPr lang="en-US" sz="1200" dirty="0"/>
              <a:t> Expertise as an organizational development and change catalyst</a:t>
            </a:r>
            <a:endParaRPr lang="en-US" sz="1200" b="0" i="0" dirty="0">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2" name="object 12"/>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4" name="object 14"/>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5" name="object 15"/>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6" name="object 16"/>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7" name="object 17"/>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8" name="object 18"/>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9" name="object 19"/>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20" name="object 20"/>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21" name="object 21"/>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2" name="object 22"/>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3" name="object 23"/>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4" name="object 24"/>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5" name="object 25"/>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6" name="object 26"/>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7" name="object 27"/>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8" name="object 28"/>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9" name="object 29"/>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30" name="object 30"/>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31" name="object 31"/>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2" name="object 32"/>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3" name="object 33"/>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4" name="object 34"/>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5" name="object 35"/>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6" name="object 36"/>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7" name="object 37"/>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9" name="object 39"/>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40" name="object 40"/>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41" name="object 41"/>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2" name="object 42"/>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3" name="object 43"/>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4" name="object 44"/>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5" name="object 45"/>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6" name="object 46"/>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7" name="object 47"/>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8" name="object 48"/>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9" name="object 49"/>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50" name="object 50"/>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51" name="object 51"/>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2" name="object 52"/>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3" name="object 53"/>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4" name="object 54"/>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5" name="object 55"/>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6" name="object 56"/>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7" name="object 57"/>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8" name="object 58"/>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9" name="object 59"/>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60" name="object 60"/>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61" name="object 61"/>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4" name="object 64"/>
          <p:cNvSpPr/>
          <p:nvPr/>
        </p:nvSpPr>
        <p:spPr>
          <a:xfrm>
            <a:off x="5565967" y="8335058"/>
            <a:ext cx="565150" cy="271273"/>
          </a:xfrm>
          <a:prstGeom prst="rect">
            <a:avLst/>
          </a:prstGeom>
          <a:blipFill>
            <a:blip r:embed="rId3" cstate="print"/>
            <a:stretch>
              <a:fillRect/>
            </a:stretch>
          </a:blipFill>
        </p:spPr>
        <p:txBody>
          <a:bodyPr wrap="square" lIns="0" tIns="0" rIns="0" bIns="0" rtlCol="0"/>
          <a:lstStyle/>
          <a:p>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9" name="object 118">
            <a:extLst>
              <a:ext uri="{FF2B5EF4-FFF2-40B4-BE49-F238E27FC236}">
                <a16:creationId xmlns:a16="http://schemas.microsoft.com/office/drawing/2014/main" id="{330BF5C2-86A5-4123-BD35-B0815D8EFC2B}"/>
              </a:ext>
            </a:extLst>
          </p:cNvPr>
          <p:cNvSpPr txBox="1"/>
          <p:nvPr/>
        </p:nvSpPr>
        <p:spPr>
          <a:xfrm>
            <a:off x="841821" y="1571055"/>
            <a:ext cx="5539614" cy="2985433"/>
          </a:xfrm>
          <a:prstGeom prst="rect">
            <a:avLst/>
          </a:prstGeom>
        </p:spPr>
        <p:txBody>
          <a:bodyPr vert="horz" wrap="square" lIns="0" tIns="0" rIns="0" bIns="0" rtlCol="0">
            <a:spAutoFit/>
          </a:bodyPr>
          <a:lstStyle/>
          <a:p>
            <a:pPr algn="just"/>
            <a:r>
              <a:rPr lang="en-IN" sz="1400" dirty="0"/>
              <a:t>I have created agile websites and released books related to “Scrum Master Supreme Action Guide”, “PMI-ACP Ultra Supreme Action Guide”, ” Expert Agile Coaching”, “Agile A Key of Success”, “Handy Agile” &amp; “ Leading SAFe 4.5 Supreme Action Guide”. </a:t>
            </a:r>
          </a:p>
          <a:p>
            <a:endParaRPr lang="en-IN" sz="1400" dirty="0"/>
          </a:p>
          <a:p>
            <a:pPr algn="just"/>
            <a:r>
              <a:rPr lang="en-IN" sz="1400" dirty="0"/>
              <a:t>As a Senior Agile Coach helped to improve the teams of developers and overall project management by increasing collaboration, innovation, and introducing techniques that promote adaptability and flexibility in the face of unpredictable circumstances.    </a:t>
            </a:r>
          </a:p>
          <a:p>
            <a:pPr algn="just"/>
            <a:endParaRPr lang="en-IN" sz="1400" dirty="0"/>
          </a:p>
          <a:p>
            <a:pPr algn="just"/>
            <a:endParaRPr lang="en-IN" dirty="0"/>
          </a:p>
          <a:p>
            <a:pPr algn="just"/>
            <a:endParaRPr lang="en-IN" dirty="0"/>
          </a:p>
          <a:p>
            <a:pPr algn="just"/>
            <a:endParaRPr lang="en-IN" dirty="0"/>
          </a:p>
        </p:txBody>
      </p:sp>
      <p:pic>
        <p:nvPicPr>
          <p:cNvPr id="120" name="Picture 13" descr="Image result for big lotus flowers images hd">
            <a:extLst>
              <a:ext uri="{FF2B5EF4-FFF2-40B4-BE49-F238E27FC236}">
                <a16:creationId xmlns:a16="http://schemas.microsoft.com/office/drawing/2014/main" id="{17E1100E-CE32-4165-8F9C-3D1D89CB1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657" y="3756435"/>
            <a:ext cx="2052627" cy="11692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8E18508-361A-42EC-AF1D-857392CA5638}"/>
              </a:ext>
            </a:extLst>
          </p:cNvPr>
          <p:cNvPicPr>
            <a:picLocks noChangeAspect="1"/>
          </p:cNvPicPr>
          <p:nvPr/>
        </p:nvPicPr>
        <p:blipFill>
          <a:blip r:embed="rId5"/>
          <a:stretch>
            <a:fillRect/>
          </a:stretch>
        </p:blipFill>
        <p:spPr>
          <a:xfrm>
            <a:off x="1431672" y="5406102"/>
            <a:ext cx="4284427" cy="284182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p:nvPr/>
        </p:nvSpPr>
        <p:spPr>
          <a:xfrm>
            <a:off x="1181102" y="1364616"/>
            <a:ext cx="4462907" cy="2614549"/>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2"/>
            <a:ext cx="3509010" cy="230832"/>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Roles </a:t>
            </a:r>
            <a:r>
              <a:rPr sz="1500" b="1" dirty="0">
                <a:latin typeface="Calibri"/>
                <a:cs typeface="Calibri"/>
              </a:rPr>
              <a:t>and </a:t>
            </a:r>
            <a:r>
              <a:rPr sz="1500" b="1" spc="-5" dirty="0">
                <a:latin typeface="Calibri"/>
                <a:cs typeface="Calibri"/>
              </a:rPr>
              <a:t>Responsibilities </a:t>
            </a:r>
            <a:r>
              <a:rPr sz="1500" b="1" dirty="0">
                <a:latin typeface="Calibri"/>
                <a:cs typeface="Calibri"/>
              </a:rPr>
              <a:t>– </a:t>
            </a:r>
            <a:r>
              <a:rPr sz="1500" b="1" spc="-15" dirty="0">
                <a:latin typeface="Calibri"/>
                <a:cs typeface="Calibri"/>
              </a:rPr>
              <a:t>Coach’s</a:t>
            </a:r>
            <a:r>
              <a:rPr sz="1500" b="1" spc="-45" dirty="0">
                <a:latin typeface="Calibri"/>
                <a:cs typeface="Calibri"/>
              </a:rPr>
              <a:t> </a:t>
            </a:r>
            <a:r>
              <a:rPr sz="1500" b="1" spc="-5" dirty="0">
                <a:latin typeface="Calibri"/>
                <a:cs typeface="Calibri"/>
              </a:rPr>
              <a:t>Journey</a:t>
            </a:r>
            <a:endParaRPr sz="1500" dirty="0">
              <a:latin typeface="Calibri"/>
              <a:cs typeface="Calibri"/>
            </a:endParaRPr>
          </a:p>
        </p:txBody>
      </p:sp>
      <p:sp>
        <p:nvSpPr>
          <p:cNvPr id="115" name="object 115"/>
          <p:cNvSpPr/>
          <p:nvPr/>
        </p:nvSpPr>
        <p:spPr>
          <a:xfrm>
            <a:off x="1371602" y="5559552"/>
            <a:ext cx="4007739" cy="243421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143000" y="5021892"/>
            <a:ext cx="1845819" cy="249133"/>
          </a:xfrm>
          <a:prstGeom prst="rect">
            <a:avLst/>
          </a:prstGeom>
        </p:spPr>
        <p:txBody>
          <a:bodyPr vert="horz" wrap="square" lIns="0" tIns="0" rIns="0" bIns="0" rtlCol="0">
            <a:spAutoFit/>
          </a:bodyPr>
          <a:lstStyle/>
          <a:p>
            <a:pPr marL="12700">
              <a:lnSpc>
                <a:spcPct val="100000"/>
              </a:lnSpc>
            </a:pPr>
            <a:r>
              <a:rPr lang="en-US" sz="1600" b="1" spc="-10" dirty="0">
                <a:latin typeface="Calibri"/>
                <a:cs typeface="Calibri"/>
              </a:rPr>
              <a:t>Agile Team Members</a:t>
            </a:r>
            <a:endParaRPr sz="1600" dirty="0">
              <a:latin typeface="Calibri"/>
              <a:cs typeface="Calibri"/>
            </a:endParaRPr>
          </a:p>
        </p:txBody>
      </p:sp>
      <p:sp>
        <p:nvSpPr>
          <p:cNvPr id="118" name="Rectangle 117">
            <a:extLst>
              <a:ext uri="{FF2B5EF4-FFF2-40B4-BE49-F238E27FC236}">
                <a16:creationId xmlns:a16="http://schemas.microsoft.com/office/drawing/2014/main" id="{AF8AEE4E-FBEA-4B16-9DC2-65A6E06DFD97}"/>
              </a:ext>
            </a:extLst>
          </p:cNvPr>
          <p:cNvSpPr/>
          <p:nvPr/>
        </p:nvSpPr>
        <p:spPr>
          <a:xfrm>
            <a:off x="1032479" y="5692569"/>
            <a:ext cx="5524813" cy="1200329"/>
          </a:xfrm>
          <a:prstGeom prst="rect">
            <a:avLst/>
          </a:prstGeom>
        </p:spPr>
        <p:txBody>
          <a:bodyPr wrap="square">
            <a:spAutoFit/>
          </a:bodyPr>
          <a:lstStyle/>
          <a:p>
            <a:pPr>
              <a:lnSpc>
                <a:spcPct val="200000"/>
              </a:lnSpc>
            </a:pPr>
            <a:r>
              <a:rPr lang="en-US" sz="1200" b="1" i="1" dirty="0"/>
              <a:t>TO improve the effectiveness of the customer and users of the product and maximize the value of the organization AS AN Agile Team WE NEED to leverage the strengths of each team member and create valuable products now and in the future</a:t>
            </a:r>
            <a:endParaRPr lang="en-US" sz="1200" b="1" dirty="0"/>
          </a:p>
        </p:txBody>
      </p:sp>
      <p:sp>
        <p:nvSpPr>
          <p:cNvPr id="119" name="object 114">
            <a:extLst>
              <a:ext uri="{FF2B5EF4-FFF2-40B4-BE49-F238E27FC236}">
                <a16:creationId xmlns:a16="http://schemas.microsoft.com/office/drawing/2014/main" id="{B21607DE-171B-4812-9279-1BF056076CC7}"/>
              </a:ext>
            </a:extLst>
          </p:cNvPr>
          <p:cNvSpPr txBox="1"/>
          <p:nvPr/>
        </p:nvSpPr>
        <p:spPr>
          <a:xfrm>
            <a:off x="2880329" y="2923943"/>
            <a:ext cx="1279971" cy="246221"/>
          </a:xfrm>
          <a:prstGeom prst="rect">
            <a:avLst/>
          </a:prstGeom>
        </p:spPr>
        <p:txBody>
          <a:bodyPr vert="horz" wrap="square" lIns="0" tIns="0" rIns="0" bIns="0" rtlCol="0">
            <a:spAutoFit/>
          </a:bodyPr>
          <a:lstStyle/>
          <a:p>
            <a:pPr marL="12700">
              <a:lnSpc>
                <a:spcPct val="100000"/>
              </a:lnSpc>
            </a:pPr>
            <a:r>
              <a:rPr lang="en-US" sz="1600" b="1" spc="-10" dirty="0">
                <a:latin typeface="Calibri"/>
                <a:cs typeface="Calibri"/>
              </a:rPr>
              <a:t>Agile Team</a:t>
            </a:r>
            <a:endParaRPr sz="1600" dirty="0">
              <a:latin typeface="Calibri"/>
              <a:cs typeface="Calibri"/>
            </a:endParaRPr>
          </a:p>
        </p:txBody>
      </p:sp>
    </p:spTree>
    <p:extLst>
      <p:ext uri="{BB962C8B-B14F-4D97-AF65-F5344CB8AC3E}">
        <p14:creationId xmlns:p14="http://schemas.microsoft.com/office/powerpoint/2010/main" val="1778589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0" name="object 60"/>
          <p:cNvSpPr/>
          <p:nvPr/>
        </p:nvSpPr>
        <p:spPr>
          <a:xfrm>
            <a:off x="4800600" y="8201025"/>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2" name="Rectangle 1">
            <a:extLst>
              <a:ext uri="{FF2B5EF4-FFF2-40B4-BE49-F238E27FC236}">
                <a16:creationId xmlns:a16="http://schemas.microsoft.com/office/drawing/2014/main" id="{FA18635F-A338-4A42-B188-A615356B2FD0}"/>
              </a:ext>
            </a:extLst>
          </p:cNvPr>
          <p:cNvSpPr/>
          <p:nvPr/>
        </p:nvSpPr>
        <p:spPr>
          <a:xfrm>
            <a:off x="1013586" y="1318437"/>
            <a:ext cx="5562600" cy="7755969"/>
          </a:xfrm>
          <a:prstGeom prst="rect">
            <a:avLst/>
          </a:prstGeom>
        </p:spPr>
        <p:txBody>
          <a:bodyPr wrap="square">
            <a:spAutoFit/>
          </a:bodyPr>
          <a:lstStyle/>
          <a:p>
            <a:pPr>
              <a:lnSpc>
                <a:spcPct val="150000"/>
              </a:lnSpc>
            </a:pPr>
            <a:r>
              <a:rPr lang="en-US" sz="1200" b="1" dirty="0"/>
              <a:t>Agile Team Member</a:t>
            </a:r>
            <a:r>
              <a:rPr lang="en-US" sz="1200" dirty="0"/>
              <a:t> – Strives to be better than they were yesterday every day. Everyone in an Agile Team is first and foremost an Agile Team Member</a:t>
            </a:r>
          </a:p>
          <a:p>
            <a:pPr>
              <a:lnSpc>
                <a:spcPct val="150000"/>
              </a:lnSpc>
            </a:pPr>
            <a:endParaRPr lang="en-US" sz="1200" dirty="0"/>
          </a:p>
          <a:p>
            <a:pPr>
              <a:lnSpc>
                <a:spcPct val="150000"/>
              </a:lnSpc>
            </a:pPr>
            <a:r>
              <a:rPr lang="en-US" sz="1200" b="1" dirty="0"/>
              <a:t>Agile Customer</a:t>
            </a:r>
            <a:r>
              <a:rPr lang="en-US" sz="1200" dirty="0"/>
              <a:t> – Ensures the team works on stories that deliver the highest business value possible</a:t>
            </a:r>
          </a:p>
          <a:p>
            <a:pPr>
              <a:lnSpc>
                <a:spcPct val="150000"/>
              </a:lnSpc>
            </a:pPr>
            <a:endParaRPr lang="en-US" sz="1200" dirty="0"/>
          </a:p>
          <a:p>
            <a:pPr>
              <a:lnSpc>
                <a:spcPct val="150000"/>
              </a:lnSpc>
            </a:pPr>
            <a:r>
              <a:rPr lang="en-US" sz="1200" b="1" dirty="0"/>
              <a:t>Agile Customer Proxy</a:t>
            </a:r>
            <a:r>
              <a:rPr lang="en-US" sz="1200" dirty="0"/>
              <a:t> – Helps the Agile Customer ensure the team works on stories that deliver the highest business value possible</a:t>
            </a:r>
          </a:p>
          <a:p>
            <a:pPr>
              <a:lnSpc>
                <a:spcPct val="150000"/>
              </a:lnSpc>
            </a:pPr>
            <a:endParaRPr lang="en-US" sz="1200" dirty="0"/>
          </a:p>
          <a:p>
            <a:pPr>
              <a:lnSpc>
                <a:spcPct val="150000"/>
              </a:lnSpc>
            </a:pPr>
            <a:r>
              <a:rPr lang="en-US" sz="1200" b="1" dirty="0"/>
              <a:t>Agile Team Lead</a:t>
            </a:r>
            <a:r>
              <a:rPr lang="en-US" sz="1200" dirty="0"/>
              <a:t> – Does whatever it takes to ensure the team delivers now and in the future</a:t>
            </a:r>
          </a:p>
          <a:p>
            <a:pPr>
              <a:lnSpc>
                <a:spcPct val="150000"/>
              </a:lnSpc>
            </a:pPr>
            <a:endParaRPr lang="en-US" sz="1200" dirty="0"/>
          </a:p>
          <a:p>
            <a:pPr>
              <a:lnSpc>
                <a:spcPct val="150000"/>
              </a:lnSpc>
            </a:pPr>
            <a:r>
              <a:rPr lang="en-US" sz="1200" b="1" dirty="0"/>
              <a:t>Agile Project Manager</a:t>
            </a:r>
            <a:r>
              <a:rPr lang="en-US" sz="1200" dirty="0"/>
              <a:t> – Does whatever it takes to ensure that valuable projects are delivered now and in the future</a:t>
            </a:r>
          </a:p>
          <a:p>
            <a:pPr>
              <a:lnSpc>
                <a:spcPct val="150000"/>
              </a:lnSpc>
            </a:pPr>
            <a:endParaRPr lang="en-US" sz="1200" dirty="0"/>
          </a:p>
          <a:p>
            <a:pPr>
              <a:lnSpc>
                <a:spcPct val="150000"/>
              </a:lnSpc>
            </a:pPr>
            <a:r>
              <a:rPr lang="en-US" sz="1200" b="1" dirty="0"/>
              <a:t>Agile Business Analyst</a:t>
            </a:r>
            <a:r>
              <a:rPr lang="en-US" sz="1200" dirty="0"/>
              <a:t> – Helps the Agile Customer discover the goals and needs of the customer of the product</a:t>
            </a:r>
          </a:p>
          <a:p>
            <a:pPr>
              <a:lnSpc>
                <a:spcPct val="150000"/>
              </a:lnSpc>
            </a:pPr>
            <a:endParaRPr lang="en-US" sz="1200" dirty="0"/>
          </a:p>
          <a:p>
            <a:pPr>
              <a:lnSpc>
                <a:spcPct val="150000"/>
              </a:lnSpc>
            </a:pPr>
            <a:r>
              <a:rPr lang="en-US" sz="1200" b="1" dirty="0"/>
              <a:t>Agile User Experience (UX) Designer</a:t>
            </a:r>
            <a:r>
              <a:rPr lang="en-US" sz="1200" dirty="0"/>
              <a:t> – Helps the Agile Customer discover usability needs, help the team meet them and verify they have been met</a:t>
            </a:r>
          </a:p>
          <a:p>
            <a:pPr>
              <a:lnSpc>
                <a:spcPct val="150000"/>
              </a:lnSpc>
            </a:pPr>
            <a:endParaRPr lang="en-US" sz="1200" dirty="0"/>
          </a:p>
          <a:p>
            <a:pPr>
              <a:lnSpc>
                <a:spcPct val="150000"/>
              </a:lnSpc>
            </a:pPr>
            <a:r>
              <a:rPr lang="en-US" sz="1200" b="1" dirty="0"/>
              <a:t>Agile Developer</a:t>
            </a:r>
            <a:r>
              <a:rPr lang="en-US" sz="1200" dirty="0"/>
              <a:t> – Implements stories with high business value using good techniques and practices.</a:t>
            </a:r>
          </a:p>
          <a:p>
            <a:pPr>
              <a:lnSpc>
                <a:spcPct val="150000"/>
              </a:lnSpc>
            </a:pPr>
            <a:endParaRPr lang="en-US" sz="1200" dirty="0"/>
          </a:p>
          <a:p>
            <a:pPr>
              <a:lnSpc>
                <a:spcPct val="150000"/>
              </a:lnSpc>
            </a:pPr>
            <a:r>
              <a:rPr lang="en-US" sz="1200" b="1" dirty="0"/>
              <a:t>Agile Architect</a:t>
            </a:r>
            <a:r>
              <a:rPr lang="en-US" sz="1200" dirty="0"/>
              <a:t> – Ensures the team implements good techniques and practices</a:t>
            </a:r>
          </a:p>
          <a:p>
            <a:pPr>
              <a:lnSpc>
                <a:spcPct val="150000"/>
              </a:lnSpc>
            </a:pPr>
            <a:endParaRPr lang="en-US" sz="1200" dirty="0"/>
          </a:p>
          <a:p>
            <a:pPr>
              <a:lnSpc>
                <a:spcPct val="150000"/>
              </a:lnSpc>
            </a:pPr>
            <a:r>
              <a:rPr lang="en-US" sz="1200" b="1" dirty="0"/>
              <a:t>Agile Tester</a:t>
            </a:r>
            <a:r>
              <a:rPr lang="en-US" sz="1200" dirty="0"/>
              <a:t> – Provides information on the state of the project.</a:t>
            </a:r>
          </a:p>
          <a:p>
            <a:endParaRPr lang="en-US" sz="1200" dirty="0"/>
          </a:p>
        </p:txBody>
      </p:sp>
      <p:sp>
        <p:nvSpPr>
          <p:cNvPr id="116" name="object 114">
            <a:extLst>
              <a:ext uri="{FF2B5EF4-FFF2-40B4-BE49-F238E27FC236}">
                <a16:creationId xmlns:a16="http://schemas.microsoft.com/office/drawing/2014/main" id="{6A9159EF-A9E7-4A38-B9DD-83B405A87B56}"/>
              </a:ext>
            </a:extLst>
          </p:cNvPr>
          <p:cNvSpPr txBox="1"/>
          <p:nvPr/>
        </p:nvSpPr>
        <p:spPr>
          <a:xfrm>
            <a:off x="1143000" y="921143"/>
            <a:ext cx="3509010" cy="230832"/>
          </a:xfrm>
          <a:prstGeom prst="rect">
            <a:avLst/>
          </a:prstGeom>
        </p:spPr>
        <p:txBody>
          <a:bodyPr vert="horz" wrap="square" lIns="0" tIns="0" rIns="0" bIns="0" rtlCol="0">
            <a:spAutoFit/>
          </a:bodyPr>
          <a:lstStyle/>
          <a:p>
            <a:pPr marL="12700">
              <a:lnSpc>
                <a:spcPct val="100000"/>
              </a:lnSpc>
            </a:pPr>
            <a:r>
              <a:rPr lang="en-US" sz="1500" b="1" spc="-10" dirty="0">
                <a:latin typeface="Calibri"/>
                <a:cs typeface="Calibri"/>
              </a:rPr>
              <a:t>Agile Team Members</a:t>
            </a:r>
            <a:endParaRPr sz="1500" dirty="0">
              <a:latin typeface="Calibri"/>
              <a:cs typeface="Calibri"/>
            </a:endParaRPr>
          </a:p>
        </p:txBody>
      </p:sp>
    </p:spTree>
    <p:extLst>
      <p:ext uri="{BB962C8B-B14F-4D97-AF65-F5344CB8AC3E}">
        <p14:creationId xmlns:p14="http://schemas.microsoft.com/office/powerpoint/2010/main" val="3505848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6" name="object 114">
            <a:extLst>
              <a:ext uri="{FF2B5EF4-FFF2-40B4-BE49-F238E27FC236}">
                <a16:creationId xmlns:a16="http://schemas.microsoft.com/office/drawing/2014/main" id="{6A9159EF-A9E7-4A38-B9DD-83B405A87B56}"/>
              </a:ext>
            </a:extLst>
          </p:cNvPr>
          <p:cNvSpPr txBox="1"/>
          <p:nvPr/>
        </p:nvSpPr>
        <p:spPr>
          <a:xfrm>
            <a:off x="1143000" y="921143"/>
            <a:ext cx="3509010" cy="230832"/>
          </a:xfrm>
          <a:prstGeom prst="rect">
            <a:avLst/>
          </a:prstGeom>
        </p:spPr>
        <p:txBody>
          <a:bodyPr vert="horz" wrap="square" lIns="0" tIns="0" rIns="0" bIns="0" rtlCol="0">
            <a:spAutoFit/>
          </a:bodyPr>
          <a:lstStyle/>
          <a:p>
            <a:pPr marL="12700">
              <a:lnSpc>
                <a:spcPct val="100000"/>
              </a:lnSpc>
            </a:pPr>
            <a:r>
              <a:rPr lang="en-US" sz="1500" b="1" spc="-10" dirty="0">
                <a:latin typeface="Calibri"/>
                <a:cs typeface="Calibri"/>
              </a:rPr>
              <a:t>Agile Team Members</a:t>
            </a:r>
            <a:endParaRPr sz="1500" dirty="0">
              <a:latin typeface="Calibri"/>
              <a:cs typeface="Calibri"/>
            </a:endParaRPr>
          </a:p>
        </p:txBody>
      </p:sp>
      <p:sp>
        <p:nvSpPr>
          <p:cNvPr id="113" name="Rectangle 112">
            <a:extLst>
              <a:ext uri="{FF2B5EF4-FFF2-40B4-BE49-F238E27FC236}">
                <a16:creationId xmlns:a16="http://schemas.microsoft.com/office/drawing/2014/main" id="{A7FF4444-3F9A-464F-865E-B9027103D2D0}"/>
              </a:ext>
            </a:extLst>
          </p:cNvPr>
          <p:cNvSpPr/>
          <p:nvPr/>
        </p:nvSpPr>
        <p:spPr>
          <a:xfrm>
            <a:off x="1002093" y="1437507"/>
            <a:ext cx="5585585" cy="3664721"/>
          </a:xfrm>
          <a:prstGeom prst="rect">
            <a:avLst/>
          </a:prstGeom>
        </p:spPr>
        <p:txBody>
          <a:bodyPr wrap="square">
            <a:spAutoFit/>
          </a:bodyPr>
          <a:lstStyle/>
          <a:p>
            <a:pPr algn="just">
              <a:lnSpc>
                <a:spcPct val="150000"/>
              </a:lnSpc>
            </a:pPr>
            <a:r>
              <a:rPr lang="en-US" sz="1200" b="1" dirty="0"/>
              <a:t>Agile Coach</a:t>
            </a:r>
            <a:r>
              <a:rPr lang="en-US" sz="1200" dirty="0"/>
              <a:t> – Creates a team that delivers value now and in the future</a:t>
            </a:r>
          </a:p>
          <a:p>
            <a:pPr algn="just">
              <a:lnSpc>
                <a:spcPct val="150000"/>
              </a:lnSpc>
            </a:pPr>
            <a:r>
              <a:rPr lang="en-US" sz="1200" dirty="0"/>
              <a:t>As an Agile coach, your goal is to develop productive agile teams that think for themselves rather than relying on you to lay down the path for them. You need to help them understand the agile from the value point of view rather than practice point of view. </a:t>
            </a:r>
          </a:p>
          <a:p>
            <a:pPr algn="just">
              <a:lnSpc>
                <a:spcPct val="150000"/>
              </a:lnSpc>
            </a:pPr>
            <a:endParaRPr lang="en-US" sz="1200" dirty="0"/>
          </a:p>
          <a:p>
            <a:pPr algn="just">
              <a:lnSpc>
                <a:spcPct val="150000"/>
              </a:lnSpc>
            </a:pPr>
            <a:r>
              <a:rPr lang="en-US" sz="1200" dirty="0"/>
              <a:t>You need to help them change the way of work, communicate, collaborate, understand the team based value delivery. During this process you need to help them unclearing some of their old habits, using your coaching skills, tools and techniques.</a:t>
            </a:r>
          </a:p>
          <a:p>
            <a:pPr algn="just">
              <a:lnSpc>
                <a:spcPct val="150000"/>
              </a:lnSpc>
            </a:pPr>
            <a:endParaRPr lang="en-US" sz="1200" dirty="0"/>
          </a:p>
          <a:p>
            <a:pPr algn="just">
              <a:lnSpc>
                <a:spcPct val="150000"/>
              </a:lnSpc>
            </a:pPr>
            <a:r>
              <a:rPr lang="en-US" sz="1200" dirty="0"/>
              <a:t>You need to understand, each team is different as they have different levels of skills, attitude, knowledge. That means your coaching strategy depends on what the teams need for you.</a:t>
            </a:r>
          </a:p>
        </p:txBody>
      </p:sp>
      <p:sp>
        <p:nvSpPr>
          <p:cNvPr id="114" name="object 61">
            <a:extLst>
              <a:ext uri="{FF2B5EF4-FFF2-40B4-BE49-F238E27FC236}">
                <a16:creationId xmlns:a16="http://schemas.microsoft.com/office/drawing/2014/main" id="{F0B9967A-3CD1-498F-A193-D83090839436}"/>
              </a:ext>
            </a:extLst>
          </p:cNvPr>
          <p:cNvSpPr txBox="1"/>
          <p:nvPr/>
        </p:nvSpPr>
        <p:spPr>
          <a:xfrm>
            <a:off x="2356995" y="6580292"/>
            <a:ext cx="2491740" cy="246221"/>
          </a:xfrm>
          <a:prstGeom prst="rect">
            <a:avLst/>
          </a:prstGeom>
        </p:spPr>
        <p:txBody>
          <a:bodyPr vert="horz" wrap="square" lIns="0" tIns="0" rIns="0" bIns="0" rtlCol="0">
            <a:spAutoFit/>
          </a:bodyPr>
          <a:lstStyle/>
          <a:p>
            <a:pPr marL="12700">
              <a:lnSpc>
                <a:spcPct val="100000"/>
              </a:lnSpc>
            </a:pPr>
            <a:r>
              <a:rPr sz="1600" b="1" spc="-5" dirty="0">
                <a:latin typeface="Calibri"/>
                <a:cs typeface="Calibri"/>
              </a:rPr>
              <a:t>Agile Coaching</a:t>
            </a:r>
            <a:r>
              <a:rPr sz="1600" b="1" spc="-45" dirty="0">
                <a:latin typeface="Calibri"/>
                <a:cs typeface="Calibri"/>
              </a:rPr>
              <a:t> </a:t>
            </a:r>
            <a:r>
              <a:rPr sz="1600" b="1" spc="-10" dirty="0">
                <a:latin typeface="Calibri"/>
                <a:cs typeface="Calibri"/>
              </a:rPr>
              <a:t>Competencies</a:t>
            </a:r>
            <a:endParaRPr sz="1600" dirty="0">
              <a:latin typeface="Calibri"/>
              <a:cs typeface="Calibri"/>
            </a:endParaRPr>
          </a:p>
        </p:txBody>
      </p:sp>
    </p:spTree>
    <p:extLst>
      <p:ext uri="{BB962C8B-B14F-4D97-AF65-F5344CB8AC3E}">
        <p14:creationId xmlns:p14="http://schemas.microsoft.com/office/powerpoint/2010/main" val="2004245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5218938" y="8452182"/>
            <a:ext cx="565150" cy="271273"/>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2" name="object 62"/>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8" name="object 68"/>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9" name="object 69"/>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2" name="object 72"/>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3" name="object 73"/>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4" name="object 74"/>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6" name="object 76"/>
          <p:cNvSpPr txBox="1"/>
          <p:nvPr/>
        </p:nvSpPr>
        <p:spPr>
          <a:xfrm>
            <a:off x="1359153" y="5021963"/>
            <a:ext cx="2942590"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1.6 : Agile Coach</a:t>
            </a:r>
            <a:r>
              <a:rPr sz="1300" spc="-15" dirty="0">
                <a:solidFill>
                  <a:srgbClr val="FFFFFF"/>
                </a:solidFill>
                <a:latin typeface="Arial"/>
                <a:cs typeface="Arial"/>
              </a:rPr>
              <a:t> </a:t>
            </a:r>
            <a:r>
              <a:rPr sz="1300" spc="-5" dirty="0">
                <a:solidFill>
                  <a:srgbClr val="FFFFFF"/>
                </a:solidFill>
                <a:latin typeface="Arial"/>
                <a:cs typeface="Arial"/>
              </a:rPr>
              <a:t>Competencies</a:t>
            </a:r>
            <a:endParaRPr sz="1300">
              <a:latin typeface="Arial"/>
              <a:cs typeface="Arial"/>
            </a:endParaRPr>
          </a:p>
        </p:txBody>
      </p:sp>
      <p:sp>
        <p:nvSpPr>
          <p:cNvPr id="77" name="object 77"/>
          <p:cNvSpPr txBox="1"/>
          <p:nvPr/>
        </p:nvSpPr>
        <p:spPr>
          <a:xfrm>
            <a:off x="1540893" y="5985637"/>
            <a:ext cx="3630295" cy="1148007"/>
          </a:xfrm>
          <a:prstGeom prst="rect">
            <a:avLst/>
          </a:prstGeom>
        </p:spPr>
        <p:txBody>
          <a:bodyPr vert="horz" wrap="square" lIns="0" tIns="0" rIns="0" bIns="0" rtlCol="0">
            <a:spAutoFit/>
          </a:bodyPr>
          <a:lstStyle/>
          <a:p>
            <a:pPr marL="12700">
              <a:lnSpc>
                <a:spcPct val="100000"/>
              </a:lnSpc>
            </a:pPr>
            <a:r>
              <a:rPr sz="1200" dirty="0">
                <a:latin typeface="Calibri"/>
                <a:cs typeface="Calibri"/>
              </a:rPr>
              <a:t>This is an individual</a:t>
            </a:r>
            <a:r>
              <a:rPr sz="1200" spc="-135" dirty="0">
                <a:latin typeface="Calibri"/>
                <a:cs typeface="Calibri"/>
              </a:rPr>
              <a:t> </a:t>
            </a:r>
            <a:r>
              <a:rPr sz="1200" spc="-10" dirty="0">
                <a:latin typeface="Calibri"/>
                <a:cs typeface="Calibri"/>
              </a:rPr>
              <a:t>exercise.</a:t>
            </a:r>
            <a:endParaRPr sz="1200">
              <a:latin typeface="Calibri"/>
              <a:cs typeface="Calibri"/>
            </a:endParaRPr>
          </a:p>
          <a:p>
            <a:pPr marL="12700" marR="5080">
              <a:lnSpc>
                <a:spcPct val="120000"/>
              </a:lnSpc>
              <a:spcBef>
                <a:spcPts val="300"/>
              </a:spcBef>
            </a:pPr>
            <a:r>
              <a:rPr sz="1200" spc="-5" dirty="0">
                <a:latin typeface="Calibri"/>
                <a:cs typeface="Calibri"/>
              </a:rPr>
              <a:t>Based </a:t>
            </a:r>
            <a:r>
              <a:rPr sz="1200" dirty="0">
                <a:latin typeface="Calibri"/>
                <a:cs typeface="Calibri"/>
              </a:rPr>
              <a:t>on </a:t>
            </a:r>
            <a:r>
              <a:rPr sz="1200" spc="-5" dirty="0">
                <a:latin typeface="Calibri"/>
                <a:cs typeface="Calibri"/>
              </a:rPr>
              <a:t>your </a:t>
            </a:r>
            <a:r>
              <a:rPr sz="1200" dirty="0">
                <a:latin typeface="Calibri"/>
                <a:cs typeface="Calibri"/>
              </a:rPr>
              <a:t>learning </a:t>
            </a:r>
            <a:r>
              <a:rPr sz="1200" spc="-5" dirty="0">
                <a:latin typeface="Calibri"/>
                <a:cs typeface="Calibri"/>
              </a:rPr>
              <a:t>so </a:t>
            </a:r>
            <a:r>
              <a:rPr sz="1200" spc="-35" dirty="0">
                <a:latin typeface="Calibri"/>
                <a:cs typeface="Calibri"/>
              </a:rPr>
              <a:t>far, </a:t>
            </a:r>
            <a:r>
              <a:rPr sz="1200" spc="-5" dirty="0">
                <a:latin typeface="Calibri"/>
                <a:cs typeface="Calibri"/>
              </a:rPr>
              <a:t>prioritize Coaching skills </a:t>
            </a:r>
            <a:r>
              <a:rPr sz="1200" dirty="0">
                <a:latin typeface="Calibri"/>
                <a:cs typeface="Calibri"/>
              </a:rPr>
              <a:t>and  </a:t>
            </a:r>
            <a:r>
              <a:rPr sz="1200" spc="-5" dirty="0">
                <a:latin typeface="Calibri"/>
                <a:cs typeface="Calibri"/>
              </a:rPr>
              <a:t>competencies (top</a:t>
            </a:r>
            <a:r>
              <a:rPr sz="1200" spc="-100" dirty="0">
                <a:latin typeface="Calibri"/>
                <a:cs typeface="Calibri"/>
              </a:rPr>
              <a:t> </a:t>
            </a:r>
            <a:r>
              <a:rPr sz="1200" dirty="0">
                <a:latin typeface="Calibri"/>
                <a:cs typeface="Calibri"/>
              </a:rPr>
              <a:t>5).</a:t>
            </a:r>
            <a:endParaRPr sz="1200">
              <a:latin typeface="Calibri"/>
              <a:cs typeface="Calibri"/>
            </a:endParaRPr>
          </a:p>
          <a:p>
            <a:pPr marL="12700" marR="290195">
              <a:lnSpc>
                <a:spcPct val="120000"/>
              </a:lnSpc>
              <a:spcBef>
                <a:spcPts val="300"/>
              </a:spcBef>
            </a:pPr>
            <a:r>
              <a:rPr sz="1200" spc="-5" dirty="0">
                <a:latin typeface="Calibri"/>
                <a:cs typeface="Calibri"/>
              </a:rPr>
              <a:t>For each </a:t>
            </a:r>
            <a:r>
              <a:rPr sz="1200" dirty="0">
                <a:latin typeface="Calibri"/>
                <a:cs typeface="Calibri"/>
              </a:rPr>
              <a:t>of the </a:t>
            </a:r>
            <a:r>
              <a:rPr sz="1200" spc="-5" dirty="0">
                <a:latin typeface="Calibri"/>
                <a:cs typeface="Calibri"/>
              </a:rPr>
              <a:t>prioritized </a:t>
            </a:r>
            <a:r>
              <a:rPr sz="1200" spc="-15" dirty="0">
                <a:latin typeface="Calibri"/>
                <a:cs typeface="Calibri"/>
              </a:rPr>
              <a:t>competency, </a:t>
            </a:r>
            <a:r>
              <a:rPr sz="1200" spc="-5" dirty="0">
                <a:latin typeface="Calibri"/>
                <a:cs typeface="Calibri"/>
              </a:rPr>
              <a:t>perform </a:t>
            </a:r>
            <a:r>
              <a:rPr sz="1200" dirty="0">
                <a:latin typeface="Calibri"/>
                <a:cs typeface="Calibri"/>
              </a:rPr>
              <a:t>a </a:t>
            </a:r>
            <a:r>
              <a:rPr sz="1200" spc="-5" dirty="0">
                <a:latin typeface="Calibri"/>
                <a:cs typeface="Calibri"/>
              </a:rPr>
              <a:t>self  assessment </a:t>
            </a:r>
            <a:r>
              <a:rPr sz="1200" dirty="0">
                <a:latin typeface="Calibri"/>
                <a:cs typeface="Calibri"/>
              </a:rPr>
              <a:t>of </a:t>
            </a:r>
            <a:r>
              <a:rPr sz="1200" spc="-5" dirty="0">
                <a:latin typeface="Calibri"/>
                <a:cs typeface="Calibri"/>
              </a:rPr>
              <a:t>your current competency</a:t>
            </a:r>
            <a:r>
              <a:rPr sz="1200" spc="-70" dirty="0">
                <a:latin typeface="Calibri"/>
                <a:cs typeface="Calibri"/>
              </a:rPr>
              <a:t> </a:t>
            </a:r>
            <a:r>
              <a:rPr sz="1200" spc="-5" dirty="0">
                <a:latin typeface="Calibri"/>
                <a:cs typeface="Calibri"/>
              </a:rPr>
              <a:t>level.</a:t>
            </a:r>
            <a:endParaRPr sz="1200">
              <a:latin typeface="Calibri"/>
              <a:cs typeface="Calibri"/>
            </a:endParaRPr>
          </a:p>
        </p:txBody>
      </p:sp>
      <p:sp>
        <p:nvSpPr>
          <p:cNvPr id="78" name="object 78"/>
          <p:cNvSpPr/>
          <p:nvPr/>
        </p:nvSpPr>
        <p:spPr>
          <a:xfrm>
            <a:off x="4831081" y="7482842"/>
            <a:ext cx="566927" cy="566929"/>
          </a:xfrm>
          <a:prstGeom prst="rect">
            <a:avLst/>
          </a:prstGeom>
          <a:blipFill>
            <a:blip r:embed="rId11" cstate="print"/>
            <a:stretch>
              <a:fillRect/>
            </a:stretch>
          </a:blipFill>
        </p:spPr>
        <p:txBody>
          <a:bodyPr wrap="square" lIns="0" tIns="0" rIns="0" bIns="0" rtlCol="0"/>
          <a:lstStyle/>
          <a:p>
            <a:endParaRPr/>
          </a:p>
        </p:txBody>
      </p:sp>
      <p:sp>
        <p:nvSpPr>
          <p:cNvPr id="79" name="object 79"/>
          <p:cNvSpPr/>
          <p:nvPr/>
        </p:nvSpPr>
        <p:spPr>
          <a:xfrm>
            <a:off x="4851147" y="7502652"/>
            <a:ext cx="500380" cy="500380"/>
          </a:xfrm>
          <a:custGeom>
            <a:avLst/>
            <a:gdLst/>
            <a:ahLst/>
            <a:cxnLst/>
            <a:rect l="l" t="t" r="r" b="b"/>
            <a:pathLst>
              <a:path w="500379" h="500379">
                <a:moveTo>
                  <a:pt x="250062" y="0"/>
                </a:moveTo>
                <a:lnTo>
                  <a:pt x="205128" y="4026"/>
                </a:lnTo>
                <a:lnTo>
                  <a:pt x="162830" y="15635"/>
                </a:lnTo>
                <a:lnTo>
                  <a:pt x="123876" y="34120"/>
                </a:lnTo>
                <a:lnTo>
                  <a:pt x="88974" y="58777"/>
                </a:lnTo>
                <a:lnTo>
                  <a:pt x="58830" y="88900"/>
                </a:lnTo>
                <a:lnTo>
                  <a:pt x="34153" y="123782"/>
                </a:lnTo>
                <a:lnTo>
                  <a:pt x="15651" y="162719"/>
                </a:lnTo>
                <a:lnTo>
                  <a:pt x="4030" y="205006"/>
                </a:lnTo>
                <a:lnTo>
                  <a:pt x="0" y="249936"/>
                </a:lnTo>
                <a:lnTo>
                  <a:pt x="4030" y="294903"/>
                </a:lnTo>
                <a:lnTo>
                  <a:pt x="15651" y="337217"/>
                </a:lnTo>
                <a:lnTo>
                  <a:pt x="34153" y="376175"/>
                </a:lnTo>
                <a:lnTo>
                  <a:pt x="58830" y="411071"/>
                </a:lnTo>
                <a:lnTo>
                  <a:pt x="88974" y="441202"/>
                </a:lnTo>
                <a:lnTo>
                  <a:pt x="123876" y="465864"/>
                </a:lnTo>
                <a:lnTo>
                  <a:pt x="162830" y="484351"/>
                </a:lnTo>
                <a:lnTo>
                  <a:pt x="205128" y="495960"/>
                </a:lnTo>
                <a:lnTo>
                  <a:pt x="250062" y="499986"/>
                </a:lnTo>
                <a:lnTo>
                  <a:pt x="294992" y="495960"/>
                </a:lnTo>
                <a:lnTo>
                  <a:pt x="337279" y="484351"/>
                </a:lnTo>
                <a:lnTo>
                  <a:pt x="376216" y="465864"/>
                </a:lnTo>
                <a:lnTo>
                  <a:pt x="411099" y="441202"/>
                </a:lnTo>
                <a:lnTo>
                  <a:pt x="441221" y="411071"/>
                </a:lnTo>
                <a:lnTo>
                  <a:pt x="465878" y="376175"/>
                </a:lnTo>
                <a:lnTo>
                  <a:pt x="484363" y="337217"/>
                </a:lnTo>
                <a:lnTo>
                  <a:pt x="495972" y="294903"/>
                </a:lnTo>
                <a:lnTo>
                  <a:pt x="499999" y="249936"/>
                </a:lnTo>
                <a:lnTo>
                  <a:pt x="495972" y="205006"/>
                </a:lnTo>
                <a:lnTo>
                  <a:pt x="484363" y="162719"/>
                </a:lnTo>
                <a:lnTo>
                  <a:pt x="465878" y="123782"/>
                </a:lnTo>
                <a:lnTo>
                  <a:pt x="441221" y="88900"/>
                </a:lnTo>
                <a:lnTo>
                  <a:pt x="411098" y="58777"/>
                </a:lnTo>
                <a:lnTo>
                  <a:pt x="376216" y="34120"/>
                </a:lnTo>
                <a:lnTo>
                  <a:pt x="337279" y="15635"/>
                </a:lnTo>
                <a:lnTo>
                  <a:pt x="294992" y="4026"/>
                </a:lnTo>
                <a:lnTo>
                  <a:pt x="250062" y="0"/>
                </a:lnTo>
                <a:close/>
              </a:path>
            </a:pathLst>
          </a:custGeom>
          <a:solidFill>
            <a:srgbClr val="465063"/>
          </a:solidFill>
        </p:spPr>
        <p:txBody>
          <a:bodyPr wrap="square" lIns="0" tIns="0" rIns="0" bIns="0" rtlCol="0"/>
          <a:lstStyle/>
          <a:p>
            <a:endParaRPr/>
          </a:p>
        </p:txBody>
      </p:sp>
      <p:sp>
        <p:nvSpPr>
          <p:cNvPr id="80" name="object 80"/>
          <p:cNvSpPr/>
          <p:nvPr/>
        </p:nvSpPr>
        <p:spPr>
          <a:xfrm>
            <a:off x="4851147" y="7502652"/>
            <a:ext cx="500380" cy="500380"/>
          </a:xfrm>
          <a:custGeom>
            <a:avLst/>
            <a:gdLst/>
            <a:ahLst/>
            <a:cxnLst/>
            <a:rect l="l" t="t" r="r" b="b"/>
            <a:pathLst>
              <a:path w="500379" h="500379">
                <a:moveTo>
                  <a:pt x="0" y="249936"/>
                </a:moveTo>
                <a:lnTo>
                  <a:pt x="4030" y="205006"/>
                </a:lnTo>
                <a:lnTo>
                  <a:pt x="15651" y="162719"/>
                </a:lnTo>
                <a:lnTo>
                  <a:pt x="34153" y="123782"/>
                </a:lnTo>
                <a:lnTo>
                  <a:pt x="58830" y="88900"/>
                </a:lnTo>
                <a:lnTo>
                  <a:pt x="88974" y="58777"/>
                </a:lnTo>
                <a:lnTo>
                  <a:pt x="123876" y="34120"/>
                </a:lnTo>
                <a:lnTo>
                  <a:pt x="162830" y="15635"/>
                </a:lnTo>
                <a:lnTo>
                  <a:pt x="205128" y="4026"/>
                </a:lnTo>
                <a:lnTo>
                  <a:pt x="250062" y="0"/>
                </a:lnTo>
                <a:lnTo>
                  <a:pt x="294992" y="4026"/>
                </a:lnTo>
                <a:lnTo>
                  <a:pt x="337279" y="15635"/>
                </a:lnTo>
                <a:lnTo>
                  <a:pt x="376216" y="34120"/>
                </a:lnTo>
                <a:lnTo>
                  <a:pt x="411098" y="58777"/>
                </a:lnTo>
                <a:lnTo>
                  <a:pt x="441221" y="88900"/>
                </a:lnTo>
                <a:lnTo>
                  <a:pt x="465878" y="123782"/>
                </a:lnTo>
                <a:lnTo>
                  <a:pt x="484363" y="162719"/>
                </a:lnTo>
                <a:lnTo>
                  <a:pt x="495972" y="205006"/>
                </a:lnTo>
                <a:lnTo>
                  <a:pt x="499999" y="249936"/>
                </a:lnTo>
                <a:lnTo>
                  <a:pt x="495972" y="294903"/>
                </a:lnTo>
                <a:lnTo>
                  <a:pt x="484363" y="337217"/>
                </a:lnTo>
                <a:lnTo>
                  <a:pt x="465878" y="376175"/>
                </a:lnTo>
                <a:lnTo>
                  <a:pt x="441221" y="411071"/>
                </a:lnTo>
                <a:lnTo>
                  <a:pt x="411099" y="441202"/>
                </a:lnTo>
                <a:lnTo>
                  <a:pt x="376216" y="465864"/>
                </a:lnTo>
                <a:lnTo>
                  <a:pt x="337279" y="484351"/>
                </a:lnTo>
                <a:lnTo>
                  <a:pt x="294992" y="495960"/>
                </a:lnTo>
                <a:lnTo>
                  <a:pt x="250062" y="499986"/>
                </a:lnTo>
                <a:lnTo>
                  <a:pt x="205128" y="495960"/>
                </a:lnTo>
                <a:lnTo>
                  <a:pt x="162830" y="484351"/>
                </a:lnTo>
                <a:lnTo>
                  <a:pt x="123876" y="465864"/>
                </a:lnTo>
                <a:lnTo>
                  <a:pt x="88974" y="441202"/>
                </a:lnTo>
                <a:lnTo>
                  <a:pt x="58830" y="411071"/>
                </a:lnTo>
                <a:lnTo>
                  <a:pt x="34153" y="376175"/>
                </a:lnTo>
                <a:lnTo>
                  <a:pt x="15651" y="337217"/>
                </a:lnTo>
                <a:lnTo>
                  <a:pt x="4030" y="294903"/>
                </a:lnTo>
                <a:lnTo>
                  <a:pt x="0" y="249936"/>
                </a:lnTo>
                <a:close/>
              </a:path>
            </a:pathLst>
          </a:custGeom>
          <a:ln w="12700">
            <a:solidFill>
              <a:srgbClr val="FFFFFF"/>
            </a:solidFill>
          </a:ln>
        </p:spPr>
        <p:txBody>
          <a:bodyPr wrap="square" lIns="0" tIns="0" rIns="0" bIns="0" rtlCol="0"/>
          <a:lstStyle/>
          <a:p>
            <a:endParaRPr/>
          </a:p>
        </p:txBody>
      </p:sp>
      <p:sp>
        <p:nvSpPr>
          <p:cNvPr id="81" name="object 81"/>
          <p:cNvSpPr/>
          <p:nvPr/>
        </p:nvSpPr>
        <p:spPr>
          <a:xfrm>
            <a:off x="4902329" y="7553706"/>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1"/>
                </a:lnTo>
                <a:lnTo>
                  <a:pt x="5251" y="244495"/>
                </a:lnTo>
                <a:lnTo>
                  <a:pt x="20211" y="286377"/>
                </a:lnTo>
                <a:lnTo>
                  <a:pt x="43687" y="323329"/>
                </a:lnTo>
                <a:lnTo>
                  <a:pt x="74484" y="354153"/>
                </a:lnTo>
                <a:lnTo>
                  <a:pt x="111411" y="377653"/>
                </a:lnTo>
                <a:lnTo>
                  <a:pt x="153275" y="392632"/>
                </a:lnTo>
                <a:lnTo>
                  <a:pt x="198882" y="397890"/>
                </a:lnTo>
                <a:lnTo>
                  <a:pt x="244488" y="392632"/>
                </a:lnTo>
                <a:lnTo>
                  <a:pt x="286352" y="377653"/>
                </a:lnTo>
                <a:lnTo>
                  <a:pt x="323279" y="354153"/>
                </a:lnTo>
                <a:lnTo>
                  <a:pt x="354076" y="323329"/>
                </a:lnTo>
                <a:lnTo>
                  <a:pt x="377552" y="286377"/>
                </a:lnTo>
                <a:lnTo>
                  <a:pt x="392512" y="244495"/>
                </a:lnTo>
                <a:lnTo>
                  <a:pt x="397763" y="198881"/>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82" name="object 82"/>
          <p:cNvSpPr/>
          <p:nvPr/>
        </p:nvSpPr>
        <p:spPr>
          <a:xfrm>
            <a:off x="5098415" y="7552944"/>
            <a:ext cx="7620" cy="396240"/>
          </a:xfrm>
          <a:custGeom>
            <a:avLst/>
            <a:gdLst/>
            <a:ahLst/>
            <a:cxnLst/>
            <a:rect l="l" t="t" r="r" b="b"/>
            <a:pathLst>
              <a:path w="7620" h="396240">
                <a:moveTo>
                  <a:pt x="0" y="0"/>
                </a:moveTo>
                <a:lnTo>
                  <a:pt x="7365" y="396113"/>
                </a:lnTo>
              </a:path>
            </a:pathLst>
          </a:custGeom>
          <a:ln w="6350">
            <a:solidFill>
              <a:srgbClr val="A6A6A6"/>
            </a:solidFill>
          </a:ln>
        </p:spPr>
        <p:txBody>
          <a:bodyPr wrap="square" lIns="0" tIns="0" rIns="0" bIns="0" rtlCol="0"/>
          <a:lstStyle/>
          <a:p>
            <a:endParaRPr/>
          </a:p>
        </p:txBody>
      </p:sp>
      <p:sp>
        <p:nvSpPr>
          <p:cNvPr id="83" name="object 83"/>
          <p:cNvSpPr/>
          <p:nvPr/>
        </p:nvSpPr>
        <p:spPr>
          <a:xfrm>
            <a:off x="4903978" y="7746491"/>
            <a:ext cx="396240" cy="7620"/>
          </a:xfrm>
          <a:custGeom>
            <a:avLst/>
            <a:gdLst/>
            <a:ahLst/>
            <a:cxnLst/>
            <a:rect l="l" t="t" r="r" b="b"/>
            <a:pathLst>
              <a:path w="396239" h="7620">
                <a:moveTo>
                  <a:pt x="0" y="7239"/>
                </a:moveTo>
                <a:lnTo>
                  <a:pt x="396239" y="0"/>
                </a:lnTo>
              </a:path>
            </a:pathLst>
          </a:custGeom>
          <a:ln w="6350">
            <a:solidFill>
              <a:srgbClr val="A6A6A6"/>
            </a:solidFill>
          </a:ln>
        </p:spPr>
        <p:txBody>
          <a:bodyPr wrap="square" lIns="0" tIns="0" rIns="0" bIns="0" rtlCol="0"/>
          <a:lstStyle/>
          <a:p>
            <a:endParaRPr/>
          </a:p>
        </p:txBody>
      </p:sp>
      <p:sp>
        <p:nvSpPr>
          <p:cNvPr id="84" name="object 84"/>
          <p:cNvSpPr/>
          <p:nvPr/>
        </p:nvSpPr>
        <p:spPr>
          <a:xfrm>
            <a:off x="4958588" y="7615173"/>
            <a:ext cx="285750" cy="274955"/>
          </a:xfrm>
          <a:custGeom>
            <a:avLst/>
            <a:gdLst/>
            <a:ahLst/>
            <a:cxnLst/>
            <a:rect l="l" t="t" r="r" b="b"/>
            <a:pathLst>
              <a:path w="285750" h="274954">
                <a:moveTo>
                  <a:pt x="0" y="0"/>
                </a:moveTo>
                <a:lnTo>
                  <a:pt x="285241" y="274955"/>
                </a:lnTo>
              </a:path>
            </a:pathLst>
          </a:custGeom>
          <a:ln w="6350">
            <a:solidFill>
              <a:srgbClr val="A6A6A6"/>
            </a:solidFill>
          </a:ln>
        </p:spPr>
        <p:txBody>
          <a:bodyPr wrap="square" lIns="0" tIns="0" rIns="0" bIns="0" rtlCol="0"/>
          <a:lstStyle/>
          <a:p>
            <a:endParaRPr/>
          </a:p>
        </p:txBody>
      </p:sp>
      <p:sp>
        <p:nvSpPr>
          <p:cNvPr id="85" name="object 85"/>
          <p:cNvSpPr/>
          <p:nvPr/>
        </p:nvSpPr>
        <p:spPr>
          <a:xfrm>
            <a:off x="4963161" y="7609459"/>
            <a:ext cx="274955" cy="285750"/>
          </a:xfrm>
          <a:custGeom>
            <a:avLst/>
            <a:gdLst/>
            <a:ahLst/>
            <a:cxnLst/>
            <a:rect l="l" t="t" r="r" b="b"/>
            <a:pathLst>
              <a:path w="274954" h="285750">
                <a:moveTo>
                  <a:pt x="0" y="285241"/>
                </a:moveTo>
                <a:lnTo>
                  <a:pt x="274954" y="0"/>
                </a:lnTo>
              </a:path>
            </a:pathLst>
          </a:custGeom>
          <a:ln w="6350">
            <a:solidFill>
              <a:srgbClr val="A6A6A6"/>
            </a:solidFill>
          </a:ln>
        </p:spPr>
        <p:txBody>
          <a:bodyPr wrap="square" lIns="0" tIns="0" rIns="0" bIns="0" rtlCol="0"/>
          <a:lstStyle/>
          <a:p>
            <a:endParaRPr/>
          </a:p>
        </p:txBody>
      </p:sp>
      <p:sp>
        <p:nvSpPr>
          <p:cNvPr id="86" name="object 86"/>
          <p:cNvSpPr/>
          <p:nvPr/>
        </p:nvSpPr>
        <p:spPr>
          <a:xfrm>
            <a:off x="4936746" y="7588251"/>
            <a:ext cx="328930" cy="328930"/>
          </a:xfrm>
          <a:custGeom>
            <a:avLst/>
            <a:gdLst/>
            <a:ahLst/>
            <a:cxnLst/>
            <a:rect l="l" t="t" r="r" b="b"/>
            <a:pathLst>
              <a:path w="328929" h="328929">
                <a:moveTo>
                  <a:pt x="164464" y="0"/>
                </a:moveTo>
                <a:lnTo>
                  <a:pt x="120752" y="5876"/>
                </a:lnTo>
                <a:lnTo>
                  <a:pt x="81468" y="22455"/>
                </a:lnTo>
                <a:lnTo>
                  <a:pt x="48180" y="48164"/>
                </a:lnTo>
                <a:lnTo>
                  <a:pt x="22460" y="81430"/>
                </a:lnTo>
                <a:lnTo>
                  <a:pt x="5876" y="120679"/>
                </a:lnTo>
                <a:lnTo>
                  <a:pt x="0" y="164338"/>
                </a:lnTo>
                <a:lnTo>
                  <a:pt x="5876" y="208050"/>
                </a:lnTo>
                <a:lnTo>
                  <a:pt x="22460" y="247334"/>
                </a:lnTo>
                <a:lnTo>
                  <a:pt x="48180" y="280622"/>
                </a:lnTo>
                <a:lnTo>
                  <a:pt x="81468" y="306342"/>
                </a:lnTo>
                <a:lnTo>
                  <a:pt x="120752" y="322926"/>
                </a:lnTo>
                <a:lnTo>
                  <a:pt x="164464" y="328803"/>
                </a:lnTo>
                <a:lnTo>
                  <a:pt x="208167" y="322926"/>
                </a:lnTo>
                <a:lnTo>
                  <a:pt x="247428" y="306342"/>
                </a:lnTo>
                <a:lnTo>
                  <a:pt x="280685" y="280622"/>
                </a:lnTo>
                <a:lnTo>
                  <a:pt x="306375" y="247334"/>
                </a:lnTo>
                <a:lnTo>
                  <a:pt x="322935" y="208050"/>
                </a:lnTo>
                <a:lnTo>
                  <a:pt x="328802" y="164338"/>
                </a:lnTo>
                <a:lnTo>
                  <a:pt x="322935" y="120679"/>
                </a:lnTo>
                <a:lnTo>
                  <a:pt x="306375" y="81430"/>
                </a:lnTo>
                <a:lnTo>
                  <a:pt x="280685" y="48164"/>
                </a:lnTo>
                <a:lnTo>
                  <a:pt x="247428" y="22455"/>
                </a:lnTo>
                <a:lnTo>
                  <a:pt x="208167" y="5876"/>
                </a:lnTo>
                <a:lnTo>
                  <a:pt x="164464" y="0"/>
                </a:lnTo>
                <a:close/>
              </a:path>
            </a:pathLst>
          </a:custGeom>
          <a:solidFill>
            <a:srgbClr val="D9D9D9"/>
          </a:solidFill>
        </p:spPr>
        <p:txBody>
          <a:bodyPr wrap="square" lIns="0" tIns="0" rIns="0" bIns="0" rtlCol="0"/>
          <a:lstStyle/>
          <a:p>
            <a:endParaRPr/>
          </a:p>
        </p:txBody>
      </p:sp>
      <p:sp>
        <p:nvSpPr>
          <p:cNvPr id="87" name="object 87"/>
          <p:cNvSpPr/>
          <p:nvPr/>
        </p:nvSpPr>
        <p:spPr>
          <a:xfrm>
            <a:off x="4957066" y="7608571"/>
            <a:ext cx="288290" cy="288289"/>
          </a:xfrm>
          <a:custGeom>
            <a:avLst/>
            <a:gdLst/>
            <a:ahLst/>
            <a:cxnLst/>
            <a:rect l="l" t="t" r="r" b="b"/>
            <a:pathLst>
              <a:path w="288289" h="288290">
                <a:moveTo>
                  <a:pt x="144145" y="0"/>
                </a:moveTo>
                <a:lnTo>
                  <a:pt x="98576" y="7345"/>
                </a:lnTo>
                <a:lnTo>
                  <a:pt x="59006" y="27797"/>
                </a:lnTo>
                <a:lnTo>
                  <a:pt x="27805" y="58978"/>
                </a:lnTo>
                <a:lnTo>
                  <a:pt x="7346" y="98511"/>
                </a:lnTo>
                <a:lnTo>
                  <a:pt x="0" y="144018"/>
                </a:lnTo>
                <a:lnTo>
                  <a:pt x="7346" y="189586"/>
                </a:lnTo>
                <a:lnTo>
                  <a:pt x="27805" y="229156"/>
                </a:lnTo>
                <a:lnTo>
                  <a:pt x="59006" y="260357"/>
                </a:lnTo>
                <a:lnTo>
                  <a:pt x="98576" y="280816"/>
                </a:lnTo>
                <a:lnTo>
                  <a:pt x="144145" y="288163"/>
                </a:lnTo>
                <a:lnTo>
                  <a:pt x="189651" y="280816"/>
                </a:lnTo>
                <a:lnTo>
                  <a:pt x="229184" y="260357"/>
                </a:lnTo>
                <a:lnTo>
                  <a:pt x="260365" y="229156"/>
                </a:lnTo>
                <a:lnTo>
                  <a:pt x="280817" y="189586"/>
                </a:lnTo>
                <a:lnTo>
                  <a:pt x="288163" y="144018"/>
                </a:lnTo>
                <a:lnTo>
                  <a:pt x="280817" y="98511"/>
                </a:lnTo>
                <a:lnTo>
                  <a:pt x="260365" y="58978"/>
                </a:lnTo>
                <a:lnTo>
                  <a:pt x="229184" y="27797"/>
                </a:lnTo>
                <a:lnTo>
                  <a:pt x="189651" y="7345"/>
                </a:lnTo>
                <a:lnTo>
                  <a:pt x="144145" y="0"/>
                </a:lnTo>
                <a:close/>
              </a:path>
            </a:pathLst>
          </a:custGeom>
          <a:solidFill>
            <a:srgbClr val="E68421"/>
          </a:solidFill>
        </p:spPr>
        <p:txBody>
          <a:bodyPr wrap="square" lIns="0" tIns="0" rIns="0" bIns="0" rtlCol="0"/>
          <a:lstStyle/>
          <a:p>
            <a:endParaRPr/>
          </a:p>
        </p:txBody>
      </p:sp>
      <p:sp>
        <p:nvSpPr>
          <p:cNvPr id="88" name="object 88"/>
          <p:cNvSpPr txBox="1"/>
          <p:nvPr/>
        </p:nvSpPr>
        <p:spPr>
          <a:xfrm>
            <a:off x="5004943" y="7626222"/>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 name="Rectangle 2">
            <a:extLst>
              <a:ext uri="{FF2B5EF4-FFF2-40B4-BE49-F238E27FC236}">
                <a16:creationId xmlns:a16="http://schemas.microsoft.com/office/drawing/2014/main" id="{CEDAF29A-844B-4335-B235-10A07284366D}"/>
              </a:ext>
            </a:extLst>
          </p:cNvPr>
          <p:cNvSpPr/>
          <p:nvPr/>
        </p:nvSpPr>
        <p:spPr>
          <a:xfrm>
            <a:off x="1097028" y="1517826"/>
            <a:ext cx="5379972" cy="2585323"/>
          </a:xfrm>
          <a:prstGeom prst="rect">
            <a:avLst/>
          </a:prstGeom>
        </p:spPr>
        <p:txBody>
          <a:bodyPr wrap="square">
            <a:spAutoFit/>
          </a:bodyPr>
          <a:lstStyle/>
          <a:p>
            <a:pPr>
              <a:lnSpc>
                <a:spcPct val="150000"/>
              </a:lnSpc>
            </a:pPr>
            <a:r>
              <a:rPr lang="en-US" sz="1200" dirty="0"/>
              <a:t>Based on your learning so far, prioritize Coaching skills and competencies (top 5).</a:t>
            </a:r>
          </a:p>
          <a:p>
            <a:pPr>
              <a:lnSpc>
                <a:spcPct val="150000"/>
              </a:lnSpc>
            </a:pPr>
            <a:r>
              <a:rPr lang="en-US" sz="1200" dirty="0"/>
              <a:t>For each of the prioritized competency, perform a self assessment of your current competency level.</a:t>
            </a:r>
          </a:p>
          <a:p>
            <a:pPr>
              <a:lnSpc>
                <a:spcPct val="150000"/>
              </a:lnSpc>
            </a:pPr>
            <a:endParaRPr lang="en-US" sz="1200" dirty="0"/>
          </a:p>
          <a:p>
            <a:pPr>
              <a:lnSpc>
                <a:spcPct val="150000"/>
              </a:lnSpc>
            </a:pPr>
            <a:r>
              <a:rPr lang="en-US" sz="1200" dirty="0"/>
              <a:t>1. Meeting Ethical Guidelines and Professional Standards</a:t>
            </a:r>
          </a:p>
          <a:p>
            <a:pPr>
              <a:lnSpc>
                <a:spcPct val="150000"/>
              </a:lnSpc>
            </a:pPr>
            <a:r>
              <a:rPr lang="en-US" sz="1200" dirty="0"/>
              <a:t>2. Establishing Trust the Coaching Agreement</a:t>
            </a:r>
          </a:p>
          <a:p>
            <a:pPr>
              <a:lnSpc>
                <a:spcPct val="150000"/>
              </a:lnSpc>
            </a:pPr>
            <a:r>
              <a:rPr lang="en-US" sz="1200" dirty="0"/>
              <a:t>3. Active Listening &amp; Creating Awareness</a:t>
            </a:r>
          </a:p>
          <a:p>
            <a:pPr>
              <a:lnSpc>
                <a:spcPct val="150000"/>
              </a:lnSpc>
            </a:pPr>
            <a:r>
              <a:rPr lang="en-US" sz="1200" dirty="0"/>
              <a:t>4. Powerful Questioning</a:t>
            </a:r>
          </a:p>
          <a:p>
            <a:pPr>
              <a:lnSpc>
                <a:spcPct val="150000"/>
              </a:lnSpc>
            </a:pPr>
            <a:r>
              <a:rPr lang="en-US" sz="1200" dirty="0"/>
              <a:t>5. Managing Progress and Accountability</a:t>
            </a:r>
            <a:endParaRPr lang="en-US" sz="1200" b="0" i="0" dirty="0">
              <a:effectLst/>
            </a:endParaRPr>
          </a:p>
        </p:txBody>
      </p:sp>
      <p:sp>
        <p:nvSpPr>
          <p:cNvPr id="89" name="object 61">
            <a:extLst>
              <a:ext uri="{FF2B5EF4-FFF2-40B4-BE49-F238E27FC236}">
                <a16:creationId xmlns:a16="http://schemas.microsoft.com/office/drawing/2014/main" id="{3D1E78C2-3000-4334-BF6F-C741A1551445}"/>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
        <p:nvSpPr>
          <p:cNvPr id="2" name="Rectangle 1">
            <a:extLst>
              <a:ext uri="{FF2B5EF4-FFF2-40B4-BE49-F238E27FC236}">
                <a16:creationId xmlns:a16="http://schemas.microsoft.com/office/drawing/2014/main" id="{0E4A5601-9786-481D-A115-E6143F9CA64D}"/>
              </a:ext>
            </a:extLst>
          </p:cNvPr>
          <p:cNvSpPr/>
          <p:nvPr/>
        </p:nvSpPr>
        <p:spPr>
          <a:xfrm>
            <a:off x="1023289" y="908774"/>
            <a:ext cx="4282839" cy="338554"/>
          </a:xfrm>
          <a:prstGeom prst="rect">
            <a:avLst/>
          </a:prstGeom>
        </p:spPr>
        <p:txBody>
          <a:bodyPr wrap="none">
            <a:spAutoFit/>
          </a:bodyPr>
          <a:lstStyle/>
          <a:p>
            <a:r>
              <a:rPr lang="en-US" sz="1600" b="1" dirty="0"/>
              <a:t>Solution: Activity 1.6 Agile Coach Competencies </a:t>
            </a:r>
            <a:endParaRPr lang="en-US"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373" y="36830"/>
            <a:ext cx="609600" cy="184666"/>
          </a:xfrm>
          <a:prstGeom prst="rect">
            <a:avLst/>
          </a:prstGeom>
        </p:spPr>
        <p:txBody>
          <a:bodyPr vert="horz" wrap="square" lIns="0" tIns="0" rIns="0" bIns="0" rtlCol="0">
            <a:spAutoFit/>
          </a:bodyPr>
          <a:lstStyle/>
          <a:p>
            <a:pPr marL="12700">
              <a:lnSpc>
                <a:spcPct val="100000"/>
              </a:lnSpc>
            </a:pPr>
            <a:r>
              <a:rPr sz="1200" dirty="0">
                <a:latin typeface="Calibri"/>
                <a:cs typeface="Calibri"/>
              </a:rPr>
              <a:t>2</a:t>
            </a:r>
            <a:r>
              <a:rPr sz="1200" spc="5" dirty="0">
                <a:latin typeface="Calibri"/>
                <a:cs typeface="Calibri"/>
              </a:rPr>
              <a:t>/</a:t>
            </a:r>
            <a:r>
              <a:rPr sz="1200" dirty="0">
                <a:latin typeface="Calibri"/>
                <a:cs typeface="Calibri"/>
              </a:rPr>
              <a:t>3</a:t>
            </a:r>
            <a:r>
              <a:rPr sz="1200" spc="5" dirty="0">
                <a:latin typeface="Calibri"/>
                <a:cs typeface="Calibri"/>
              </a:rPr>
              <a:t>/</a:t>
            </a:r>
            <a:r>
              <a:rPr sz="1200" dirty="0">
                <a:latin typeface="Calibri"/>
                <a:cs typeface="Calibri"/>
              </a:rPr>
              <a:t>2</a:t>
            </a:r>
            <a:r>
              <a:rPr sz="1200" spc="5" dirty="0">
                <a:latin typeface="Calibri"/>
                <a:cs typeface="Calibri"/>
              </a:rPr>
              <a:t>0</a:t>
            </a:r>
            <a:r>
              <a:rPr sz="1200" dirty="0">
                <a:latin typeface="Calibri"/>
                <a:cs typeface="Calibri"/>
              </a:rPr>
              <a:t>17</a:t>
            </a:r>
            <a:endParaRPr sz="1200">
              <a:latin typeface="Calibri"/>
              <a:cs typeface="Calibri"/>
            </a:endParaRPr>
          </a:p>
        </p:txBody>
      </p:sp>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3149346" y="5709922"/>
            <a:ext cx="1270" cy="1377315"/>
          </a:xfrm>
          <a:custGeom>
            <a:avLst/>
            <a:gdLst/>
            <a:ahLst/>
            <a:cxnLst/>
            <a:rect l="l" t="t" r="r" b="b"/>
            <a:pathLst>
              <a:path w="1269" h="1377315">
                <a:moveTo>
                  <a:pt x="889" y="0"/>
                </a:moveTo>
                <a:lnTo>
                  <a:pt x="0" y="1376934"/>
                </a:lnTo>
              </a:path>
            </a:pathLst>
          </a:custGeom>
          <a:ln/>
        </p:spPr>
        <p:style>
          <a:lnRef idx="3">
            <a:schemeClr val="accent3"/>
          </a:lnRef>
          <a:fillRef idx="0">
            <a:schemeClr val="accent3"/>
          </a:fillRef>
          <a:effectRef idx="2">
            <a:schemeClr val="accent3"/>
          </a:effectRef>
          <a:fontRef idx="minor">
            <a:schemeClr val="tx1"/>
          </a:fontRef>
        </p:style>
        <p:txBody>
          <a:bodyPr wrap="square" lIns="0" tIns="0" rIns="0" bIns="0" rtlCol="0"/>
          <a:lstStyle/>
          <a:p>
            <a:endParaRPr/>
          </a:p>
        </p:txBody>
      </p:sp>
      <p:sp>
        <p:nvSpPr>
          <p:cNvPr id="68" name="object 68"/>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9" name="object 69"/>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0" name="object 70"/>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1" name="object 71"/>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2" name="object 72"/>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3" name="object 73"/>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4" name="object 74"/>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5" name="object 75"/>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6" name="object 76"/>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7" name="object 77"/>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8" name="object 78"/>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9" name="object 79"/>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0" name="object 80"/>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1" name="object 81"/>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2" name="object 82"/>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3" name="object 83"/>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4" name="object 84"/>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5" name="object 85"/>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6" name="object 86"/>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7" name="object 87"/>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8" name="object 88"/>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9" name="object 89"/>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0" name="object 90"/>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1" name="object 91"/>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2" name="object 92"/>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3" name="object 93"/>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4" name="object 94"/>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5" name="object 95"/>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6" name="object 96"/>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7" name="object 97"/>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8" name="object 98"/>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9" name="object 99"/>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0" name="object 100"/>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1" name="object 101"/>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2" name="object 102"/>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3" name="object 103"/>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4" name="object 104"/>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5" name="object 105"/>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6" name="object 106"/>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7" name="object 107"/>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8" name="object 108"/>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9" name="object 109"/>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0" name="object 110"/>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1" name="object 111"/>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2" name="object 112"/>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3" name="object 113"/>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4" name="object 114"/>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5" name="object 115"/>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6" name="object 116"/>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7" name="object 117"/>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8" name="object 118"/>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9" name="object 119"/>
          <p:cNvSpPr txBox="1"/>
          <p:nvPr/>
        </p:nvSpPr>
        <p:spPr>
          <a:xfrm>
            <a:off x="3243835" y="6043041"/>
            <a:ext cx="2277110" cy="492443"/>
          </a:xfrm>
          <a:prstGeom prst="rect">
            <a:avLst/>
          </a:prstGeom>
        </p:spPr>
        <p:txBody>
          <a:bodyPr vert="horz" wrap="square" lIns="0" tIns="0" rIns="0" bIns="0" rtlCol="0">
            <a:spAutoFit/>
          </a:bodyPr>
          <a:lstStyle/>
          <a:p>
            <a:pPr marL="12700">
              <a:lnSpc>
                <a:spcPct val="100000"/>
              </a:lnSpc>
            </a:pPr>
            <a:r>
              <a:rPr lang="en-IN" sz="1600" b="1" spc="-5" dirty="0">
                <a:latin typeface="Arial"/>
                <a:cs typeface="Arial"/>
              </a:rPr>
              <a:t>Chapter </a:t>
            </a:r>
            <a:r>
              <a:rPr sz="1600" b="1" spc="-5">
                <a:latin typeface="Arial"/>
                <a:cs typeface="Arial"/>
              </a:rPr>
              <a:t>2. </a:t>
            </a:r>
            <a:r>
              <a:rPr lang="en-IN" sz="1600" b="1" spc="-5" dirty="0">
                <a:latin typeface="Arial"/>
                <a:cs typeface="Arial"/>
              </a:rPr>
              <a:t>           </a:t>
            </a:r>
            <a:r>
              <a:rPr sz="1600" b="1" spc="-5">
                <a:latin typeface="Arial"/>
                <a:cs typeface="Arial"/>
              </a:rPr>
              <a:t>Coaching</a:t>
            </a:r>
            <a:r>
              <a:rPr sz="1600" b="1" spc="-114">
                <a:latin typeface="Arial"/>
                <a:cs typeface="Arial"/>
              </a:rPr>
              <a:t> </a:t>
            </a:r>
            <a:r>
              <a:rPr sz="1600" b="1" spc="-10" dirty="0">
                <a:latin typeface="Arial"/>
                <a:cs typeface="Arial"/>
              </a:rPr>
              <a:t>Agreement</a:t>
            </a:r>
            <a:endParaRPr sz="1600">
              <a:latin typeface="Arial"/>
              <a:cs typeface="Arial"/>
            </a:endParaRPr>
          </a:p>
        </p:txBody>
      </p:sp>
      <p:pic>
        <p:nvPicPr>
          <p:cNvPr id="122" name="Picture 2" descr="C:\Users\JS5027377\Desktop\Sri Core Java\champion-c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1" y="1571626"/>
            <a:ext cx="1848443" cy="236220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990601" y="1876425"/>
            <a:ext cx="2830286" cy="1752600"/>
          </a:xfrm>
          <a:prstGeom prst="rect">
            <a:avLst/>
          </a:prstGeom>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You have successfully completed –</a:t>
            </a:r>
          </a:p>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Getting Started with Agile Coaching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0"/>
            <a:ext cx="2321560"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Learning</a:t>
            </a:r>
            <a:r>
              <a:rPr sz="1500" b="1" spc="-70" dirty="0">
                <a:latin typeface="Calibri"/>
                <a:cs typeface="Calibri"/>
              </a:rPr>
              <a:t> </a:t>
            </a:r>
            <a:r>
              <a:rPr sz="1500" b="1" spc="-5" dirty="0">
                <a:latin typeface="Calibri"/>
                <a:cs typeface="Calibri"/>
              </a:rPr>
              <a:t>Objectives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Coaching</a:t>
            </a:r>
            <a:r>
              <a:rPr sz="1200" spc="-85" dirty="0">
                <a:latin typeface="Calibri"/>
                <a:cs typeface="Calibri"/>
              </a:rPr>
              <a:t> </a:t>
            </a:r>
            <a:r>
              <a:rPr sz="1200" spc="-5" dirty="0">
                <a:latin typeface="Calibri"/>
                <a:cs typeface="Calibri"/>
              </a:rPr>
              <a:t>Stance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Internal </a:t>
            </a:r>
            <a:r>
              <a:rPr sz="1200" dirty="0">
                <a:latin typeface="Calibri"/>
                <a:cs typeface="Calibri"/>
              </a:rPr>
              <a:t>vs. </a:t>
            </a:r>
            <a:r>
              <a:rPr sz="1200" spc="-5" dirty="0">
                <a:latin typeface="Calibri"/>
                <a:cs typeface="Calibri"/>
              </a:rPr>
              <a:t>external</a:t>
            </a:r>
            <a:r>
              <a:rPr sz="1200" spc="-90" dirty="0">
                <a:latin typeface="Calibri"/>
                <a:cs typeface="Calibri"/>
              </a:rPr>
              <a:t> </a:t>
            </a:r>
            <a:r>
              <a:rPr sz="1200" spc="-5" dirty="0">
                <a:latin typeface="Calibri"/>
                <a:cs typeface="Calibri"/>
              </a:rPr>
              <a:t>coaches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Defining </a:t>
            </a:r>
            <a:r>
              <a:rPr sz="1200" dirty="0">
                <a:latin typeface="Calibri"/>
                <a:cs typeface="Calibri"/>
              </a:rPr>
              <a:t>the </a:t>
            </a:r>
            <a:r>
              <a:rPr sz="1200" spc="-5" dirty="0">
                <a:latin typeface="Calibri"/>
                <a:cs typeface="Calibri"/>
              </a:rPr>
              <a:t>coaching</a:t>
            </a:r>
            <a:r>
              <a:rPr sz="1200" spc="-95" dirty="0">
                <a:latin typeface="Calibri"/>
                <a:cs typeface="Calibri"/>
              </a:rPr>
              <a:t> </a:t>
            </a:r>
            <a:r>
              <a:rPr sz="1200" spc="-10" dirty="0">
                <a:latin typeface="Calibri"/>
                <a:cs typeface="Calibri"/>
              </a:rPr>
              <a:t>“contract”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Designing a </a:t>
            </a:r>
            <a:r>
              <a:rPr sz="1200" spc="-5" dirty="0">
                <a:latin typeface="Calibri"/>
                <a:cs typeface="Calibri"/>
              </a:rPr>
              <a:t>coaching</a:t>
            </a:r>
            <a:r>
              <a:rPr sz="1200" spc="-140" dirty="0">
                <a:latin typeface="Calibri"/>
                <a:cs typeface="Calibri"/>
              </a:rPr>
              <a:t> </a:t>
            </a:r>
            <a:r>
              <a:rPr sz="1200" dirty="0">
                <a:latin typeface="Calibri"/>
                <a:cs typeface="Calibri"/>
              </a:rPr>
              <a:t>alliance</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2"/>
            <a:ext cx="2618740" cy="2177519"/>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a:t>
            </a:r>
            <a:r>
              <a:rPr sz="1500" b="1" spc="-80" dirty="0">
                <a:latin typeface="Calibri"/>
                <a:cs typeface="Calibri"/>
              </a:rPr>
              <a:t> </a:t>
            </a:r>
            <a:r>
              <a:rPr sz="1500" b="1" spc="-5" dirty="0">
                <a:latin typeface="Calibri"/>
                <a:cs typeface="Calibri"/>
              </a:rPr>
              <a:t>Stance</a:t>
            </a:r>
            <a:endParaRPr sz="1500">
              <a:latin typeface="Calibri"/>
              <a:cs typeface="Calibri"/>
            </a:endParaRPr>
          </a:p>
          <a:p>
            <a:pPr>
              <a:lnSpc>
                <a:spcPct val="100000"/>
              </a:lnSpc>
              <a:spcBef>
                <a:spcPts val="35"/>
              </a:spcBef>
            </a:pPr>
            <a:endParaRPr sz="1250">
              <a:latin typeface="Times New Roman"/>
              <a:cs typeface="Times New Roman"/>
            </a:endParaRPr>
          </a:p>
          <a:p>
            <a:pPr marL="126364">
              <a:lnSpc>
                <a:spcPct val="100000"/>
              </a:lnSpc>
            </a:pPr>
            <a:r>
              <a:rPr sz="1200" dirty="0">
                <a:latin typeface="Calibri"/>
                <a:cs typeface="Calibri"/>
              </a:rPr>
              <a:t>The </a:t>
            </a:r>
            <a:r>
              <a:rPr sz="1200" spc="-5" dirty="0">
                <a:latin typeface="Calibri"/>
                <a:cs typeface="Calibri"/>
              </a:rPr>
              <a:t>Coaching</a:t>
            </a:r>
            <a:r>
              <a:rPr sz="1200" spc="-65" dirty="0">
                <a:latin typeface="Calibri"/>
                <a:cs typeface="Calibri"/>
              </a:rPr>
              <a:t> </a:t>
            </a:r>
            <a:r>
              <a:rPr sz="1200" spc="-5" dirty="0">
                <a:latin typeface="Calibri"/>
                <a:cs typeface="Calibri"/>
              </a:rPr>
              <a:t>discipline: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Holding </a:t>
            </a:r>
            <a:r>
              <a:rPr sz="1200" dirty="0">
                <a:latin typeface="Calibri"/>
                <a:cs typeface="Calibri"/>
              </a:rPr>
              <a:t>the </a:t>
            </a:r>
            <a:r>
              <a:rPr sz="1200" spc="-10" dirty="0">
                <a:latin typeface="Calibri"/>
                <a:cs typeface="Calibri"/>
              </a:rPr>
              <a:t>client’s</a:t>
            </a:r>
            <a:r>
              <a:rPr sz="1200" spc="-35" dirty="0">
                <a:latin typeface="Calibri"/>
                <a:cs typeface="Calibri"/>
              </a:rPr>
              <a:t> </a:t>
            </a:r>
            <a:r>
              <a:rPr sz="1200" spc="-5" dirty="0">
                <a:latin typeface="Calibri"/>
                <a:cs typeface="Calibri"/>
              </a:rPr>
              <a:t>agenda</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Maintaining</a:t>
            </a:r>
            <a:r>
              <a:rPr sz="1200" spc="-65" dirty="0">
                <a:latin typeface="Calibri"/>
                <a:cs typeface="Calibri"/>
              </a:rPr>
              <a:t> </a:t>
            </a:r>
            <a:r>
              <a:rPr sz="1200" spc="-5" dirty="0">
                <a:latin typeface="Calibri"/>
                <a:cs typeface="Calibri"/>
              </a:rPr>
              <a:t>neutrality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Reducing client</a:t>
            </a:r>
            <a:r>
              <a:rPr sz="1200" spc="-75" dirty="0">
                <a:latin typeface="Calibri"/>
                <a:cs typeface="Calibri"/>
              </a:rPr>
              <a:t> </a:t>
            </a:r>
            <a:r>
              <a:rPr sz="1200" dirty="0">
                <a:latin typeface="Calibri"/>
                <a:cs typeface="Calibri"/>
              </a:rPr>
              <a:t>dependence</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dirty="0">
                <a:latin typeface="Calibri"/>
                <a:cs typeface="Calibri"/>
              </a:rPr>
              <a:t>No</a:t>
            </a:r>
            <a:r>
              <a:rPr sz="1200" spc="-85" dirty="0">
                <a:latin typeface="Calibri"/>
                <a:cs typeface="Calibri"/>
              </a:rPr>
              <a:t> </a:t>
            </a:r>
            <a:r>
              <a:rPr sz="1200" spc="-5" dirty="0">
                <a:latin typeface="Calibri"/>
                <a:cs typeface="Calibri"/>
              </a:rPr>
              <a:t>colluding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Self awareness </a:t>
            </a:r>
            <a:r>
              <a:rPr sz="1200" dirty="0">
                <a:latin typeface="Calibri"/>
                <a:cs typeface="Calibri"/>
              </a:rPr>
              <a:t>and</a:t>
            </a:r>
            <a:r>
              <a:rPr sz="1200" spc="-35" dirty="0">
                <a:latin typeface="Calibri"/>
                <a:cs typeface="Calibri"/>
              </a:rPr>
              <a:t> </a:t>
            </a:r>
            <a:r>
              <a:rPr sz="1200" spc="-5" dirty="0">
                <a:latin typeface="Calibri"/>
                <a:cs typeface="Calibri"/>
              </a:rPr>
              <a:t>self-management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Signature</a:t>
            </a:r>
            <a:r>
              <a:rPr sz="1200" spc="-95" dirty="0">
                <a:latin typeface="Calibri"/>
                <a:cs typeface="Calibri"/>
              </a:rPr>
              <a:t> </a:t>
            </a:r>
            <a:r>
              <a:rPr sz="1200" spc="-5" dirty="0">
                <a:latin typeface="Calibri"/>
                <a:cs typeface="Calibri"/>
              </a:rPr>
              <a:t>Presence</a:t>
            </a:r>
            <a:endParaRPr sz="12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4999597" y="8256751"/>
            <a:ext cx="565150" cy="271273"/>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222756" y="2238885"/>
            <a:ext cx="2419985" cy="246221"/>
          </a:xfrm>
          <a:prstGeom prst="rect">
            <a:avLst/>
          </a:prstGeom>
        </p:spPr>
        <p:txBody>
          <a:bodyPr vert="horz" wrap="square" lIns="0" tIns="0" rIns="0" bIns="0" rtlCol="0">
            <a:spAutoFit/>
          </a:bodyPr>
          <a:lstStyle/>
          <a:p>
            <a:pPr marL="12700">
              <a:lnSpc>
                <a:spcPct val="100000"/>
              </a:lnSpc>
            </a:pPr>
            <a:r>
              <a:rPr sz="1600" b="1" spc="-15" dirty="0">
                <a:latin typeface="Calibri"/>
                <a:cs typeface="Calibri"/>
              </a:rPr>
              <a:t>Internal </a:t>
            </a:r>
            <a:r>
              <a:rPr sz="1600" b="1" spc="-5" dirty="0">
                <a:latin typeface="Calibri"/>
                <a:cs typeface="Calibri"/>
              </a:rPr>
              <a:t>vs. </a:t>
            </a:r>
            <a:r>
              <a:rPr sz="1600" b="1" spc="-15" dirty="0">
                <a:latin typeface="Calibri"/>
                <a:cs typeface="Calibri"/>
              </a:rPr>
              <a:t>external</a:t>
            </a:r>
            <a:r>
              <a:rPr sz="1600" b="1" spc="20" dirty="0">
                <a:latin typeface="Calibri"/>
                <a:cs typeface="Calibri"/>
              </a:rPr>
              <a:t> </a:t>
            </a:r>
            <a:r>
              <a:rPr sz="1600" b="1" spc="-5" dirty="0">
                <a:latin typeface="Calibri"/>
                <a:cs typeface="Calibri"/>
              </a:rPr>
              <a:t>coaches</a:t>
            </a:r>
            <a:endParaRPr sz="1600">
              <a:latin typeface="Calibri"/>
              <a:cs typeface="Calibri"/>
            </a:endParaRPr>
          </a:p>
        </p:txBody>
      </p:sp>
      <p:sp>
        <p:nvSpPr>
          <p:cNvPr id="62" name="object 62"/>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8" name="object 68"/>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9" name="object 69"/>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2" name="object 72"/>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3" name="object 73"/>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4" name="object 74"/>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6" name="object 76"/>
          <p:cNvSpPr txBox="1"/>
          <p:nvPr/>
        </p:nvSpPr>
        <p:spPr>
          <a:xfrm>
            <a:off x="1359155" y="5021963"/>
            <a:ext cx="3853179"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2.1 : Discuss Internal and External</a:t>
            </a:r>
            <a:r>
              <a:rPr sz="1300" spc="140" dirty="0">
                <a:solidFill>
                  <a:srgbClr val="FFFFFF"/>
                </a:solidFill>
                <a:latin typeface="Arial"/>
                <a:cs typeface="Arial"/>
              </a:rPr>
              <a:t> </a:t>
            </a:r>
            <a:r>
              <a:rPr sz="1300" spc="-5" dirty="0">
                <a:solidFill>
                  <a:srgbClr val="FFFFFF"/>
                </a:solidFill>
                <a:latin typeface="Arial"/>
                <a:cs typeface="Arial"/>
              </a:rPr>
              <a:t>Coaching</a:t>
            </a:r>
            <a:endParaRPr sz="1300">
              <a:latin typeface="Arial"/>
              <a:cs typeface="Arial"/>
            </a:endParaRPr>
          </a:p>
        </p:txBody>
      </p:sp>
      <p:sp>
        <p:nvSpPr>
          <p:cNvPr id="77" name="object 77"/>
          <p:cNvSpPr txBox="1"/>
          <p:nvPr/>
        </p:nvSpPr>
        <p:spPr>
          <a:xfrm>
            <a:off x="1540893" y="5900295"/>
            <a:ext cx="2651125" cy="972061"/>
          </a:xfrm>
          <a:prstGeom prst="rect">
            <a:avLst/>
          </a:prstGeom>
        </p:spPr>
        <p:txBody>
          <a:bodyPr vert="horz" wrap="square" lIns="0" tIns="0" rIns="0" bIns="0" rtlCol="0">
            <a:spAutoFit/>
          </a:bodyPr>
          <a:lstStyle/>
          <a:p>
            <a:pPr marL="12700">
              <a:lnSpc>
                <a:spcPct val="100000"/>
              </a:lnSpc>
            </a:pPr>
            <a:r>
              <a:rPr sz="1200" dirty="0">
                <a:latin typeface="Calibri"/>
                <a:cs typeface="Calibri"/>
              </a:rPr>
              <a:t>This is a </a:t>
            </a:r>
            <a:r>
              <a:rPr sz="1200" spc="-5" dirty="0">
                <a:latin typeface="Calibri"/>
                <a:cs typeface="Calibri"/>
              </a:rPr>
              <a:t>class discussion</a:t>
            </a:r>
            <a:r>
              <a:rPr sz="1200" spc="-95" dirty="0">
                <a:latin typeface="Calibri"/>
                <a:cs typeface="Calibri"/>
              </a:rPr>
              <a:t> </a:t>
            </a:r>
            <a:r>
              <a:rPr sz="1200" spc="-10" dirty="0">
                <a:latin typeface="Calibri"/>
                <a:cs typeface="Calibri"/>
              </a:rPr>
              <a:t>exercise.</a:t>
            </a:r>
            <a:endParaRPr sz="1200">
              <a:latin typeface="Calibri"/>
              <a:cs typeface="Calibri"/>
            </a:endParaRPr>
          </a:p>
          <a:p>
            <a:pPr marL="12700">
              <a:lnSpc>
                <a:spcPct val="100000"/>
              </a:lnSpc>
              <a:spcBef>
                <a:spcPts val="885"/>
              </a:spcBef>
            </a:pPr>
            <a:r>
              <a:rPr sz="1200" spc="-5" dirty="0">
                <a:latin typeface="Wingdings"/>
                <a:cs typeface="Wingdings"/>
              </a:rPr>
              <a:t></a:t>
            </a:r>
            <a:r>
              <a:rPr sz="1200" spc="-5" dirty="0">
                <a:latin typeface="Calibri"/>
                <a:cs typeface="Calibri"/>
              </a:rPr>
              <a:t>Discuss </a:t>
            </a:r>
            <a:r>
              <a:rPr sz="1200" dirty="0">
                <a:latin typeface="Calibri"/>
                <a:cs typeface="Calibri"/>
              </a:rPr>
              <a:t>and </a:t>
            </a:r>
            <a:r>
              <a:rPr sz="1200" spc="-5" dirty="0">
                <a:latin typeface="Calibri"/>
                <a:cs typeface="Calibri"/>
              </a:rPr>
              <a:t>identify challenges faced</a:t>
            </a:r>
            <a:r>
              <a:rPr sz="1200" spc="-45" dirty="0">
                <a:latin typeface="Calibri"/>
                <a:cs typeface="Calibri"/>
              </a:rPr>
              <a:t> </a:t>
            </a:r>
            <a:r>
              <a:rPr sz="1200" dirty="0">
                <a:latin typeface="Calibri"/>
                <a:cs typeface="Calibri"/>
              </a:rPr>
              <a:t>by:</a:t>
            </a:r>
            <a:endParaRPr sz="1200">
              <a:latin typeface="Calibri"/>
              <a:cs typeface="Calibri"/>
            </a:endParaRPr>
          </a:p>
          <a:p>
            <a:pPr marL="384175" indent="-142875">
              <a:lnSpc>
                <a:spcPct val="100000"/>
              </a:lnSpc>
              <a:spcBef>
                <a:spcPts val="875"/>
              </a:spcBef>
              <a:buFont typeface="Arial"/>
              <a:buChar char="–"/>
              <a:tabLst>
                <a:tab pos="384810" algn="l"/>
              </a:tabLst>
            </a:pPr>
            <a:r>
              <a:rPr sz="1000" spc="-5" dirty="0">
                <a:latin typeface="Calibri"/>
                <a:cs typeface="Calibri"/>
              </a:rPr>
              <a:t>Internal</a:t>
            </a:r>
            <a:r>
              <a:rPr sz="1000" spc="-80" dirty="0">
                <a:latin typeface="Calibri"/>
                <a:cs typeface="Calibri"/>
              </a:rPr>
              <a:t> </a:t>
            </a:r>
            <a:r>
              <a:rPr sz="1000" spc="-5" dirty="0">
                <a:latin typeface="Calibri"/>
                <a:cs typeface="Calibri"/>
              </a:rPr>
              <a:t>coaches</a:t>
            </a:r>
            <a:endParaRPr sz="1000">
              <a:latin typeface="Calibri"/>
              <a:cs typeface="Calibri"/>
            </a:endParaRPr>
          </a:p>
          <a:p>
            <a:pPr marL="384175" indent="-142875">
              <a:lnSpc>
                <a:spcPct val="100000"/>
              </a:lnSpc>
              <a:spcBef>
                <a:spcPts val="540"/>
              </a:spcBef>
              <a:buFont typeface="Arial"/>
              <a:buChar char="–"/>
              <a:tabLst>
                <a:tab pos="384810" algn="l"/>
              </a:tabLst>
            </a:pPr>
            <a:r>
              <a:rPr sz="1000" spc="-5" dirty="0">
                <a:latin typeface="Calibri"/>
                <a:cs typeface="Calibri"/>
              </a:rPr>
              <a:t>External</a:t>
            </a:r>
            <a:r>
              <a:rPr sz="1000" spc="-75" dirty="0">
                <a:latin typeface="Calibri"/>
                <a:cs typeface="Calibri"/>
              </a:rPr>
              <a:t> </a:t>
            </a:r>
            <a:r>
              <a:rPr sz="1000" spc="-5" dirty="0">
                <a:latin typeface="Calibri"/>
                <a:cs typeface="Calibri"/>
              </a:rPr>
              <a:t>coaches</a:t>
            </a:r>
            <a:endParaRPr sz="1000">
              <a:latin typeface="Calibri"/>
              <a:cs typeface="Calibri"/>
            </a:endParaRPr>
          </a:p>
        </p:txBody>
      </p:sp>
      <p:sp>
        <p:nvSpPr>
          <p:cNvPr id="78" name="object 78"/>
          <p:cNvSpPr/>
          <p:nvPr/>
        </p:nvSpPr>
        <p:spPr>
          <a:xfrm>
            <a:off x="4814317" y="7287769"/>
            <a:ext cx="566927" cy="566929"/>
          </a:xfrm>
          <a:prstGeom prst="rect">
            <a:avLst/>
          </a:prstGeom>
          <a:blipFill>
            <a:blip r:embed="rId11" cstate="print"/>
            <a:stretch>
              <a:fillRect/>
            </a:stretch>
          </a:blipFill>
        </p:spPr>
        <p:txBody>
          <a:bodyPr wrap="square" lIns="0" tIns="0" rIns="0" bIns="0" rtlCol="0"/>
          <a:lstStyle/>
          <a:p>
            <a:endParaRPr/>
          </a:p>
        </p:txBody>
      </p:sp>
      <p:sp>
        <p:nvSpPr>
          <p:cNvPr id="79" name="object 79"/>
          <p:cNvSpPr/>
          <p:nvPr/>
        </p:nvSpPr>
        <p:spPr>
          <a:xfrm>
            <a:off x="4834002" y="7307453"/>
            <a:ext cx="500380" cy="500380"/>
          </a:xfrm>
          <a:custGeom>
            <a:avLst/>
            <a:gdLst/>
            <a:ahLst/>
            <a:cxnLst/>
            <a:rect l="l" t="t" r="r" b="b"/>
            <a:pathLst>
              <a:path w="500379" h="500379">
                <a:moveTo>
                  <a:pt x="250062" y="0"/>
                </a:moveTo>
                <a:lnTo>
                  <a:pt x="205095" y="4026"/>
                </a:lnTo>
                <a:lnTo>
                  <a:pt x="162779" y="15636"/>
                </a:lnTo>
                <a:lnTo>
                  <a:pt x="123820" y="34125"/>
                </a:lnTo>
                <a:lnTo>
                  <a:pt x="88921" y="58788"/>
                </a:lnTo>
                <a:lnTo>
                  <a:pt x="58788" y="88921"/>
                </a:lnTo>
                <a:lnTo>
                  <a:pt x="34125" y="123820"/>
                </a:lnTo>
                <a:lnTo>
                  <a:pt x="15636" y="162779"/>
                </a:lnTo>
                <a:lnTo>
                  <a:pt x="4026" y="205095"/>
                </a:lnTo>
                <a:lnTo>
                  <a:pt x="0" y="250062"/>
                </a:lnTo>
                <a:lnTo>
                  <a:pt x="4026" y="294992"/>
                </a:lnTo>
                <a:lnTo>
                  <a:pt x="15636" y="337279"/>
                </a:lnTo>
                <a:lnTo>
                  <a:pt x="34125" y="376216"/>
                </a:lnTo>
                <a:lnTo>
                  <a:pt x="58788" y="411098"/>
                </a:lnTo>
                <a:lnTo>
                  <a:pt x="88921" y="441221"/>
                </a:lnTo>
                <a:lnTo>
                  <a:pt x="123820" y="465878"/>
                </a:lnTo>
                <a:lnTo>
                  <a:pt x="162779" y="484363"/>
                </a:lnTo>
                <a:lnTo>
                  <a:pt x="205095" y="495972"/>
                </a:lnTo>
                <a:lnTo>
                  <a:pt x="250062" y="499998"/>
                </a:lnTo>
                <a:lnTo>
                  <a:pt x="294992" y="495972"/>
                </a:lnTo>
                <a:lnTo>
                  <a:pt x="337279" y="484363"/>
                </a:lnTo>
                <a:lnTo>
                  <a:pt x="376216" y="465878"/>
                </a:lnTo>
                <a:lnTo>
                  <a:pt x="411099" y="441221"/>
                </a:lnTo>
                <a:lnTo>
                  <a:pt x="441221" y="411098"/>
                </a:lnTo>
                <a:lnTo>
                  <a:pt x="465878" y="376216"/>
                </a:lnTo>
                <a:lnTo>
                  <a:pt x="484363" y="337279"/>
                </a:lnTo>
                <a:lnTo>
                  <a:pt x="495972" y="294992"/>
                </a:lnTo>
                <a:lnTo>
                  <a:pt x="499999" y="250062"/>
                </a:lnTo>
                <a:lnTo>
                  <a:pt x="495972" y="205095"/>
                </a:lnTo>
                <a:lnTo>
                  <a:pt x="484363" y="162779"/>
                </a:lnTo>
                <a:lnTo>
                  <a:pt x="465878" y="123820"/>
                </a:lnTo>
                <a:lnTo>
                  <a:pt x="441221" y="88921"/>
                </a:lnTo>
                <a:lnTo>
                  <a:pt x="411098" y="58788"/>
                </a:lnTo>
                <a:lnTo>
                  <a:pt x="376216" y="34125"/>
                </a:lnTo>
                <a:lnTo>
                  <a:pt x="337279" y="15636"/>
                </a:lnTo>
                <a:lnTo>
                  <a:pt x="294992" y="4026"/>
                </a:lnTo>
                <a:lnTo>
                  <a:pt x="250062" y="0"/>
                </a:lnTo>
                <a:close/>
              </a:path>
            </a:pathLst>
          </a:custGeom>
          <a:solidFill>
            <a:srgbClr val="465063"/>
          </a:solidFill>
        </p:spPr>
        <p:txBody>
          <a:bodyPr wrap="square" lIns="0" tIns="0" rIns="0" bIns="0" rtlCol="0"/>
          <a:lstStyle/>
          <a:p>
            <a:endParaRPr/>
          </a:p>
        </p:txBody>
      </p:sp>
      <p:sp>
        <p:nvSpPr>
          <p:cNvPr id="80" name="object 80"/>
          <p:cNvSpPr/>
          <p:nvPr/>
        </p:nvSpPr>
        <p:spPr>
          <a:xfrm>
            <a:off x="4834002" y="7307453"/>
            <a:ext cx="500380" cy="500380"/>
          </a:xfrm>
          <a:custGeom>
            <a:avLst/>
            <a:gdLst/>
            <a:ahLst/>
            <a:cxnLst/>
            <a:rect l="l" t="t" r="r" b="b"/>
            <a:pathLst>
              <a:path w="500379" h="500379">
                <a:moveTo>
                  <a:pt x="0" y="250062"/>
                </a:moveTo>
                <a:lnTo>
                  <a:pt x="4026" y="205095"/>
                </a:lnTo>
                <a:lnTo>
                  <a:pt x="15636" y="162779"/>
                </a:lnTo>
                <a:lnTo>
                  <a:pt x="34125" y="123820"/>
                </a:lnTo>
                <a:lnTo>
                  <a:pt x="58788" y="88921"/>
                </a:lnTo>
                <a:lnTo>
                  <a:pt x="88921" y="58788"/>
                </a:lnTo>
                <a:lnTo>
                  <a:pt x="123820" y="34125"/>
                </a:lnTo>
                <a:lnTo>
                  <a:pt x="162779" y="15636"/>
                </a:lnTo>
                <a:lnTo>
                  <a:pt x="205095" y="4026"/>
                </a:lnTo>
                <a:lnTo>
                  <a:pt x="250062" y="0"/>
                </a:lnTo>
                <a:lnTo>
                  <a:pt x="294992" y="4026"/>
                </a:lnTo>
                <a:lnTo>
                  <a:pt x="337279" y="15636"/>
                </a:lnTo>
                <a:lnTo>
                  <a:pt x="376216" y="34125"/>
                </a:lnTo>
                <a:lnTo>
                  <a:pt x="411098" y="58788"/>
                </a:lnTo>
                <a:lnTo>
                  <a:pt x="441221" y="88921"/>
                </a:lnTo>
                <a:lnTo>
                  <a:pt x="465878" y="123820"/>
                </a:lnTo>
                <a:lnTo>
                  <a:pt x="484363" y="162779"/>
                </a:lnTo>
                <a:lnTo>
                  <a:pt x="495972" y="205095"/>
                </a:lnTo>
                <a:lnTo>
                  <a:pt x="499999" y="250062"/>
                </a:lnTo>
                <a:lnTo>
                  <a:pt x="495972" y="294992"/>
                </a:lnTo>
                <a:lnTo>
                  <a:pt x="484363" y="337279"/>
                </a:lnTo>
                <a:lnTo>
                  <a:pt x="465878" y="376216"/>
                </a:lnTo>
                <a:lnTo>
                  <a:pt x="441221" y="411098"/>
                </a:lnTo>
                <a:lnTo>
                  <a:pt x="411099" y="441221"/>
                </a:lnTo>
                <a:lnTo>
                  <a:pt x="376216" y="465878"/>
                </a:lnTo>
                <a:lnTo>
                  <a:pt x="337279" y="484363"/>
                </a:lnTo>
                <a:lnTo>
                  <a:pt x="294992" y="495972"/>
                </a:lnTo>
                <a:lnTo>
                  <a:pt x="250062" y="499998"/>
                </a:lnTo>
                <a:lnTo>
                  <a:pt x="205095" y="495972"/>
                </a:lnTo>
                <a:lnTo>
                  <a:pt x="162779" y="484363"/>
                </a:lnTo>
                <a:lnTo>
                  <a:pt x="123820" y="465878"/>
                </a:lnTo>
                <a:lnTo>
                  <a:pt x="88921" y="441221"/>
                </a:lnTo>
                <a:lnTo>
                  <a:pt x="58788" y="411098"/>
                </a:lnTo>
                <a:lnTo>
                  <a:pt x="34125" y="376216"/>
                </a:lnTo>
                <a:lnTo>
                  <a:pt x="15636" y="337279"/>
                </a:lnTo>
                <a:lnTo>
                  <a:pt x="4026" y="294992"/>
                </a:lnTo>
                <a:lnTo>
                  <a:pt x="0" y="250062"/>
                </a:lnTo>
                <a:close/>
              </a:path>
            </a:pathLst>
          </a:custGeom>
          <a:ln w="12700">
            <a:solidFill>
              <a:srgbClr val="FFFFFF"/>
            </a:solidFill>
          </a:ln>
        </p:spPr>
        <p:txBody>
          <a:bodyPr wrap="square" lIns="0" tIns="0" rIns="0" bIns="0" rtlCol="0"/>
          <a:lstStyle/>
          <a:p>
            <a:endParaRPr/>
          </a:p>
        </p:txBody>
      </p:sp>
      <p:sp>
        <p:nvSpPr>
          <p:cNvPr id="81" name="object 81"/>
          <p:cNvSpPr/>
          <p:nvPr/>
        </p:nvSpPr>
        <p:spPr>
          <a:xfrm>
            <a:off x="4885055" y="7358507"/>
            <a:ext cx="398145" cy="398145"/>
          </a:xfrm>
          <a:custGeom>
            <a:avLst/>
            <a:gdLst/>
            <a:ahLst/>
            <a:cxnLst/>
            <a:rect l="l" t="t" r="r" b="b"/>
            <a:pathLst>
              <a:path w="398145" h="398145">
                <a:moveTo>
                  <a:pt x="199009" y="0"/>
                </a:moveTo>
                <a:lnTo>
                  <a:pt x="153395" y="5258"/>
                </a:lnTo>
                <a:lnTo>
                  <a:pt x="111513" y="20237"/>
                </a:lnTo>
                <a:lnTo>
                  <a:pt x="74561" y="43737"/>
                </a:lnTo>
                <a:lnTo>
                  <a:pt x="43737" y="74561"/>
                </a:lnTo>
                <a:lnTo>
                  <a:pt x="20237" y="111513"/>
                </a:lnTo>
                <a:lnTo>
                  <a:pt x="5258" y="153395"/>
                </a:lnTo>
                <a:lnTo>
                  <a:pt x="0" y="199008"/>
                </a:lnTo>
                <a:lnTo>
                  <a:pt x="5258" y="244575"/>
                </a:lnTo>
                <a:lnTo>
                  <a:pt x="20237" y="286423"/>
                </a:lnTo>
                <a:lnTo>
                  <a:pt x="43737" y="323352"/>
                </a:lnTo>
                <a:lnTo>
                  <a:pt x="74561" y="354163"/>
                </a:lnTo>
                <a:lnTo>
                  <a:pt x="111513" y="377656"/>
                </a:lnTo>
                <a:lnTo>
                  <a:pt x="153395" y="392632"/>
                </a:lnTo>
                <a:lnTo>
                  <a:pt x="199009" y="397890"/>
                </a:lnTo>
                <a:lnTo>
                  <a:pt x="244575" y="392632"/>
                </a:lnTo>
                <a:lnTo>
                  <a:pt x="286423" y="377656"/>
                </a:lnTo>
                <a:lnTo>
                  <a:pt x="323352" y="354163"/>
                </a:lnTo>
                <a:lnTo>
                  <a:pt x="354163" y="323352"/>
                </a:lnTo>
                <a:lnTo>
                  <a:pt x="377656" y="286423"/>
                </a:lnTo>
                <a:lnTo>
                  <a:pt x="392632" y="244575"/>
                </a:lnTo>
                <a:lnTo>
                  <a:pt x="397891" y="199008"/>
                </a:lnTo>
                <a:lnTo>
                  <a:pt x="392632" y="153395"/>
                </a:lnTo>
                <a:lnTo>
                  <a:pt x="377656" y="111513"/>
                </a:lnTo>
                <a:lnTo>
                  <a:pt x="354163" y="74561"/>
                </a:lnTo>
                <a:lnTo>
                  <a:pt x="323352" y="43737"/>
                </a:lnTo>
                <a:lnTo>
                  <a:pt x="286423" y="20237"/>
                </a:lnTo>
                <a:lnTo>
                  <a:pt x="244575" y="5258"/>
                </a:lnTo>
                <a:lnTo>
                  <a:pt x="199009" y="0"/>
                </a:lnTo>
                <a:close/>
              </a:path>
            </a:pathLst>
          </a:custGeom>
          <a:solidFill>
            <a:srgbClr val="D9D9D9"/>
          </a:solidFill>
        </p:spPr>
        <p:txBody>
          <a:bodyPr wrap="square" lIns="0" tIns="0" rIns="0" bIns="0" rtlCol="0"/>
          <a:lstStyle/>
          <a:p>
            <a:endParaRPr/>
          </a:p>
        </p:txBody>
      </p:sp>
      <p:sp>
        <p:nvSpPr>
          <p:cNvPr id="82" name="object 82"/>
          <p:cNvSpPr/>
          <p:nvPr/>
        </p:nvSpPr>
        <p:spPr>
          <a:xfrm>
            <a:off x="5081270" y="7357745"/>
            <a:ext cx="7620" cy="396240"/>
          </a:xfrm>
          <a:custGeom>
            <a:avLst/>
            <a:gdLst/>
            <a:ahLst/>
            <a:cxnLst/>
            <a:rect l="l" t="t" r="r" b="b"/>
            <a:pathLst>
              <a:path w="7620" h="396240">
                <a:moveTo>
                  <a:pt x="0" y="0"/>
                </a:moveTo>
                <a:lnTo>
                  <a:pt x="7238" y="396113"/>
                </a:lnTo>
              </a:path>
            </a:pathLst>
          </a:custGeom>
          <a:ln w="6350">
            <a:solidFill>
              <a:srgbClr val="A6A6A6"/>
            </a:solidFill>
          </a:ln>
        </p:spPr>
        <p:txBody>
          <a:bodyPr wrap="square" lIns="0" tIns="0" rIns="0" bIns="0" rtlCol="0"/>
          <a:lstStyle/>
          <a:p>
            <a:endParaRPr/>
          </a:p>
        </p:txBody>
      </p:sp>
      <p:sp>
        <p:nvSpPr>
          <p:cNvPr id="83" name="object 83"/>
          <p:cNvSpPr/>
          <p:nvPr/>
        </p:nvSpPr>
        <p:spPr>
          <a:xfrm>
            <a:off x="4886833" y="7551294"/>
            <a:ext cx="396240" cy="7620"/>
          </a:xfrm>
          <a:custGeom>
            <a:avLst/>
            <a:gdLst/>
            <a:ahLst/>
            <a:cxnLst/>
            <a:rect l="l" t="t" r="r" b="b"/>
            <a:pathLst>
              <a:path w="396239" h="7620">
                <a:moveTo>
                  <a:pt x="0" y="7366"/>
                </a:moveTo>
                <a:lnTo>
                  <a:pt x="396113" y="0"/>
                </a:lnTo>
              </a:path>
            </a:pathLst>
          </a:custGeom>
          <a:ln w="6350">
            <a:solidFill>
              <a:srgbClr val="A6A6A6"/>
            </a:solidFill>
          </a:ln>
        </p:spPr>
        <p:txBody>
          <a:bodyPr wrap="square" lIns="0" tIns="0" rIns="0" bIns="0" rtlCol="0"/>
          <a:lstStyle/>
          <a:p>
            <a:endParaRPr/>
          </a:p>
        </p:txBody>
      </p:sp>
      <p:sp>
        <p:nvSpPr>
          <p:cNvPr id="84" name="object 84"/>
          <p:cNvSpPr/>
          <p:nvPr/>
        </p:nvSpPr>
        <p:spPr>
          <a:xfrm>
            <a:off x="4941315" y="7419977"/>
            <a:ext cx="285750" cy="274955"/>
          </a:xfrm>
          <a:custGeom>
            <a:avLst/>
            <a:gdLst/>
            <a:ahLst/>
            <a:cxnLst/>
            <a:rect l="l" t="t" r="r" b="b"/>
            <a:pathLst>
              <a:path w="285750" h="274954">
                <a:moveTo>
                  <a:pt x="0" y="0"/>
                </a:moveTo>
                <a:lnTo>
                  <a:pt x="285369" y="274955"/>
                </a:lnTo>
              </a:path>
            </a:pathLst>
          </a:custGeom>
          <a:ln w="6350">
            <a:solidFill>
              <a:srgbClr val="A6A6A6"/>
            </a:solidFill>
          </a:ln>
        </p:spPr>
        <p:txBody>
          <a:bodyPr wrap="square" lIns="0" tIns="0" rIns="0" bIns="0" rtlCol="0"/>
          <a:lstStyle/>
          <a:p>
            <a:endParaRPr/>
          </a:p>
        </p:txBody>
      </p:sp>
      <p:sp>
        <p:nvSpPr>
          <p:cNvPr id="85" name="object 85"/>
          <p:cNvSpPr/>
          <p:nvPr/>
        </p:nvSpPr>
        <p:spPr>
          <a:xfrm>
            <a:off x="4945890" y="7414260"/>
            <a:ext cx="275590" cy="285750"/>
          </a:xfrm>
          <a:custGeom>
            <a:avLst/>
            <a:gdLst/>
            <a:ahLst/>
            <a:cxnLst/>
            <a:rect l="l" t="t" r="r" b="b"/>
            <a:pathLst>
              <a:path w="275589" h="285750">
                <a:moveTo>
                  <a:pt x="0" y="285241"/>
                </a:moveTo>
                <a:lnTo>
                  <a:pt x="275082" y="0"/>
                </a:lnTo>
              </a:path>
            </a:pathLst>
          </a:custGeom>
          <a:ln w="6350">
            <a:solidFill>
              <a:srgbClr val="A6A6A6"/>
            </a:solidFill>
          </a:ln>
        </p:spPr>
        <p:txBody>
          <a:bodyPr wrap="square" lIns="0" tIns="0" rIns="0" bIns="0" rtlCol="0"/>
          <a:lstStyle/>
          <a:p>
            <a:endParaRPr/>
          </a:p>
        </p:txBody>
      </p:sp>
      <p:sp>
        <p:nvSpPr>
          <p:cNvPr id="86" name="object 86"/>
          <p:cNvSpPr/>
          <p:nvPr/>
        </p:nvSpPr>
        <p:spPr>
          <a:xfrm>
            <a:off x="4919598" y="7393052"/>
            <a:ext cx="328930" cy="328930"/>
          </a:xfrm>
          <a:custGeom>
            <a:avLst/>
            <a:gdLst/>
            <a:ahLst/>
            <a:cxnLst/>
            <a:rect l="l" t="t" r="r" b="b"/>
            <a:pathLst>
              <a:path w="328929" h="328929">
                <a:moveTo>
                  <a:pt x="164464" y="0"/>
                </a:moveTo>
                <a:lnTo>
                  <a:pt x="120752" y="5876"/>
                </a:lnTo>
                <a:lnTo>
                  <a:pt x="81468" y="22460"/>
                </a:lnTo>
                <a:lnTo>
                  <a:pt x="48180" y="48180"/>
                </a:lnTo>
                <a:lnTo>
                  <a:pt x="22460" y="81468"/>
                </a:lnTo>
                <a:lnTo>
                  <a:pt x="5876" y="120752"/>
                </a:lnTo>
                <a:lnTo>
                  <a:pt x="0" y="164464"/>
                </a:lnTo>
                <a:lnTo>
                  <a:pt x="5876" y="208123"/>
                </a:lnTo>
                <a:lnTo>
                  <a:pt x="22460" y="247372"/>
                </a:lnTo>
                <a:lnTo>
                  <a:pt x="48180" y="280638"/>
                </a:lnTo>
                <a:lnTo>
                  <a:pt x="81468" y="306347"/>
                </a:lnTo>
                <a:lnTo>
                  <a:pt x="120752" y="322926"/>
                </a:lnTo>
                <a:lnTo>
                  <a:pt x="164464" y="328802"/>
                </a:lnTo>
                <a:lnTo>
                  <a:pt x="208123" y="322926"/>
                </a:lnTo>
                <a:lnTo>
                  <a:pt x="247372" y="306347"/>
                </a:lnTo>
                <a:lnTo>
                  <a:pt x="280638" y="280638"/>
                </a:lnTo>
                <a:lnTo>
                  <a:pt x="306347" y="247372"/>
                </a:lnTo>
                <a:lnTo>
                  <a:pt x="322926" y="208123"/>
                </a:lnTo>
                <a:lnTo>
                  <a:pt x="328802" y="164464"/>
                </a:lnTo>
                <a:lnTo>
                  <a:pt x="322926" y="120752"/>
                </a:lnTo>
                <a:lnTo>
                  <a:pt x="306347" y="81468"/>
                </a:lnTo>
                <a:lnTo>
                  <a:pt x="280638" y="48180"/>
                </a:lnTo>
                <a:lnTo>
                  <a:pt x="247372" y="22460"/>
                </a:lnTo>
                <a:lnTo>
                  <a:pt x="208123" y="5876"/>
                </a:lnTo>
                <a:lnTo>
                  <a:pt x="164464" y="0"/>
                </a:lnTo>
                <a:close/>
              </a:path>
            </a:pathLst>
          </a:custGeom>
          <a:solidFill>
            <a:srgbClr val="D9D9D9"/>
          </a:solidFill>
        </p:spPr>
        <p:txBody>
          <a:bodyPr wrap="square" lIns="0" tIns="0" rIns="0" bIns="0" rtlCol="0"/>
          <a:lstStyle/>
          <a:p>
            <a:endParaRPr/>
          </a:p>
        </p:txBody>
      </p:sp>
      <p:sp>
        <p:nvSpPr>
          <p:cNvPr id="87" name="object 87"/>
          <p:cNvSpPr/>
          <p:nvPr/>
        </p:nvSpPr>
        <p:spPr>
          <a:xfrm>
            <a:off x="4939921" y="7413372"/>
            <a:ext cx="288290" cy="288289"/>
          </a:xfrm>
          <a:custGeom>
            <a:avLst/>
            <a:gdLst/>
            <a:ahLst/>
            <a:cxnLst/>
            <a:rect l="l" t="t" r="r" b="b"/>
            <a:pathLst>
              <a:path w="288289" h="288290">
                <a:moveTo>
                  <a:pt x="144144" y="0"/>
                </a:moveTo>
                <a:lnTo>
                  <a:pt x="98576" y="7346"/>
                </a:lnTo>
                <a:lnTo>
                  <a:pt x="59006" y="27805"/>
                </a:lnTo>
                <a:lnTo>
                  <a:pt x="27805" y="59006"/>
                </a:lnTo>
                <a:lnTo>
                  <a:pt x="7346" y="98576"/>
                </a:lnTo>
                <a:lnTo>
                  <a:pt x="0" y="144145"/>
                </a:lnTo>
                <a:lnTo>
                  <a:pt x="7346" y="189651"/>
                </a:lnTo>
                <a:lnTo>
                  <a:pt x="27805" y="229184"/>
                </a:lnTo>
                <a:lnTo>
                  <a:pt x="59006" y="260365"/>
                </a:lnTo>
                <a:lnTo>
                  <a:pt x="98576" y="280817"/>
                </a:lnTo>
                <a:lnTo>
                  <a:pt x="144144" y="288163"/>
                </a:lnTo>
                <a:lnTo>
                  <a:pt x="189651" y="280817"/>
                </a:lnTo>
                <a:lnTo>
                  <a:pt x="229184" y="260365"/>
                </a:lnTo>
                <a:lnTo>
                  <a:pt x="260365" y="229184"/>
                </a:lnTo>
                <a:lnTo>
                  <a:pt x="280817" y="189651"/>
                </a:lnTo>
                <a:lnTo>
                  <a:pt x="288163" y="144145"/>
                </a:lnTo>
                <a:lnTo>
                  <a:pt x="280817" y="98576"/>
                </a:lnTo>
                <a:lnTo>
                  <a:pt x="260365" y="59006"/>
                </a:lnTo>
                <a:lnTo>
                  <a:pt x="229184" y="27805"/>
                </a:lnTo>
                <a:lnTo>
                  <a:pt x="189651" y="7346"/>
                </a:lnTo>
                <a:lnTo>
                  <a:pt x="144144" y="0"/>
                </a:lnTo>
                <a:close/>
              </a:path>
            </a:pathLst>
          </a:custGeom>
          <a:solidFill>
            <a:srgbClr val="E68421"/>
          </a:solidFill>
        </p:spPr>
        <p:txBody>
          <a:bodyPr wrap="square" lIns="0" tIns="0" rIns="0" bIns="0" rtlCol="0"/>
          <a:lstStyle/>
          <a:p>
            <a:endParaRPr/>
          </a:p>
        </p:txBody>
      </p:sp>
      <p:sp>
        <p:nvSpPr>
          <p:cNvPr id="88" name="object 88"/>
          <p:cNvSpPr txBox="1"/>
          <p:nvPr/>
        </p:nvSpPr>
        <p:spPr>
          <a:xfrm>
            <a:off x="4987546" y="7431151"/>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15</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1038225"/>
            <a:ext cx="3494481" cy="1015663"/>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Internal </a:t>
            </a:r>
            <a:r>
              <a:rPr sz="1500" b="1" spc="-5" dirty="0">
                <a:latin typeface="Calibri"/>
                <a:cs typeface="Calibri"/>
              </a:rPr>
              <a:t>Coaches </a:t>
            </a:r>
            <a:r>
              <a:rPr sz="1500" b="1" dirty="0">
                <a:latin typeface="Calibri"/>
                <a:cs typeface="Calibri"/>
              </a:rPr>
              <a:t>:</a:t>
            </a:r>
            <a:r>
              <a:rPr sz="1500" b="1" spc="-55" dirty="0">
                <a:latin typeface="Calibri"/>
                <a:cs typeface="Calibri"/>
              </a:rPr>
              <a:t> </a:t>
            </a:r>
            <a:r>
              <a:rPr sz="1500" b="1" spc="-5" dirty="0">
                <a:latin typeface="Calibri"/>
                <a:cs typeface="Calibri"/>
              </a:rPr>
              <a:t>Challenges</a:t>
            </a:r>
            <a:endParaRPr sz="1500" dirty="0">
              <a:latin typeface="Calibri"/>
              <a:cs typeface="Calibri"/>
            </a:endParaRPr>
          </a:p>
          <a:p>
            <a:pPr marL="299085" indent="-172720">
              <a:spcBef>
                <a:spcPts val="585"/>
              </a:spcBef>
              <a:buClr>
                <a:srgbClr val="FF6600"/>
              </a:buClr>
              <a:buFont typeface="Wingdings"/>
              <a:buChar char=""/>
              <a:tabLst>
                <a:tab pos="299720" algn="l"/>
              </a:tabLst>
            </a:pPr>
            <a:r>
              <a:rPr lang="en-US" sz="1200" spc="-5" dirty="0">
                <a:latin typeface="Calibri"/>
                <a:cs typeface="Calibri"/>
              </a:rPr>
              <a:t>Too much pressure in influencing</a:t>
            </a:r>
          </a:p>
          <a:p>
            <a:pPr marL="299085" indent="-172720">
              <a:spcBef>
                <a:spcPts val="585"/>
              </a:spcBef>
              <a:buClr>
                <a:srgbClr val="FF6600"/>
              </a:buClr>
              <a:buFont typeface="Wingdings"/>
              <a:buChar char=""/>
              <a:tabLst>
                <a:tab pos="299720" algn="l"/>
              </a:tabLst>
            </a:pPr>
            <a:r>
              <a:rPr lang="en-US" sz="1200" spc="-5" dirty="0">
                <a:latin typeface="Calibri"/>
                <a:cs typeface="Calibri"/>
              </a:rPr>
              <a:t>Senior Management members has to collaborate</a:t>
            </a:r>
          </a:p>
          <a:p>
            <a:pPr marL="299085" indent="-172720">
              <a:spcBef>
                <a:spcPts val="585"/>
              </a:spcBef>
              <a:buClr>
                <a:srgbClr val="FF6600"/>
              </a:buClr>
              <a:buFont typeface="Wingdings"/>
              <a:buChar char=""/>
              <a:tabLst>
                <a:tab pos="299720" algn="l"/>
              </a:tabLst>
            </a:pPr>
            <a:r>
              <a:rPr lang="en-US" sz="1200" spc="-5" dirty="0">
                <a:latin typeface="Calibri"/>
                <a:cs typeface="Calibri"/>
              </a:rPr>
              <a:t>Taken for granted</a:t>
            </a: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3"/>
            <a:ext cx="3549015" cy="1305486"/>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External </a:t>
            </a:r>
            <a:r>
              <a:rPr sz="1500" b="1" spc="-5" dirty="0">
                <a:latin typeface="Calibri"/>
                <a:cs typeface="Calibri"/>
              </a:rPr>
              <a:t>Coach </a:t>
            </a:r>
            <a:r>
              <a:rPr sz="1500" b="1" dirty="0">
                <a:latin typeface="Calibri"/>
                <a:cs typeface="Calibri"/>
              </a:rPr>
              <a:t>:</a:t>
            </a:r>
            <a:r>
              <a:rPr sz="1500" b="1" spc="-40" dirty="0">
                <a:latin typeface="Calibri"/>
                <a:cs typeface="Calibri"/>
              </a:rPr>
              <a:t> </a:t>
            </a:r>
            <a:r>
              <a:rPr sz="1500" b="1" spc="-5" dirty="0">
                <a:latin typeface="Calibri"/>
                <a:cs typeface="Calibri"/>
              </a:rPr>
              <a:t>Challenges</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50000"/>
              </a:lnSpc>
              <a:buClr>
                <a:srgbClr val="FF6600"/>
              </a:buClr>
              <a:buFont typeface="Wingdings"/>
              <a:buChar char=""/>
              <a:tabLst>
                <a:tab pos="299720" algn="l"/>
              </a:tabLst>
            </a:pPr>
            <a:r>
              <a:rPr lang="en-US" sz="1200" spc="-5" dirty="0">
                <a:latin typeface="Calibri"/>
                <a:cs typeface="Calibri"/>
              </a:rPr>
              <a:t>Initially they don’t know about organization culture</a:t>
            </a:r>
          </a:p>
          <a:p>
            <a:pPr marL="299085" indent="-172720">
              <a:lnSpc>
                <a:spcPct val="150000"/>
              </a:lnSpc>
              <a:buClr>
                <a:srgbClr val="FF6600"/>
              </a:buClr>
              <a:buFont typeface="Wingdings"/>
              <a:buChar char=""/>
              <a:tabLst>
                <a:tab pos="299720" algn="l"/>
              </a:tabLst>
            </a:pPr>
            <a:r>
              <a:rPr lang="en-US" sz="1200" spc="-5" dirty="0">
                <a:latin typeface="Calibri"/>
                <a:cs typeface="Calibri"/>
              </a:rPr>
              <a:t>Understanding Landscape</a:t>
            </a:r>
          </a:p>
          <a:p>
            <a:pPr marL="299085" indent="-172720">
              <a:lnSpc>
                <a:spcPct val="150000"/>
              </a:lnSpc>
              <a:buClr>
                <a:srgbClr val="FF6600"/>
              </a:buClr>
              <a:buFont typeface="Wingdings"/>
              <a:buChar char=""/>
              <a:tabLst>
                <a:tab pos="299720" algn="l"/>
              </a:tabLst>
            </a:pPr>
            <a:r>
              <a:rPr lang="en-US" sz="1200" spc="-5" dirty="0">
                <a:latin typeface="Calibri"/>
                <a:cs typeface="Calibri"/>
              </a:rPr>
              <a:t>Take time to get respect</a:t>
            </a:r>
          </a:p>
        </p:txBody>
      </p:sp>
      <p:sp>
        <p:nvSpPr>
          <p:cNvPr id="116" name="object 61">
            <a:extLst>
              <a:ext uri="{FF2B5EF4-FFF2-40B4-BE49-F238E27FC236}">
                <a16:creationId xmlns:a16="http://schemas.microsoft.com/office/drawing/2014/main" id="{10D8C5DB-2355-4576-9497-4C36608C0805}"/>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
        <p:nvSpPr>
          <p:cNvPr id="3" name="Rectangle 2">
            <a:extLst>
              <a:ext uri="{FF2B5EF4-FFF2-40B4-BE49-F238E27FC236}">
                <a16:creationId xmlns:a16="http://schemas.microsoft.com/office/drawing/2014/main" id="{B9A5E092-851B-4103-9F76-632814553807}"/>
              </a:ext>
            </a:extLst>
          </p:cNvPr>
          <p:cNvSpPr/>
          <p:nvPr/>
        </p:nvSpPr>
        <p:spPr>
          <a:xfrm>
            <a:off x="1131463" y="3127976"/>
            <a:ext cx="5143844" cy="338554"/>
          </a:xfrm>
          <a:prstGeom prst="rect">
            <a:avLst/>
          </a:prstGeom>
        </p:spPr>
        <p:txBody>
          <a:bodyPr wrap="none">
            <a:spAutoFit/>
          </a:bodyPr>
          <a:lstStyle/>
          <a:p>
            <a:r>
              <a:rPr lang="en-US" sz="1600" b="1" dirty="0"/>
              <a:t>Solution: Activity 2.1 Discuss Internal &amp; External Coaching </a:t>
            </a:r>
            <a:endParaRPr lang="en-US"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0"/>
            <a:ext cx="2879725" cy="1654299"/>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Internal </a:t>
            </a:r>
            <a:r>
              <a:rPr sz="1500" b="1" spc="-5" dirty="0">
                <a:latin typeface="Calibri"/>
                <a:cs typeface="Calibri"/>
              </a:rPr>
              <a:t>Coaches </a:t>
            </a:r>
            <a:r>
              <a:rPr sz="1500" b="1" dirty="0">
                <a:latin typeface="Calibri"/>
                <a:cs typeface="Calibri"/>
              </a:rPr>
              <a:t>:</a:t>
            </a:r>
            <a:r>
              <a:rPr sz="1500" b="1" spc="-55" dirty="0">
                <a:latin typeface="Calibri"/>
                <a:cs typeface="Calibri"/>
              </a:rPr>
              <a:t> </a:t>
            </a:r>
            <a:r>
              <a:rPr sz="1500" b="1" spc="-5" dirty="0">
                <a:latin typeface="Calibri"/>
                <a:cs typeface="Calibri"/>
              </a:rPr>
              <a:t>Challenges</a:t>
            </a:r>
            <a:endParaRPr sz="1500" dirty="0">
              <a:latin typeface="Calibri"/>
              <a:cs typeface="Calibri"/>
            </a:endParaRPr>
          </a:p>
          <a:p>
            <a:pPr>
              <a:lnSpc>
                <a:spcPct val="100000"/>
              </a:lnSpc>
              <a:spcBef>
                <a:spcPts val="35"/>
              </a:spcBef>
            </a:pPr>
            <a:endParaRPr sz="125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Maintaining neutrality </a:t>
            </a:r>
            <a:r>
              <a:rPr sz="1200" dirty="0">
                <a:latin typeface="Calibri"/>
                <a:cs typeface="Calibri"/>
              </a:rPr>
              <a:t>and</a:t>
            </a:r>
            <a:r>
              <a:rPr sz="1200" spc="-35" dirty="0">
                <a:latin typeface="Calibri"/>
                <a:cs typeface="Calibri"/>
              </a:rPr>
              <a:t> </a:t>
            </a:r>
            <a:r>
              <a:rPr sz="1200" spc="-5" dirty="0">
                <a:latin typeface="Calibri"/>
                <a:cs typeface="Calibri"/>
              </a:rPr>
              <a:t>confidentiality</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Holding </a:t>
            </a:r>
            <a:r>
              <a:rPr sz="1200" dirty="0">
                <a:latin typeface="Calibri"/>
                <a:cs typeface="Calibri"/>
              </a:rPr>
              <a:t>people</a:t>
            </a:r>
            <a:r>
              <a:rPr sz="1200" spc="-65" dirty="0">
                <a:latin typeface="Calibri"/>
                <a:cs typeface="Calibri"/>
              </a:rPr>
              <a:t> </a:t>
            </a:r>
            <a:r>
              <a:rPr sz="1200" spc="-5" dirty="0">
                <a:latin typeface="Calibri"/>
                <a:cs typeface="Calibri"/>
              </a:rPr>
              <a:t>accountable</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Challenging </a:t>
            </a:r>
            <a:r>
              <a:rPr sz="1200" dirty="0">
                <a:latin typeface="Calibri"/>
                <a:cs typeface="Calibri"/>
              </a:rPr>
              <a:t>the </a:t>
            </a:r>
            <a:r>
              <a:rPr sz="1200" spc="-10" dirty="0">
                <a:latin typeface="Calibri"/>
                <a:cs typeface="Calibri"/>
              </a:rPr>
              <a:t>status</a:t>
            </a:r>
            <a:r>
              <a:rPr sz="1200" spc="-80" dirty="0">
                <a:latin typeface="Calibri"/>
                <a:cs typeface="Calibri"/>
              </a:rPr>
              <a:t> </a:t>
            </a:r>
            <a:r>
              <a:rPr sz="1200" spc="5" dirty="0">
                <a:latin typeface="Calibri"/>
                <a:cs typeface="Calibri"/>
              </a:rPr>
              <a:t>quo</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Personal</a:t>
            </a:r>
            <a:r>
              <a:rPr sz="1200" spc="-85" dirty="0">
                <a:latin typeface="Calibri"/>
                <a:cs typeface="Calibri"/>
              </a:rPr>
              <a:t> </a:t>
            </a:r>
            <a:r>
              <a:rPr sz="1200" dirty="0">
                <a:latin typeface="Calibri"/>
                <a:cs typeface="Calibri"/>
              </a:rPr>
              <a:t>bias</a:t>
            </a: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Difficult to </a:t>
            </a:r>
            <a:r>
              <a:rPr sz="1200" spc="-15" dirty="0">
                <a:latin typeface="Calibri"/>
                <a:cs typeface="Calibri"/>
              </a:rPr>
              <a:t>stay </a:t>
            </a:r>
            <a:r>
              <a:rPr sz="1200" dirty="0">
                <a:latin typeface="Calibri"/>
                <a:cs typeface="Calibri"/>
              </a:rPr>
              <a:t>out of </a:t>
            </a:r>
            <a:r>
              <a:rPr sz="1200" spc="-5" dirty="0">
                <a:latin typeface="Calibri"/>
                <a:cs typeface="Calibri"/>
              </a:rPr>
              <a:t>office</a:t>
            </a:r>
            <a:r>
              <a:rPr sz="1200" spc="-75" dirty="0">
                <a:latin typeface="Calibri"/>
                <a:cs typeface="Calibri"/>
              </a:rPr>
              <a:t> </a:t>
            </a:r>
            <a:r>
              <a:rPr sz="1200" spc="-5" dirty="0">
                <a:latin typeface="Calibri"/>
                <a:cs typeface="Calibri"/>
              </a:rPr>
              <a:t>politics</a:t>
            </a:r>
            <a:endParaRPr sz="1200" dirty="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3"/>
            <a:ext cx="3549015" cy="1705595"/>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External </a:t>
            </a:r>
            <a:r>
              <a:rPr sz="1500" b="1" spc="-5" dirty="0">
                <a:latin typeface="Calibri"/>
                <a:cs typeface="Calibri"/>
              </a:rPr>
              <a:t>Coach </a:t>
            </a:r>
            <a:r>
              <a:rPr sz="1500" b="1" dirty="0">
                <a:latin typeface="Calibri"/>
                <a:cs typeface="Calibri"/>
              </a:rPr>
              <a:t>:</a:t>
            </a:r>
            <a:r>
              <a:rPr sz="1500" b="1" spc="-40" dirty="0">
                <a:latin typeface="Calibri"/>
                <a:cs typeface="Calibri"/>
              </a:rPr>
              <a:t> </a:t>
            </a:r>
            <a:r>
              <a:rPr sz="1500" b="1" spc="-5" dirty="0">
                <a:latin typeface="Calibri"/>
                <a:cs typeface="Calibri"/>
              </a:rPr>
              <a:t>Challenges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Need </a:t>
            </a:r>
            <a:r>
              <a:rPr sz="1200" spc="-10" dirty="0">
                <a:latin typeface="Calibri"/>
                <a:cs typeface="Calibri"/>
              </a:rPr>
              <a:t>for effective </a:t>
            </a:r>
            <a:r>
              <a:rPr sz="1200" spc="-15" dirty="0">
                <a:latin typeface="Calibri"/>
                <a:cs typeface="Calibri"/>
              </a:rPr>
              <a:t>system</a:t>
            </a:r>
            <a:r>
              <a:rPr sz="1200" spc="-40" dirty="0">
                <a:latin typeface="Calibri"/>
                <a:cs typeface="Calibri"/>
              </a:rPr>
              <a:t> </a:t>
            </a:r>
            <a:r>
              <a:rPr sz="1200" spc="-5" dirty="0">
                <a:latin typeface="Calibri"/>
                <a:cs typeface="Calibri"/>
              </a:rPr>
              <a:t>entry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Treating </a:t>
            </a:r>
            <a:r>
              <a:rPr sz="1200" dirty="0">
                <a:latin typeface="Calibri"/>
                <a:cs typeface="Calibri"/>
              </a:rPr>
              <a:t>the </a:t>
            </a:r>
            <a:r>
              <a:rPr sz="1200" spc="-5" dirty="0">
                <a:latin typeface="Calibri"/>
                <a:cs typeface="Calibri"/>
              </a:rPr>
              <a:t>client process with</a:t>
            </a:r>
            <a:r>
              <a:rPr sz="1200" spc="-60" dirty="0">
                <a:latin typeface="Calibri"/>
                <a:cs typeface="Calibri"/>
              </a:rPr>
              <a:t> </a:t>
            </a:r>
            <a:r>
              <a:rPr sz="1200" spc="-5" dirty="0">
                <a:latin typeface="Calibri"/>
                <a:cs typeface="Calibri"/>
              </a:rPr>
              <a:t>respect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Balancing challenge </a:t>
            </a:r>
            <a:r>
              <a:rPr sz="1200" dirty="0">
                <a:latin typeface="Calibri"/>
                <a:cs typeface="Calibri"/>
              </a:rPr>
              <a:t>and pace of</a:t>
            </a:r>
            <a:r>
              <a:rPr sz="1200" spc="-50" dirty="0">
                <a:latin typeface="Calibri"/>
                <a:cs typeface="Calibri"/>
              </a:rPr>
              <a:t> </a:t>
            </a:r>
            <a:r>
              <a:rPr sz="1200" spc="-5" dirty="0">
                <a:latin typeface="Calibri"/>
                <a:cs typeface="Calibri"/>
              </a:rPr>
              <a:t>change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Understanding </a:t>
            </a:r>
            <a:r>
              <a:rPr sz="1200" spc="-10" dirty="0">
                <a:latin typeface="Calibri"/>
                <a:cs typeface="Calibri"/>
              </a:rPr>
              <a:t>organization </a:t>
            </a:r>
            <a:r>
              <a:rPr sz="1200" spc="-5" dirty="0">
                <a:latin typeface="Calibri"/>
                <a:cs typeface="Calibri"/>
              </a:rPr>
              <a:t>culture </a:t>
            </a:r>
            <a:r>
              <a:rPr sz="1200" dirty="0">
                <a:latin typeface="Calibri"/>
                <a:cs typeface="Calibri"/>
              </a:rPr>
              <a:t>is a </a:t>
            </a:r>
            <a:r>
              <a:rPr sz="1200" spc="-5" dirty="0">
                <a:latin typeface="Calibri"/>
                <a:cs typeface="Calibri"/>
              </a:rPr>
              <a:t>slow</a:t>
            </a:r>
            <a:r>
              <a:rPr sz="1200" spc="-95" dirty="0">
                <a:latin typeface="Calibri"/>
                <a:cs typeface="Calibri"/>
              </a:rPr>
              <a:t> </a:t>
            </a:r>
            <a:r>
              <a:rPr sz="1200" spc="-5" dirty="0">
                <a:latin typeface="Calibri"/>
                <a:cs typeface="Calibri"/>
              </a:rPr>
              <a:t>process</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Fostering too many </a:t>
            </a:r>
            <a:r>
              <a:rPr sz="1200" dirty="0">
                <a:latin typeface="Calibri"/>
                <a:cs typeface="Calibri"/>
              </a:rPr>
              <a:t>new</a:t>
            </a:r>
            <a:r>
              <a:rPr sz="1200" spc="-125" dirty="0">
                <a:latin typeface="Calibri"/>
                <a:cs typeface="Calibri"/>
              </a:rPr>
              <a:t> </a:t>
            </a:r>
            <a:r>
              <a:rPr sz="1200" spc="-5" dirty="0">
                <a:latin typeface="Calibri"/>
                <a:cs typeface="Calibri"/>
              </a:rPr>
              <a:t>relationships</a:t>
            </a:r>
            <a:endParaRPr sz="1200">
              <a:latin typeface="Calibri"/>
              <a:cs typeface="Calibri"/>
            </a:endParaRPr>
          </a:p>
        </p:txBody>
      </p:sp>
    </p:spTree>
    <p:extLst>
      <p:ext uri="{BB962C8B-B14F-4D97-AF65-F5344CB8AC3E}">
        <p14:creationId xmlns:p14="http://schemas.microsoft.com/office/powerpoint/2010/main" val="278848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2" name="object 12"/>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4" name="object 14"/>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5" name="object 15"/>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6" name="object 16"/>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7" name="object 17"/>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8" name="object 18"/>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9" name="object 19"/>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20" name="object 20"/>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21" name="object 21"/>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2" name="object 22"/>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3" name="object 23"/>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4" name="object 24"/>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5" name="object 25"/>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6" name="object 26"/>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7" name="object 27"/>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8" name="object 28"/>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9" name="object 29"/>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30" name="object 30"/>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31" name="object 31"/>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2" name="object 32"/>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3" name="object 33"/>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4" name="object 34"/>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5" name="object 35"/>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6" name="object 36"/>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7" name="object 37"/>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9" name="object 39"/>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40" name="object 40"/>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41" name="object 41"/>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2" name="object 42"/>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3" name="object 43"/>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4" name="object 44"/>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5" name="object 45"/>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6" name="object 46"/>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7" name="object 47"/>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8" name="object 48"/>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9" name="object 49"/>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50" name="object 50"/>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51" name="object 51"/>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2" name="object 52"/>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3" name="object 53"/>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4" name="object 54"/>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5" name="object 55"/>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6" name="object 56"/>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7" name="object 57"/>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8" name="object 58"/>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9" name="object 59"/>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60" name="object 60"/>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61" name="object 61"/>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4" name="object 64"/>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8" name="object 7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8" name="object 118"/>
          <p:cNvSpPr txBox="1"/>
          <p:nvPr/>
        </p:nvSpPr>
        <p:spPr>
          <a:xfrm>
            <a:off x="1214424" y="4988942"/>
            <a:ext cx="5033976" cy="2613536"/>
          </a:xfrm>
          <a:prstGeom prst="rect">
            <a:avLst/>
          </a:prstGeom>
        </p:spPr>
        <p:txBody>
          <a:bodyPr vert="horz" wrap="square" lIns="0" tIns="0" rIns="0" bIns="0" rtlCol="0">
            <a:spAutoFit/>
          </a:bodyPr>
          <a:lstStyle/>
          <a:p>
            <a:pPr marL="12700" algn="ctr">
              <a:lnSpc>
                <a:spcPct val="100000"/>
              </a:lnSpc>
            </a:pPr>
            <a:r>
              <a:rPr lang="en-IN" b="1" spc="-5" dirty="0">
                <a:solidFill>
                  <a:srgbClr val="00B0F0"/>
                </a:solidFill>
                <a:latin typeface="Calibri"/>
                <a:cs typeface="Calibri"/>
              </a:rPr>
              <a:t>Table of Contents</a:t>
            </a:r>
            <a:endParaRPr b="1" dirty="0">
              <a:solidFill>
                <a:srgbClr val="00B0F0"/>
              </a:solidFill>
              <a:latin typeface="Calibri"/>
              <a:cs typeface="Calibri"/>
            </a:endParaRPr>
          </a:p>
          <a:p>
            <a:pPr>
              <a:lnSpc>
                <a:spcPct val="100000"/>
              </a:lnSpc>
              <a:spcBef>
                <a:spcPts val="50"/>
              </a:spcBef>
            </a:pPr>
            <a:endParaRPr sz="1500" dirty="0">
              <a:latin typeface="Times New Roman"/>
              <a:cs typeface="Times New Roman"/>
            </a:endParaRPr>
          </a:p>
          <a:p>
            <a:pPr marL="299085" indent="-172720">
              <a:spcBef>
                <a:spcPts val="585"/>
              </a:spcBef>
              <a:buClr>
                <a:srgbClr val="FF6600"/>
              </a:buClr>
              <a:buFont typeface="Wingdings"/>
              <a:buChar char=""/>
              <a:tabLst>
                <a:tab pos="299720" algn="l"/>
              </a:tabLst>
            </a:pPr>
            <a:r>
              <a:rPr lang="en-IN" sz="1200" b="1" spc="-15" dirty="0">
                <a:latin typeface="Calibri"/>
                <a:cs typeface="Calibri"/>
              </a:rPr>
              <a:t>Chapter 1     Getting Started with Agile  Coaching</a:t>
            </a:r>
          </a:p>
          <a:p>
            <a:pPr marL="299085" indent="-172720">
              <a:spcBef>
                <a:spcPts val="585"/>
              </a:spcBef>
              <a:buClr>
                <a:srgbClr val="FF6600"/>
              </a:buClr>
              <a:buFont typeface="Wingdings"/>
              <a:buChar char=""/>
              <a:tabLst>
                <a:tab pos="299720" algn="l"/>
              </a:tabLst>
            </a:pPr>
            <a:r>
              <a:rPr lang="en-IN" sz="1200" b="1" spc="-15" dirty="0">
                <a:latin typeface="Calibri"/>
                <a:cs typeface="Calibri"/>
              </a:rPr>
              <a:t>Chapter 2     Coaching Agreement</a:t>
            </a:r>
          </a:p>
          <a:p>
            <a:pPr marL="299085" indent="-172720">
              <a:lnSpc>
                <a:spcPct val="100000"/>
              </a:lnSpc>
              <a:spcBef>
                <a:spcPts val="585"/>
              </a:spcBef>
              <a:buClr>
                <a:srgbClr val="FF6600"/>
              </a:buClr>
              <a:buFont typeface="Wingdings"/>
              <a:buChar char=""/>
              <a:tabLst>
                <a:tab pos="299720" algn="l"/>
              </a:tabLst>
            </a:pPr>
            <a:r>
              <a:rPr lang="en-IN" sz="1200" b="1" spc="-15" dirty="0">
                <a:latin typeface="Calibri"/>
                <a:cs typeface="Calibri"/>
              </a:rPr>
              <a:t>Chapter 3     Professional Coaching Skills</a:t>
            </a:r>
            <a:endParaRPr sz="1200" b="1"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lang="en-IN" sz="1200" b="1" spc="-15" dirty="0">
                <a:latin typeface="Calibri"/>
                <a:cs typeface="Calibri"/>
              </a:rPr>
              <a:t>Chapter 4     Coaching Conversations – Coaching for Actions</a:t>
            </a:r>
            <a:endParaRPr sz="1200" b="1" dirty="0">
              <a:latin typeface="Calibri"/>
              <a:cs typeface="Calibri"/>
            </a:endParaRPr>
          </a:p>
          <a:p>
            <a:pPr marL="299085" indent="-172720">
              <a:lnSpc>
                <a:spcPct val="100000"/>
              </a:lnSpc>
              <a:spcBef>
                <a:spcPts val="590"/>
              </a:spcBef>
              <a:buClr>
                <a:srgbClr val="FF6600"/>
              </a:buClr>
              <a:buFont typeface="Wingdings"/>
              <a:buChar char=""/>
              <a:tabLst>
                <a:tab pos="299720" algn="l"/>
              </a:tabLst>
            </a:pPr>
            <a:r>
              <a:rPr lang="en-IN" sz="1200" b="1" spc="-5" dirty="0">
                <a:latin typeface="Calibri"/>
                <a:cs typeface="Calibri"/>
              </a:rPr>
              <a:t>Chapter 5     Understanding Team development</a:t>
            </a:r>
            <a:endParaRPr sz="1200" b="1"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lang="en-IN" sz="1200" b="1" spc="-5" dirty="0">
                <a:latin typeface="Calibri"/>
                <a:cs typeface="Calibri"/>
              </a:rPr>
              <a:t>Chapter 6     Setting up the Team environment  </a:t>
            </a:r>
            <a:endParaRPr sz="1200" b="1"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lang="en-IN" sz="1200" b="1" dirty="0">
                <a:latin typeface="Calibri"/>
                <a:cs typeface="Calibri"/>
              </a:rPr>
              <a:t>Chapter 7     Review and Assessment of Agile Frameworks</a:t>
            </a:r>
          </a:p>
          <a:p>
            <a:pPr marL="299085" indent="-172720">
              <a:lnSpc>
                <a:spcPct val="100000"/>
              </a:lnSpc>
              <a:spcBef>
                <a:spcPts val="585"/>
              </a:spcBef>
              <a:buClr>
                <a:srgbClr val="FF6600"/>
              </a:buClr>
              <a:buFont typeface="Wingdings"/>
              <a:buChar char=""/>
              <a:tabLst>
                <a:tab pos="299720" algn="l"/>
              </a:tabLst>
            </a:pPr>
            <a:r>
              <a:rPr lang="en-IN" sz="1200" b="1" dirty="0">
                <a:latin typeface="Calibri"/>
                <a:cs typeface="Calibri"/>
              </a:rPr>
              <a:t>Chapter 8     Mentoring Agile Roles &amp; Transitions</a:t>
            </a:r>
            <a:endParaRPr sz="1200" b="1" dirty="0">
              <a:latin typeface="Calibri"/>
              <a:cs typeface="Calibri"/>
            </a:endParaRPr>
          </a:p>
        </p:txBody>
      </p:sp>
      <p:pic>
        <p:nvPicPr>
          <p:cNvPr id="117" name="Picture 116"/>
          <p:cNvPicPr>
            <a:picLocks noChangeAspect="1"/>
          </p:cNvPicPr>
          <p:nvPr/>
        </p:nvPicPr>
        <p:blipFill>
          <a:blip r:embed="rId4"/>
          <a:stretch>
            <a:fillRect/>
          </a:stretch>
        </p:blipFill>
        <p:spPr>
          <a:xfrm>
            <a:off x="2550154" y="1754967"/>
            <a:ext cx="1861576" cy="2634007"/>
          </a:xfrm>
          <a:prstGeom prst="rect">
            <a:avLst/>
          </a:prstGeom>
        </p:spPr>
      </p:pic>
    </p:spTree>
    <p:extLst>
      <p:ext uri="{BB962C8B-B14F-4D97-AF65-F5344CB8AC3E}">
        <p14:creationId xmlns:p14="http://schemas.microsoft.com/office/powerpoint/2010/main" val="1965275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655572" y="2238885"/>
            <a:ext cx="1553845" cy="246221"/>
          </a:xfrm>
          <a:prstGeom prst="rect">
            <a:avLst/>
          </a:prstGeom>
        </p:spPr>
        <p:txBody>
          <a:bodyPr vert="horz" wrap="square" lIns="0" tIns="0" rIns="0" bIns="0" rtlCol="0">
            <a:spAutoFit/>
          </a:bodyPr>
          <a:lstStyle/>
          <a:p>
            <a:pPr marL="12700">
              <a:lnSpc>
                <a:spcPct val="100000"/>
              </a:lnSpc>
            </a:pPr>
            <a:r>
              <a:rPr sz="1600" b="1" spc="-5" dirty="0">
                <a:latin typeface="Calibri"/>
                <a:cs typeface="Calibri"/>
              </a:rPr>
              <a:t>Coaching</a:t>
            </a:r>
            <a:r>
              <a:rPr sz="1600" b="1" spc="-85" dirty="0">
                <a:latin typeface="Calibri"/>
                <a:cs typeface="Calibri"/>
              </a:rPr>
              <a:t> </a:t>
            </a:r>
            <a:r>
              <a:rPr sz="1600" b="1" spc="-10" dirty="0">
                <a:latin typeface="Calibri"/>
                <a:cs typeface="Calibri"/>
              </a:rPr>
              <a:t>Contract</a:t>
            </a:r>
            <a:endParaRPr sz="1600">
              <a:latin typeface="Calibri"/>
              <a:cs typeface="Calibri"/>
            </a:endParaRPr>
          </a:p>
        </p:txBody>
      </p:sp>
      <p:sp>
        <p:nvSpPr>
          <p:cNvPr id="62" name="object 62"/>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8" name="object 68"/>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9" name="object 69"/>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2" name="object 72"/>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3" name="object 73"/>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4" name="object 74"/>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6" name="object 76"/>
          <p:cNvSpPr txBox="1"/>
          <p:nvPr/>
        </p:nvSpPr>
        <p:spPr>
          <a:xfrm>
            <a:off x="1143000" y="4911852"/>
            <a:ext cx="4572000" cy="1595950"/>
          </a:xfrm>
          <a:prstGeom prst="rect">
            <a:avLst/>
          </a:prstGeom>
        </p:spPr>
        <p:txBody>
          <a:bodyPr vert="horz" wrap="square" lIns="0" tIns="109855" rIns="0" bIns="0" rtlCol="0">
            <a:spAutoFit/>
          </a:bodyPr>
          <a:lstStyle/>
          <a:p>
            <a:pPr marR="1179195" algn="ctr">
              <a:lnSpc>
                <a:spcPct val="100000"/>
              </a:lnSpc>
              <a:spcBef>
                <a:spcPts val="865"/>
              </a:spcBef>
            </a:pPr>
            <a:r>
              <a:rPr sz="1300" spc="-5" dirty="0">
                <a:solidFill>
                  <a:srgbClr val="FFFFFF"/>
                </a:solidFill>
                <a:latin typeface="Arial"/>
                <a:cs typeface="Arial"/>
              </a:rPr>
              <a:t>Activity 2.2 : Sample Agreement</a:t>
            </a:r>
            <a:r>
              <a:rPr sz="1300" spc="-10" dirty="0">
                <a:solidFill>
                  <a:srgbClr val="FFFFFF"/>
                </a:solidFill>
                <a:latin typeface="Arial"/>
                <a:cs typeface="Arial"/>
              </a:rPr>
              <a:t> </a:t>
            </a:r>
            <a:r>
              <a:rPr sz="1300" spc="-5" dirty="0">
                <a:solidFill>
                  <a:srgbClr val="FFFFFF"/>
                </a:solidFill>
                <a:latin typeface="Arial"/>
                <a:cs typeface="Arial"/>
              </a:rPr>
              <a:t>Review</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300">
              <a:latin typeface="Times New Roman"/>
              <a:cs typeface="Times New Roman"/>
            </a:endParaRPr>
          </a:p>
          <a:p>
            <a:pPr marL="410209">
              <a:lnSpc>
                <a:spcPct val="100000"/>
              </a:lnSpc>
            </a:pPr>
            <a:r>
              <a:rPr sz="1200" spc="-10" dirty="0">
                <a:latin typeface="Wingdings"/>
                <a:cs typeface="Wingdings"/>
              </a:rPr>
              <a:t></a:t>
            </a:r>
            <a:r>
              <a:rPr sz="1200" spc="-10" dirty="0">
                <a:latin typeface="Calibri"/>
                <a:cs typeface="Calibri"/>
              </a:rPr>
              <a:t>Read </a:t>
            </a:r>
            <a:r>
              <a:rPr sz="1200" dirty="0">
                <a:latin typeface="Calibri"/>
                <a:cs typeface="Calibri"/>
              </a:rPr>
              <a:t>the </a:t>
            </a:r>
            <a:r>
              <a:rPr sz="1200" spc="-5" dirty="0">
                <a:latin typeface="Calibri"/>
                <a:cs typeface="Calibri"/>
              </a:rPr>
              <a:t>sample Coaching</a:t>
            </a:r>
            <a:r>
              <a:rPr sz="1200" spc="-50" dirty="0">
                <a:latin typeface="Calibri"/>
                <a:cs typeface="Calibri"/>
              </a:rPr>
              <a:t> </a:t>
            </a:r>
            <a:r>
              <a:rPr sz="1200" spc="-5" dirty="0">
                <a:latin typeface="Calibri"/>
                <a:cs typeface="Calibri"/>
              </a:rPr>
              <a:t>Agreement</a:t>
            </a:r>
            <a:endParaRPr sz="1200">
              <a:latin typeface="Calibri"/>
              <a:cs typeface="Calibri"/>
            </a:endParaRPr>
          </a:p>
          <a:p>
            <a:pPr marL="410209">
              <a:lnSpc>
                <a:spcPct val="100000"/>
              </a:lnSpc>
              <a:spcBef>
                <a:spcPts val="885"/>
              </a:spcBef>
            </a:pPr>
            <a:r>
              <a:rPr sz="1200" spc="-5" dirty="0">
                <a:latin typeface="Wingdings"/>
                <a:cs typeface="Wingdings"/>
              </a:rPr>
              <a:t></a:t>
            </a:r>
            <a:r>
              <a:rPr sz="1200" spc="-5" dirty="0">
                <a:latin typeface="Calibri"/>
                <a:cs typeface="Calibri"/>
              </a:rPr>
              <a:t>Discuss </a:t>
            </a:r>
            <a:r>
              <a:rPr sz="1200" dirty="0">
                <a:latin typeface="Calibri"/>
                <a:cs typeface="Calibri"/>
              </a:rPr>
              <a:t>the </a:t>
            </a:r>
            <a:r>
              <a:rPr sz="1200" spc="-5" dirty="0">
                <a:latin typeface="Calibri"/>
                <a:cs typeface="Calibri"/>
              </a:rPr>
              <a:t>coaching agreement within your</a:t>
            </a:r>
            <a:r>
              <a:rPr sz="1200" spc="-70" dirty="0">
                <a:latin typeface="Calibri"/>
                <a:cs typeface="Calibri"/>
              </a:rPr>
              <a:t> </a:t>
            </a:r>
            <a:r>
              <a:rPr sz="1200" spc="-5" dirty="0">
                <a:latin typeface="Calibri"/>
                <a:cs typeface="Calibri"/>
              </a:rPr>
              <a:t>group</a:t>
            </a:r>
            <a:endParaRPr sz="1200">
              <a:latin typeface="Calibri"/>
              <a:cs typeface="Calibri"/>
            </a:endParaRPr>
          </a:p>
        </p:txBody>
      </p:sp>
      <p:sp>
        <p:nvSpPr>
          <p:cNvPr id="77" name="object 77"/>
          <p:cNvSpPr/>
          <p:nvPr/>
        </p:nvSpPr>
        <p:spPr>
          <a:xfrm>
            <a:off x="4809746" y="6667503"/>
            <a:ext cx="566927" cy="568451"/>
          </a:xfrm>
          <a:prstGeom prst="rect">
            <a:avLst/>
          </a:prstGeom>
          <a:blipFill>
            <a:blip r:embed="rId11" cstate="print"/>
            <a:stretch>
              <a:fillRect/>
            </a:stretch>
          </a:blipFill>
        </p:spPr>
        <p:txBody>
          <a:bodyPr wrap="square" lIns="0" tIns="0" rIns="0" bIns="0" rtlCol="0"/>
          <a:lstStyle/>
          <a:p>
            <a:endParaRPr/>
          </a:p>
        </p:txBody>
      </p:sp>
      <p:sp>
        <p:nvSpPr>
          <p:cNvPr id="78" name="object 78"/>
          <p:cNvSpPr/>
          <p:nvPr/>
        </p:nvSpPr>
        <p:spPr>
          <a:xfrm>
            <a:off x="4829811" y="6687947"/>
            <a:ext cx="500380" cy="500380"/>
          </a:xfrm>
          <a:custGeom>
            <a:avLst/>
            <a:gdLst/>
            <a:ahLst/>
            <a:cxnLst/>
            <a:rect l="l" t="t" r="r" b="b"/>
            <a:pathLst>
              <a:path w="500379" h="500379">
                <a:moveTo>
                  <a:pt x="249936" y="0"/>
                </a:moveTo>
                <a:lnTo>
                  <a:pt x="205006" y="4030"/>
                </a:lnTo>
                <a:lnTo>
                  <a:pt x="162719" y="15651"/>
                </a:lnTo>
                <a:lnTo>
                  <a:pt x="123782" y="34153"/>
                </a:lnTo>
                <a:lnTo>
                  <a:pt x="88900" y="58830"/>
                </a:lnTo>
                <a:lnTo>
                  <a:pt x="58777" y="88974"/>
                </a:lnTo>
                <a:lnTo>
                  <a:pt x="34120" y="123876"/>
                </a:lnTo>
                <a:lnTo>
                  <a:pt x="15635" y="162830"/>
                </a:lnTo>
                <a:lnTo>
                  <a:pt x="4026" y="205128"/>
                </a:lnTo>
                <a:lnTo>
                  <a:pt x="0" y="250063"/>
                </a:lnTo>
                <a:lnTo>
                  <a:pt x="4026" y="294992"/>
                </a:lnTo>
                <a:lnTo>
                  <a:pt x="15635" y="337279"/>
                </a:lnTo>
                <a:lnTo>
                  <a:pt x="34120" y="376216"/>
                </a:lnTo>
                <a:lnTo>
                  <a:pt x="58777" y="411099"/>
                </a:lnTo>
                <a:lnTo>
                  <a:pt x="88900" y="441221"/>
                </a:lnTo>
                <a:lnTo>
                  <a:pt x="123782" y="465878"/>
                </a:lnTo>
                <a:lnTo>
                  <a:pt x="162719" y="484363"/>
                </a:lnTo>
                <a:lnTo>
                  <a:pt x="205006" y="495972"/>
                </a:lnTo>
                <a:lnTo>
                  <a:pt x="249936" y="499999"/>
                </a:lnTo>
                <a:lnTo>
                  <a:pt x="294870" y="495972"/>
                </a:lnTo>
                <a:lnTo>
                  <a:pt x="337168" y="484363"/>
                </a:lnTo>
                <a:lnTo>
                  <a:pt x="376122" y="465878"/>
                </a:lnTo>
                <a:lnTo>
                  <a:pt x="411024" y="441221"/>
                </a:lnTo>
                <a:lnTo>
                  <a:pt x="441168" y="411099"/>
                </a:lnTo>
                <a:lnTo>
                  <a:pt x="465845" y="376216"/>
                </a:lnTo>
                <a:lnTo>
                  <a:pt x="484347" y="337279"/>
                </a:lnTo>
                <a:lnTo>
                  <a:pt x="495968" y="294992"/>
                </a:lnTo>
                <a:lnTo>
                  <a:pt x="499999" y="250063"/>
                </a:lnTo>
                <a:lnTo>
                  <a:pt x="495968" y="205128"/>
                </a:lnTo>
                <a:lnTo>
                  <a:pt x="484347" y="162830"/>
                </a:lnTo>
                <a:lnTo>
                  <a:pt x="465845" y="123876"/>
                </a:lnTo>
                <a:lnTo>
                  <a:pt x="441168" y="88974"/>
                </a:lnTo>
                <a:lnTo>
                  <a:pt x="411024" y="58830"/>
                </a:lnTo>
                <a:lnTo>
                  <a:pt x="376122" y="34153"/>
                </a:lnTo>
                <a:lnTo>
                  <a:pt x="337168" y="15651"/>
                </a:lnTo>
                <a:lnTo>
                  <a:pt x="294870" y="4030"/>
                </a:lnTo>
                <a:lnTo>
                  <a:pt x="249936" y="0"/>
                </a:lnTo>
                <a:close/>
              </a:path>
            </a:pathLst>
          </a:custGeom>
          <a:solidFill>
            <a:srgbClr val="465063"/>
          </a:solidFill>
        </p:spPr>
        <p:txBody>
          <a:bodyPr wrap="square" lIns="0" tIns="0" rIns="0" bIns="0" rtlCol="0"/>
          <a:lstStyle/>
          <a:p>
            <a:endParaRPr/>
          </a:p>
        </p:txBody>
      </p:sp>
      <p:sp>
        <p:nvSpPr>
          <p:cNvPr id="79" name="object 79"/>
          <p:cNvSpPr/>
          <p:nvPr/>
        </p:nvSpPr>
        <p:spPr>
          <a:xfrm>
            <a:off x="4829811" y="6687947"/>
            <a:ext cx="500380" cy="500380"/>
          </a:xfrm>
          <a:custGeom>
            <a:avLst/>
            <a:gdLst/>
            <a:ahLst/>
            <a:cxnLst/>
            <a:rect l="l" t="t" r="r" b="b"/>
            <a:pathLst>
              <a:path w="500379" h="500379">
                <a:moveTo>
                  <a:pt x="0" y="250063"/>
                </a:moveTo>
                <a:lnTo>
                  <a:pt x="4026" y="205128"/>
                </a:lnTo>
                <a:lnTo>
                  <a:pt x="15635" y="162830"/>
                </a:lnTo>
                <a:lnTo>
                  <a:pt x="34120" y="123876"/>
                </a:lnTo>
                <a:lnTo>
                  <a:pt x="58777" y="88974"/>
                </a:lnTo>
                <a:lnTo>
                  <a:pt x="88900" y="58830"/>
                </a:lnTo>
                <a:lnTo>
                  <a:pt x="123782" y="34153"/>
                </a:lnTo>
                <a:lnTo>
                  <a:pt x="162719" y="15651"/>
                </a:lnTo>
                <a:lnTo>
                  <a:pt x="205006" y="4030"/>
                </a:lnTo>
                <a:lnTo>
                  <a:pt x="249936" y="0"/>
                </a:lnTo>
                <a:lnTo>
                  <a:pt x="294870" y="4030"/>
                </a:lnTo>
                <a:lnTo>
                  <a:pt x="337168" y="15651"/>
                </a:lnTo>
                <a:lnTo>
                  <a:pt x="376122" y="34153"/>
                </a:lnTo>
                <a:lnTo>
                  <a:pt x="411024" y="58830"/>
                </a:lnTo>
                <a:lnTo>
                  <a:pt x="441168" y="88974"/>
                </a:lnTo>
                <a:lnTo>
                  <a:pt x="465845" y="123876"/>
                </a:lnTo>
                <a:lnTo>
                  <a:pt x="484347" y="162830"/>
                </a:lnTo>
                <a:lnTo>
                  <a:pt x="495968" y="205128"/>
                </a:lnTo>
                <a:lnTo>
                  <a:pt x="499999" y="250063"/>
                </a:lnTo>
                <a:lnTo>
                  <a:pt x="495968" y="294992"/>
                </a:lnTo>
                <a:lnTo>
                  <a:pt x="484347" y="337279"/>
                </a:lnTo>
                <a:lnTo>
                  <a:pt x="465845" y="376216"/>
                </a:lnTo>
                <a:lnTo>
                  <a:pt x="441168" y="411099"/>
                </a:lnTo>
                <a:lnTo>
                  <a:pt x="411024" y="441221"/>
                </a:lnTo>
                <a:lnTo>
                  <a:pt x="376122" y="465878"/>
                </a:lnTo>
                <a:lnTo>
                  <a:pt x="337168" y="484363"/>
                </a:lnTo>
                <a:lnTo>
                  <a:pt x="294870" y="495972"/>
                </a:lnTo>
                <a:lnTo>
                  <a:pt x="249936" y="499999"/>
                </a:lnTo>
                <a:lnTo>
                  <a:pt x="205006" y="495972"/>
                </a:lnTo>
                <a:lnTo>
                  <a:pt x="162719" y="484363"/>
                </a:lnTo>
                <a:lnTo>
                  <a:pt x="123782" y="465878"/>
                </a:lnTo>
                <a:lnTo>
                  <a:pt x="88900" y="441221"/>
                </a:lnTo>
                <a:lnTo>
                  <a:pt x="58777" y="411099"/>
                </a:lnTo>
                <a:lnTo>
                  <a:pt x="34120" y="376216"/>
                </a:lnTo>
                <a:lnTo>
                  <a:pt x="15635" y="337279"/>
                </a:lnTo>
                <a:lnTo>
                  <a:pt x="4026" y="294992"/>
                </a:lnTo>
                <a:lnTo>
                  <a:pt x="0" y="250063"/>
                </a:lnTo>
                <a:close/>
              </a:path>
            </a:pathLst>
          </a:custGeom>
          <a:ln w="12700">
            <a:solidFill>
              <a:srgbClr val="FFFFFF"/>
            </a:solidFill>
          </a:ln>
        </p:spPr>
        <p:txBody>
          <a:bodyPr wrap="square" lIns="0" tIns="0" rIns="0" bIns="0" rtlCol="0"/>
          <a:lstStyle/>
          <a:p>
            <a:endParaRPr/>
          </a:p>
        </p:txBody>
      </p:sp>
      <p:sp>
        <p:nvSpPr>
          <p:cNvPr id="80" name="object 80"/>
          <p:cNvSpPr/>
          <p:nvPr/>
        </p:nvSpPr>
        <p:spPr>
          <a:xfrm>
            <a:off x="4880864" y="6739130"/>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1"/>
                </a:lnTo>
                <a:lnTo>
                  <a:pt x="5251" y="244488"/>
                </a:lnTo>
                <a:lnTo>
                  <a:pt x="20211" y="286352"/>
                </a:lnTo>
                <a:lnTo>
                  <a:pt x="43687" y="323279"/>
                </a:lnTo>
                <a:lnTo>
                  <a:pt x="74484" y="354076"/>
                </a:lnTo>
                <a:lnTo>
                  <a:pt x="111411" y="377552"/>
                </a:lnTo>
                <a:lnTo>
                  <a:pt x="153275" y="392512"/>
                </a:lnTo>
                <a:lnTo>
                  <a:pt x="198882" y="397763"/>
                </a:lnTo>
                <a:lnTo>
                  <a:pt x="244488" y="392512"/>
                </a:lnTo>
                <a:lnTo>
                  <a:pt x="286352" y="377552"/>
                </a:lnTo>
                <a:lnTo>
                  <a:pt x="323279" y="354076"/>
                </a:lnTo>
                <a:lnTo>
                  <a:pt x="354076" y="323279"/>
                </a:lnTo>
                <a:lnTo>
                  <a:pt x="377552" y="286352"/>
                </a:lnTo>
                <a:lnTo>
                  <a:pt x="392512" y="244488"/>
                </a:lnTo>
                <a:lnTo>
                  <a:pt x="397763" y="198881"/>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81" name="object 81"/>
          <p:cNvSpPr/>
          <p:nvPr/>
        </p:nvSpPr>
        <p:spPr>
          <a:xfrm>
            <a:off x="5077078" y="6738240"/>
            <a:ext cx="7620" cy="396240"/>
          </a:xfrm>
          <a:custGeom>
            <a:avLst/>
            <a:gdLst/>
            <a:ahLst/>
            <a:cxnLst/>
            <a:rect l="l" t="t" r="r" b="b"/>
            <a:pathLst>
              <a:path w="7620" h="396240">
                <a:moveTo>
                  <a:pt x="0" y="0"/>
                </a:moveTo>
                <a:lnTo>
                  <a:pt x="7238" y="396113"/>
                </a:lnTo>
              </a:path>
            </a:pathLst>
          </a:custGeom>
          <a:ln w="6350">
            <a:solidFill>
              <a:srgbClr val="A6A6A6"/>
            </a:solidFill>
          </a:ln>
        </p:spPr>
        <p:txBody>
          <a:bodyPr wrap="square" lIns="0" tIns="0" rIns="0" bIns="0" rtlCol="0"/>
          <a:lstStyle/>
          <a:p>
            <a:endParaRPr/>
          </a:p>
        </p:txBody>
      </p:sp>
      <p:sp>
        <p:nvSpPr>
          <p:cNvPr id="82" name="object 82"/>
          <p:cNvSpPr/>
          <p:nvPr/>
        </p:nvSpPr>
        <p:spPr>
          <a:xfrm>
            <a:off x="4882641" y="6931914"/>
            <a:ext cx="396240" cy="7620"/>
          </a:xfrm>
          <a:custGeom>
            <a:avLst/>
            <a:gdLst/>
            <a:ahLst/>
            <a:cxnLst/>
            <a:rect l="l" t="t" r="r" b="b"/>
            <a:pathLst>
              <a:path w="396239" h="7620">
                <a:moveTo>
                  <a:pt x="0" y="7238"/>
                </a:moveTo>
                <a:lnTo>
                  <a:pt x="396113" y="0"/>
                </a:lnTo>
              </a:path>
            </a:pathLst>
          </a:custGeom>
          <a:ln w="6350">
            <a:solidFill>
              <a:srgbClr val="A6A6A6"/>
            </a:solidFill>
          </a:ln>
        </p:spPr>
        <p:txBody>
          <a:bodyPr wrap="square" lIns="0" tIns="0" rIns="0" bIns="0" rtlCol="0"/>
          <a:lstStyle/>
          <a:p>
            <a:endParaRPr/>
          </a:p>
        </p:txBody>
      </p:sp>
      <p:sp>
        <p:nvSpPr>
          <p:cNvPr id="83" name="object 83"/>
          <p:cNvSpPr/>
          <p:nvPr/>
        </p:nvSpPr>
        <p:spPr>
          <a:xfrm>
            <a:off x="4937125" y="6800469"/>
            <a:ext cx="285750" cy="274955"/>
          </a:xfrm>
          <a:custGeom>
            <a:avLst/>
            <a:gdLst/>
            <a:ahLst/>
            <a:cxnLst/>
            <a:rect l="l" t="t" r="r" b="b"/>
            <a:pathLst>
              <a:path w="285750" h="274954">
                <a:moveTo>
                  <a:pt x="0" y="0"/>
                </a:moveTo>
                <a:lnTo>
                  <a:pt x="285241" y="274955"/>
                </a:lnTo>
              </a:path>
            </a:pathLst>
          </a:custGeom>
          <a:ln w="6350">
            <a:solidFill>
              <a:srgbClr val="A6A6A6"/>
            </a:solidFill>
          </a:ln>
        </p:spPr>
        <p:txBody>
          <a:bodyPr wrap="square" lIns="0" tIns="0" rIns="0" bIns="0" rtlCol="0"/>
          <a:lstStyle/>
          <a:p>
            <a:endParaRPr/>
          </a:p>
        </p:txBody>
      </p:sp>
      <p:sp>
        <p:nvSpPr>
          <p:cNvPr id="84" name="object 84"/>
          <p:cNvSpPr/>
          <p:nvPr/>
        </p:nvSpPr>
        <p:spPr>
          <a:xfrm>
            <a:off x="4941698" y="6794756"/>
            <a:ext cx="274955" cy="285750"/>
          </a:xfrm>
          <a:custGeom>
            <a:avLst/>
            <a:gdLst/>
            <a:ahLst/>
            <a:cxnLst/>
            <a:rect l="l" t="t" r="r" b="b"/>
            <a:pathLst>
              <a:path w="274954" h="285750">
                <a:moveTo>
                  <a:pt x="0" y="285242"/>
                </a:moveTo>
                <a:lnTo>
                  <a:pt x="274954" y="0"/>
                </a:lnTo>
              </a:path>
            </a:pathLst>
          </a:custGeom>
          <a:ln w="6350">
            <a:solidFill>
              <a:srgbClr val="A6A6A6"/>
            </a:solidFill>
          </a:ln>
        </p:spPr>
        <p:txBody>
          <a:bodyPr wrap="square" lIns="0" tIns="0" rIns="0" bIns="0" rtlCol="0"/>
          <a:lstStyle/>
          <a:p>
            <a:endParaRPr/>
          </a:p>
        </p:txBody>
      </p:sp>
      <p:sp>
        <p:nvSpPr>
          <p:cNvPr id="85" name="object 85"/>
          <p:cNvSpPr/>
          <p:nvPr/>
        </p:nvSpPr>
        <p:spPr>
          <a:xfrm>
            <a:off x="4915408" y="6773545"/>
            <a:ext cx="328930" cy="328930"/>
          </a:xfrm>
          <a:custGeom>
            <a:avLst/>
            <a:gdLst/>
            <a:ahLst/>
            <a:cxnLst/>
            <a:rect l="l" t="t" r="r" b="b"/>
            <a:pathLst>
              <a:path w="328929" h="328929">
                <a:moveTo>
                  <a:pt x="164337" y="0"/>
                </a:moveTo>
                <a:lnTo>
                  <a:pt x="120635" y="5876"/>
                </a:lnTo>
                <a:lnTo>
                  <a:pt x="81374" y="22460"/>
                </a:lnTo>
                <a:lnTo>
                  <a:pt x="48117" y="48180"/>
                </a:lnTo>
                <a:lnTo>
                  <a:pt x="22427" y="81468"/>
                </a:lnTo>
                <a:lnTo>
                  <a:pt x="5867" y="120752"/>
                </a:lnTo>
                <a:lnTo>
                  <a:pt x="0" y="164465"/>
                </a:lnTo>
                <a:lnTo>
                  <a:pt x="5867" y="208167"/>
                </a:lnTo>
                <a:lnTo>
                  <a:pt x="22427" y="247428"/>
                </a:lnTo>
                <a:lnTo>
                  <a:pt x="48117" y="280685"/>
                </a:lnTo>
                <a:lnTo>
                  <a:pt x="81374" y="306375"/>
                </a:lnTo>
                <a:lnTo>
                  <a:pt x="120635" y="322935"/>
                </a:lnTo>
                <a:lnTo>
                  <a:pt x="164337" y="328803"/>
                </a:lnTo>
                <a:lnTo>
                  <a:pt x="208050" y="322935"/>
                </a:lnTo>
                <a:lnTo>
                  <a:pt x="247334" y="306375"/>
                </a:lnTo>
                <a:lnTo>
                  <a:pt x="280622" y="280685"/>
                </a:lnTo>
                <a:lnTo>
                  <a:pt x="306342" y="247428"/>
                </a:lnTo>
                <a:lnTo>
                  <a:pt x="322926" y="208167"/>
                </a:lnTo>
                <a:lnTo>
                  <a:pt x="328802" y="164465"/>
                </a:lnTo>
                <a:lnTo>
                  <a:pt x="322926" y="120752"/>
                </a:lnTo>
                <a:lnTo>
                  <a:pt x="306342" y="81468"/>
                </a:lnTo>
                <a:lnTo>
                  <a:pt x="280622" y="48180"/>
                </a:lnTo>
                <a:lnTo>
                  <a:pt x="247334" y="22460"/>
                </a:lnTo>
                <a:lnTo>
                  <a:pt x="208050" y="5876"/>
                </a:lnTo>
                <a:lnTo>
                  <a:pt x="164337" y="0"/>
                </a:lnTo>
                <a:close/>
              </a:path>
            </a:pathLst>
          </a:custGeom>
          <a:solidFill>
            <a:srgbClr val="D9D9D9"/>
          </a:solidFill>
        </p:spPr>
        <p:txBody>
          <a:bodyPr wrap="square" lIns="0" tIns="0" rIns="0" bIns="0" rtlCol="0"/>
          <a:lstStyle/>
          <a:p>
            <a:endParaRPr/>
          </a:p>
        </p:txBody>
      </p:sp>
      <p:sp>
        <p:nvSpPr>
          <p:cNvPr id="86" name="object 86"/>
          <p:cNvSpPr/>
          <p:nvPr/>
        </p:nvSpPr>
        <p:spPr>
          <a:xfrm>
            <a:off x="4935728" y="6793865"/>
            <a:ext cx="288290" cy="288289"/>
          </a:xfrm>
          <a:custGeom>
            <a:avLst/>
            <a:gdLst/>
            <a:ahLst/>
            <a:cxnLst/>
            <a:rect l="l" t="t" r="r" b="b"/>
            <a:pathLst>
              <a:path w="288289" h="288290">
                <a:moveTo>
                  <a:pt x="144018" y="0"/>
                </a:moveTo>
                <a:lnTo>
                  <a:pt x="98511" y="7346"/>
                </a:lnTo>
                <a:lnTo>
                  <a:pt x="58978" y="27805"/>
                </a:lnTo>
                <a:lnTo>
                  <a:pt x="27797" y="59006"/>
                </a:lnTo>
                <a:lnTo>
                  <a:pt x="7345" y="98576"/>
                </a:lnTo>
                <a:lnTo>
                  <a:pt x="0" y="144144"/>
                </a:lnTo>
                <a:lnTo>
                  <a:pt x="7345" y="189651"/>
                </a:lnTo>
                <a:lnTo>
                  <a:pt x="27797" y="229184"/>
                </a:lnTo>
                <a:lnTo>
                  <a:pt x="58978" y="260365"/>
                </a:lnTo>
                <a:lnTo>
                  <a:pt x="98511" y="280817"/>
                </a:lnTo>
                <a:lnTo>
                  <a:pt x="144018" y="288163"/>
                </a:lnTo>
                <a:lnTo>
                  <a:pt x="189586" y="280817"/>
                </a:lnTo>
                <a:lnTo>
                  <a:pt x="229156" y="260365"/>
                </a:lnTo>
                <a:lnTo>
                  <a:pt x="260357" y="229184"/>
                </a:lnTo>
                <a:lnTo>
                  <a:pt x="280816" y="189651"/>
                </a:lnTo>
                <a:lnTo>
                  <a:pt x="288163" y="144144"/>
                </a:lnTo>
                <a:lnTo>
                  <a:pt x="280816" y="98576"/>
                </a:lnTo>
                <a:lnTo>
                  <a:pt x="260357" y="59006"/>
                </a:lnTo>
                <a:lnTo>
                  <a:pt x="229156" y="27805"/>
                </a:lnTo>
                <a:lnTo>
                  <a:pt x="189586" y="7346"/>
                </a:lnTo>
                <a:lnTo>
                  <a:pt x="144018" y="0"/>
                </a:lnTo>
                <a:close/>
              </a:path>
            </a:pathLst>
          </a:custGeom>
          <a:solidFill>
            <a:srgbClr val="E68421"/>
          </a:solidFill>
        </p:spPr>
        <p:txBody>
          <a:bodyPr wrap="square" lIns="0" tIns="0" rIns="0" bIns="0" rtlCol="0"/>
          <a:lstStyle/>
          <a:p>
            <a:endParaRPr/>
          </a:p>
        </p:txBody>
      </p:sp>
      <p:sp>
        <p:nvSpPr>
          <p:cNvPr id="87" name="object 87"/>
          <p:cNvSpPr txBox="1"/>
          <p:nvPr/>
        </p:nvSpPr>
        <p:spPr>
          <a:xfrm>
            <a:off x="4983228" y="6811518"/>
            <a:ext cx="193675"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15</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5" name="Rectangle 4">
            <a:extLst>
              <a:ext uri="{FF2B5EF4-FFF2-40B4-BE49-F238E27FC236}">
                <a16:creationId xmlns:a16="http://schemas.microsoft.com/office/drawing/2014/main" id="{17BAFB76-C95A-4EA7-8FDE-F5330811AA67}"/>
              </a:ext>
            </a:extLst>
          </p:cNvPr>
          <p:cNvSpPr/>
          <p:nvPr/>
        </p:nvSpPr>
        <p:spPr>
          <a:xfrm>
            <a:off x="838200" y="989290"/>
            <a:ext cx="5562600" cy="4216539"/>
          </a:xfrm>
          <a:prstGeom prst="rect">
            <a:avLst/>
          </a:prstGeom>
        </p:spPr>
        <p:txBody>
          <a:bodyPr wrap="square">
            <a:spAutoFit/>
          </a:bodyPr>
          <a:lstStyle/>
          <a:p>
            <a:r>
              <a:rPr lang="en-US" sz="1600" b="1" dirty="0"/>
              <a:t>Solution: Activity 2.2 </a:t>
            </a:r>
            <a:r>
              <a:rPr lang="en-US" sz="1600" b="1" dirty="0">
                <a:solidFill>
                  <a:srgbClr val="434040"/>
                </a:solidFill>
              </a:rPr>
              <a:t>Coaching Agreement</a:t>
            </a:r>
          </a:p>
          <a:p>
            <a:endParaRPr lang="en-US" sz="1200" b="1" dirty="0">
              <a:solidFill>
                <a:srgbClr val="434040"/>
              </a:solidFill>
            </a:endParaRPr>
          </a:p>
          <a:p>
            <a:r>
              <a:rPr lang="en-US" sz="1200" dirty="0">
                <a:solidFill>
                  <a:srgbClr val="434040"/>
                </a:solidFill>
              </a:rPr>
              <a:t>Between ___________________________________ (Coachee)</a:t>
            </a:r>
          </a:p>
          <a:p>
            <a:endParaRPr lang="en-US" sz="1200" dirty="0">
              <a:solidFill>
                <a:srgbClr val="434040"/>
              </a:solidFill>
            </a:endParaRPr>
          </a:p>
          <a:p>
            <a:r>
              <a:rPr lang="en-US" sz="1200" dirty="0">
                <a:solidFill>
                  <a:srgbClr val="434040"/>
                </a:solidFill>
              </a:rPr>
              <a:t>and ____________________________________ (Coach)</a:t>
            </a:r>
          </a:p>
          <a:p>
            <a:endParaRPr lang="en-US" sz="1200" dirty="0">
              <a:solidFill>
                <a:srgbClr val="434040"/>
              </a:solidFill>
            </a:endParaRPr>
          </a:p>
          <a:p>
            <a:r>
              <a:rPr lang="en-US" sz="1200" dirty="0">
                <a:solidFill>
                  <a:srgbClr val="434040"/>
                </a:solidFill>
              </a:rPr>
              <a:t>In undertaking to coach you I am committing myself to be available at the time(s) we agree on and to provide a trusting, confidential relationship for you to explore issues and difficulties and move towards change. I will endeavor to support you in this process.</a:t>
            </a:r>
          </a:p>
          <a:p>
            <a:endParaRPr lang="en-US" sz="1200" dirty="0">
              <a:solidFill>
                <a:srgbClr val="434040"/>
              </a:solidFill>
            </a:endParaRPr>
          </a:p>
          <a:p>
            <a:r>
              <a:rPr lang="en-US" sz="1200" dirty="0">
                <a:solidFill>
                  <a:srgbClr val="434040"/>
                </a:solidFill>
              </a:rPr>
              <a:t>In undertaking to receive coaching from me you are committing yourself to be open and honest and to optimize the use of the coaching time. Your intent to grow in excellence and develop is a key ingredient in a successful coaching experience.</a:t>
            </a:r>
          </a:p>
          <a:p>
            <a:r>
              <a:rPr lang="en-US" sz="1200" dirty="0">
                <a:solidFill>
                  <a:srgbClr val="434040"/>
                </a:solidFill>
              </a:rPr>
              <a:t>To be coachable, you must ensure that:</a:t>
            </a:r>
          </a:p>
          <a:p>
            <a:pPr>
              <a:buFont typeface="Arial" panose="020B0604020202020204" pitchFamily="34" charset="0"/>
              <a:buChar char="•"/>
            </a:pPr>
            <a:r>
              <a:rPr lang="en-US" sz="1200" dirty="0">
                <a:solidFill>
                  <a:srgbClr val="434040"/>
                </a:solidFill>
              </a:rPr>
              <a:t>Your intent to change and desire for change are serious.</a:t>
            </a:r>
          </a:p>
          <a:p>
            <a:pPr>
              <a:buFont typeface="Arial" panose="020B0604020202020204" pitchFamily="34" charset="0"/>
              <a:buChar char="•"/>
            </a:pPr>
            <a:r>
              <a:rPr lang="en-US" sz="1200" dirty="0">
                <a:solidFill>
                  <a:srgbClr val="434040"/>
                </a:solidFill>
              </a:rPr>
              <a:t>You are willing to try new ways of learning, be truthful, keep your commitments and inform your coach immediately when things are not working for you.</a:t>
            </a:r>
          </a:p>
          <a:p>
            <a:pPr>
              <a:buFont typeface="Arial" panose="020B0604020202020204" pitchFamily="34" charset="0"/>
              <a:buChar char="•"/>
            </a:pPr>
            <a:r>
              <a:rPr lang="en-US" sz="1200" dirty="0">
                <a:solidFill>
                  <a:srgbClr val="434040"/>
                </a:solidFill>
              </a:rPr>
              <a:t>You are willing to explore, challenge and change thoughts, feelings and actions if you feel it will be beneficial for you.</a:t>
            </a:r>
          </a:p>
          <a:p>
            <a:pPr>
              <a:buFont typeface="Arial" panose="020B0604020202020204" pitchFamily="34" charset="0"/>
              <a:buChar char="•"/>
            </a:pPr>
            <a:r>
              <a:rPr lang="en-US" sz="1200" dirty="0">
                <a:solidFill>
                  <a:srgbClr val="434040"/>
                </a:solidFill>
              </a:rPr>
              <a:t>You understand that your coach will be focused on you, your goals and your best interests. Your coach will be non-directive and non-judgmental.</a:t>
            </a:r>
            <a:endParaRPr lang="en-US" sz="1200" b="0" i="0" dirty="0">
              <a:solidFill>
                <a:srgbClr val="434040"/>
              </a:solidFill>
              <a:effectLst/>
            </a:endParaRPr>
          </a:p>
        </p:txBody>
      </p:sp>
      <p:sp>
        <p:nvSpPr>
          <p:cNvPr id="6" name="Rectangle 5">
            <a:extLst>
              <a:ext uri="{FF2B5EF4-FFF2-40B4-BE49-F238E27FC236}">
                <a16:creationId xmlns:a16="http://schemas.microsoft.com/office/drawing/2014/main" id="{15712D99-DD04-4D65-AC1E-6DABD5575CC5}"/>
              </a:ext>
            </a:extLst>
          </p:cNvPr>
          <p:cNvSpPr/>
          <p:nvPr/>
        </p:nvSpPr>
        <p:spPr>
          <a:xfrm>
            <a:off x="838200" y="5112008"/>
            <a:ext cx="5410200" cy="2862322"/>
          </a:xfrm>
          <a:prstGeom prst="rect">
            <a:avLst/>
          </a:prstGeom>
        </p:spPr>
        <p:txBody>
          <a:bodyPr wrap="square">
            <a:spAutoFit/>
          </a:bodyPr>
          <a:lstStyle/>
          <a:p>
            <a:r>
              <a:rPr lang="en-US" sz="1200" b="1" dirty="0">
                <a:solidFill>
                  <a:srgbClr val="434040"/>
                </a:solidFill>
              </a:rPr>
              <a:t>Confidentiality</a:t>
            </a:r>
          </a:p>
          <a:p>
            <a:r>
              <a:rPr lang="en-US" sz="1200" dirty="0">
                <a:solidFill>
                  <a:srgbClr val="434040"/>
                </a:solidFill>
              </a:rPr>
              <a:t>The coaching service is confidential between the coach and the Coachee except in the following instances:</a:t>
            </a:r>
          </a:p>
          <a:p>
            <a:pPr>
              <a:buFont typeface="Arial" panose="020B0604020202020204" pitchFamily="34" charset="0"/>
              <a:buChar char="•"/>
            </a:pPr>
            <a:r>
              <a:rPr lang="en-US" sz="1200" dirty="0">
                <a:solidFill>
                  <a:srgbClr val="434040"/>
                </a:solidFill>
              </a:rPr>
              <a:t>It has been agreed in advance that the progress of the sessions will be discussed with senior management.</a:t>
            </a:r>
          </a:p>
          <a:p>
            <a:pPr>
              <a:buFont typeface="Arial" panose="020B0604020202020204" pitchFamily="34" charset="0"/>
              <a:buChar char="•"/>
            </a:pPr>
            <a:r>
              <a:rPr lang="en-US" sz="1200" dirty="0">
                <a:solidFill>
                  <a:srgbClr val="434040"/>
                </a:solidFill>
              </a:rPr>
              <a:t>If the Coachee gives information to the coach for the purpose of discussion with others.</a:t>
            </a:r>
          </a:p>
          <a:p>
            <a:pPr>
              <a:buFont typeface="Arial" panose="020B0604020202020204" pitchFamily="34" charset="0"/>
              <a:buChar char="•"/>
            </a:pPr>
            <a:r>
              <a:rPr lang="en-US" sz="1200" dirty="0">
                <a:solidFill>
                  <a:srgbClr val="434040"/>
                </a:solidFill>
              </a:rPr>
              <a:t>If the Coachee gives information to the coach that may be linked with possible physical harm to the Coachee or others.</a:t>
            </a:r>
          </a:p>
          <a:p>
            <a:endParaRPr lang="en-US" sz="1200" b="1" dirty="0">
              <a:solidFill>
                <a:srgbClr val="434040"/>
              </a:solidFill>
            </a:endParaRPr>
          </a:p>
          <a:p>
            <a:r>
              <a:rPr lang="en-US" sz="1200" b="1" dirty="0">
                <a:solidFill>
                  <a:srgbClr val="434040"/>
                </a:solidFill>
              </a:rPr>
              <a:t>Cancellations</a:t>
            </a:r>
          </a:p>
          <a:p>
            <a:r>
              <a:rPr lang="en-US" sz="1200" dirty="0">
                <a:solidFill>
                  <a:srgbClr val="434040"/>
                </a:solidFill>
              </a:rPr>
              <a:t>If you wish to change the time of a session the coach should be informed in writing as soon as possible and a minimum of three working days before the scheduled session. The full coaching fee will be charged for changes made less than three days in advance.</a:t>
            </a:r>
            <a:endParaRPr lang="en-US" sz="1200" b="0" i="0" dirty="0">
              <a:solidFill>
                <a:srgbClr val="434040"/>
              </a:solidFill>
              <a:effectLst/>
            </a:endParaRPr>
          </a:p>
        </p:txBody>
      </p:sp>
    </p:spTree>
    <p:extLst>
      <p:ext uri="{BB962C8B-B14F-4D97-AF65-F5344CB8AC3E}">
        <p14:creationId xmlns:p14="http://schemas.microsoft.com/office/powerpoint/2010/main" val="1011064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7" name="Rectangle 6">
            <a:extLst>
              <a:ext uri="{FF2B5EF4-FFF2-40B4-BE49-F238E27FC236}">
                <a16:creationId xmlns:a16="http://schemas.microsoft.com/office/drawing/2014/main" id="{3E033793-8DDA-4CBB-9105-FCF664BE0C8F}"/>
              </a:ext>
            </a:extLst>
          </p:cNvPr>
          <p:cNvSpPr/>
          <p:nvPr/>
        </p:nvSpPr>
        <p:spPr>
          <a:xfrm>
            <a:off x="819150" y="893892"/>
            <a:ext cx="5562600" cy="3970318"/>
          </a:xfrm>
          <a:prstGeom prst="rect">
            <a:avLst/>
          </a:prstGeom>
        </p:spPr>
        <p:txBody>
          <a:bodyPr wrap="square">
            <a:spAutoFit/>
          </a:bodyPr>
          <a:lstStyle/>
          <a:p>
            <a:r>
              <a:rPr lang="en-US" sz="1200" b="1" dirty="0">
                <a:solidFill>
                  <a:srgbClr val="434040"/>
                </a:solidFill>
              </a:rPr>
              <a:t>Duration and Termination</a:t>
            </a:r>
          </a:p>
          <a:p>
            <a:r>
              <a:rPr lang="en-US" sz="1200" dirty="0">
                <a:solidFill>
                  <a:srgbClr val="434040"/>
                </a:solidFill>
              </a:rPr>
              <a:t>The initial coaching agreement is for: _________________________ Term ( 1 Year)</a:t>
            </a:r>
          </a:p>
          <a:p>
            <a:r>
              <a:rPr lang="en-US" sz="1200" dirty="0">
                <a:solidFill>
                  <a:srgbClr val="434040"/>
                </a:solidFill>
              </a:rPr>
              <a:t>Towards the end of these sessions there will be a discussion regarding progression and next steps. Termination of coaching engagement must be in writing and agreed before the final coaching session to allow time for closure.</a:t>
            </a:r>
          </a:p>
          <a:p>
            <a:endParaRPr lang="en-US" sz="1200" b="1" dirty="0">
              <a:solidFill>
                <a:srgbClr val="434040"/>
              </a:solidFill>
            </a:endParaRPr>
          </a:p>
          <a:p>
            <a:r>
              <a:rPr lang="en-US" sz="1200" b="1" dirty="0">
                <a:solidFill>
                  <a:srgbClr val="434040"/>
                </a:solidFill>
              </a:rPr>
              <a:t>Coachee Records</a:t>
            </a:r>
          </a:p>
          <a:p>
            <a:r>
              <a:rPr lang="en-US" sz="1200" dirty="0">
                <a:solidFill>
                  <a:srgbClr val="434040"/>
                </a:solidFill>
              </a:rPr>
              <a:t>Any written notes taken by the coach are securely kept and are confidential.</a:t>
            </a:r>
          </a:p>
          <a:p>
            <a:r>
              <a:rPr lang="en-US" sz="1200" dirty="0">
                <a:solidFill>
                  <a:srgbClr val="434040"/>
                </a:solidFill>
              </a:rPr>
              <a:t>I have read and understood this agreement.</a:t>
            </a:r>
          </a:p>
          <a:p>
            <a:r>
              <a:rPr lang="en-US" sz="1200" dirty="0">
                <a:solidFill>
                  <a:srgbClr val="434040"/>
                </a:solidFill>
              </a:rPr>
              <a:t>Name: ______________________________________ (Coach)</a:t>
            </a:r>
          </a:p>
          <a:p>
            <a:endParaRPr lang="en-US" sz="1200" dirty="0">
              <a:solidFill>
                <a:srgbClr val="434040"/>
              </a:solidFill>
            </a:endParaRPr>
          </a:p>
          <a:p>
            <a:r>
              <a:rPr lang="en-US" sz="1200" dirty="0">
                <a:solidFill>
                  <a:srgbClr val="434040"/>
                </a:solidFill>
              </a:rPr>
              <a:t>Signature: ___________________________________________</a:t>
            </a:r>
          </a:p>
          <a:p>
            <a:endParaRPr lang="en-US" sz="1200" dirty="0">
              <a:solidFill>
                <a:srgbClr val="434040"/>
              </a:solidFill>
            </a:endParaRPr>
          </a:p>
          <a:p>
            <a:r>
              <a:rPr lang="en-US" sz="1200" dirty="0">
                <a:solidFill>
                  <a:srgbClr val="434040"/>
                </a:solidFill>
              </a:rPr>
              <a:t>Date: _______________________________________________</a:t>
            </a:r>
          </a:p>
          <a:p>
            <a:endParaRPr lang="en-US" sz="1200" dirty="0">
              <a:solidFill>
                <a:srgbClr val="434040"/>
              </a:solidFill>
            </a:endParaRPr>
          </a:p>
          <a:p>
            <a:endParaRPr lang="en-US" sz="1200" dirty="0">
              <a:solidFill>
                <a:srgbClr val="434040"/>
              </a:solidFill>
            </a:endParaRPr>
          </a:p>
          <a:p>
            <a:r>
              <a:rPr lang="en-US" sz="1200" dirty="0">
                <a:solidFill>
                  <a:srgbClr val="434040"/>
                </a:solidFill>
              </a:rPr>
              <a:t>Name: ______________________________________ (Coachee)</a:t>
            </a:r>
          </a:p>
          <a:p>
            <a:endParaRPr lang="en-US" sz="1200" dirty="0">
              <a:solidFill>
                <a:srgbClr val="434040"/>
              </a:solidFill>
            </a:endParaRPr>
          </a:p>
          <a:p>
            <a:r>
              <a:rPr lang="en-US" sz="1200" dirty="0">
                <a:solidFill>
                  <a:srgbClr val="434040"/>
                </a:solidFill>
              </a:rPr>
              <a:t>Signature: __________________________________________</a:t>
            </a:r>
          </a:p>
          <a:p>
            <a:endParaRPr lang="en-US" sz="1200" dirty="0">
              <a:solidFill>
                <a:srgbClr val="434040"/>
              </a:solidFill>
            </a:endParaRPr>
          </a:p>
          <a:p>
            <a:r>
              <a:rPr lang="en-US" sz="1200" dirty="0">
                <a:solidFill>
                  <a:srgbClr val="434040"/>
                </a:solidFill>
              </a:rPr>
              <a:t>Date: ______________________________________________</a:t>
            </a:r>
          </a:p>
        </p:txBody>
      </p:sp>
    </p:spTree>
    <p:extLst>
      <p:ext uri="{BB962C8B-B14F-4D97-AF65-F5344CB8AC3E}">
        <p14:creationId xmlns:p14="http://schemas.microsoft.com/office/powerpoint/2010/main" val="2890769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 name="object 6"/>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 name="object 7"/>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8" name="object 8"/>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9" name="object 9"/>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0" name="object 10"/>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1" name="object 11"/>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2" name="object 12"/>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3" name="object 13"/>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4" name="object 14"/>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5" name="object 15"/>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6" name="object 16"/>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7" name="object 17"/>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8" name="object 18"/>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19" name="object 19"/>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0" name="object 20"/>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1" name="object 21"/>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2" name="object 22"/>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3" name="object 23"/>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4" name="object 24"/>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5" name="object 25"/>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6" name="object 26"/>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7" name="object 27"/>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8" name="object 28"/>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29" name="object 29"/>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0" name="object 30"/>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1" name="object 31"/>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2" name="object 32"/>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3" name="object 33"/>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4" name="object 34"/>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5" name="object 35"/>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6" name="object 36"/>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7" name="object 37"/>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8" name="object 38"/>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39" name="object 39"/>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0" name="object 40"/>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1" name="object 41"/>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2" name="object 42"/>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3" name="object 43"/>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4" name="object 44"/>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5" name="object 45"/>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6" name="object 46"/>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7" name="object 47"/>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8" name="object 48"/>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49" name="object 49"/>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0" name="object 50"/>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1" name="object 51"/>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2" name="object 52"/>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3" name="object 53"/>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4" name="object 54"/>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5" name="object 55"/>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7" name="object 57"/>
          <p:cNvSpPr txBox="1"/>
          <p:nvPr/>
        </p:nvSpPr>
        <p:spPr>
          <a:xfrm>
            <a:off x="1214426" y="1035872"/>
            <a:ext cx="4331970" cy="3377848"/>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Before you </a:t>
            </a:r>
            <a:r>
              <a:rPr sz="1500" b="1" dirty="0">
                <a:latin typeface="Calibri"/>
                <a:cs typeface="Calibri"/>
              </a:rPr>
              <a:t>Begin: </a:t>
            </a:r>
            <a:r>
              <a:rPr sz="1500" b="1" spc="-10" dirty="0">
                <a:latin typeface="Calibri"/>
                <a:cs typeface="Calibri"/>
              </a:rPr>
              <a:t>Important</a:t>
            </a:r>
            <a:r>
              <a:rPr sz="1500" b="1" spc="-45" dirty="0">
                <a:latin typeface="Calibri"/>
                <a:cs typeface="Calibri"/>
              </a:rPr>
              <a:t> </a:t>
            </a:r>
            <a:r>
              <a:rPr sz="1500" b="1" spc="-5" dirty="0">
                <a:latin typeface="Calibri"/>
                <a:cs typeface="Calibri"/>
              </a:rPr>
              <a:t>Considerations</a:t>
            </a:r>
            <a:endParaRPr lang="en-US" sz="1500" b="1" spc="-5" dirty="0">
              <a:latin typeface="Calibri"/>
              <a:cs typeface="Calibri"/>
            </a:endParaRPr>
          </a:p>
          <a:p>
            <a:pPr marL="299085" marR="290830" indent="-172720">
              <a:lnSpc>
                <a:spcPct val="100000"/>
              </a:lnSpc>
              <a:spcBef>
                <a:spcPts val="1315"/>
              </a:spcBef>
              <a:buClr>
                <a:srgbClr val="FF6600"/>
              </a:buClr>
              <a:buFont typeface="Wingdings"/>
              <a:buChar char=""/>
              <a:tabLst>
                <a:tab pos="299720" algn="l"/>
              </a:tabLst>
            </a:pPr>
            <a:r>
              <a:rPr sz="1000" spc="-5" dirty="0">
                <a:latin typeface="Calibri"/>
                <a:cs typeface="Calibri"/>
              </a:rPr>
              <a:t>What </a:t>
            </a:r>
            <a:r>
              <a:rPr sz="1000" spc="-10" dirty="0">
                <a:latin typeface="Calibri"/>
                <a:cs typeface="Calibri"/>
              </a:rPr>
              <a:t>are </a:t>
            </a:r>
            <a:r>
              <a:rPr sz="1000" spc="-5" dirty="0">
                <a:latin typeface="Calibri"/>
                <a:cs typeface="Calibri"/>
              </a:rPr>
              <a:t>the </a:t>
            </a:r>
            <a:r>
              <a:rPr sz="1000" spc="-10" dirty="0">
                <a:latin typeface="Calibri"/>
                <a:cs typeface="Calibri"/>
              </a:rPr>
              <a:t>overall </a:t>
            </a:r>
            <a:r>
              <a:rPr sz="1000" spc="-5" dirty="0">
                <a:latin typeface="Calibri"/>
                <a:cs typeface="Calibri"/>
              </a:rPr>
              <a:t>goals </a:t>
            </a:r>
            <a:r>
              <a:rPr sz="1000" spc="-15" dirty="0">
                <a:latin typeface="Calibri"/>
                <a:cs typeface="Calibri"/>
              </a:rPr>
              <a:t>for </a:t>
            </a:r>
            <a:r>
              <a:rPr sz="1000" spc="-5" dirty="0">
                <a:latin typeface="Calibri"/>
                <a:cs typeface="Calibri"/>
              </a:rPr>
              <a:t>coaching? </a:t>
            </a:r>
            <a:r>
              <a:rPr sz="1000" spc="-10" dirty="0">
                <a:latin typeface="Calibri"/>
                <a:cs typeface="Calibri"/>
              </a:rPr>
              <a:t>Are </a:t>
            </a:r>
            <a:r>
              <a:rPr sz="1000" spc="-5" dirty="0">
                <a:latin typeface="Calibri"/>
                <a:cs typeface="Calibri"/>
              </a:rPr>
              <a:t>there specific performance-  </a:t>
            </a:r>
            <a:r>
              <a:rPr sz="1000" spc="-10" dirty="0">
                <a:latin typeface="Calibri"/>
                <a:cs typeface="Calibri"/>
              </a:rPr>
              <a:t>related </a:t>
            </a:r>
            <a:r>
              <a:rPr sz="1000" spc="-5" dirty="0">
                <a:latin typeface="Calibri"/>
                <a:cs typeface="Calibri"/>
              </a:rPr>
              <a:t>goals or</a:t>
            </a:r>
            <a:r>
              <a:rPr sz="1000" spc="15" dirty="0">
                <a:latin typeface="Calibri"/>
                <a:cs typeface="Calibri"/>
              </a:rPr>
              <a:t> </a:t>
            </a:r>
            <a:r>
              <a:rPr sz="1000" spc="-10" dirty="0">
                <a:latin typeface="Calibri"/>
                <a:cs typeface="Calibri"/>
              </a:rPr>
              <a:t>expectations?</a:t>
            </a:r>
            <a:endParaRPr sz="1000" dirty="0">
              <a:latin typeface="Calibri"/>
              <a:cs typeface="Calibri"/>
            </a:endParaRPr>
          </a:p>
          <a:p>
            <a:pPr marL="299085" indent="-172720">
              <a:lnSpc>
                <a:spcPct val="100000"/>
              </a:lnSpc>
              <a:spcBef>
                <a:spcPts val="600"/>
              </a:spcBef>
              <a:buClr>
                <a:srgbClr val="FF6600"/>
              </a:buClr>
              <a:buFont typeface="Wingdings"/>
              <a:buChar char=""/>
              <a:tabLst>
                <a:tab pos="299720" algn="l"/>
              </a:tabLst>
            </a:pPr>
            <a:r>
              <a:rPr sz="1000" spc="-5" dirty="0">
                <a:latin typeface="Calibri"/>
                <a:cs typeface="Calibri"/>
              </a:rPr>
              <a:t>What </a:t>
            </a:r>
            <a:r>
              <a:rPr sz="1000" spc="-10" dirty="0">
                <a:latin typeface="Calibri"/>
                <a:cs typeface="Calibri"/>
              </a:rPr>
              <a:t>are </a:t>
            </a:r>
            <a:r>
              <a:rPr sz="1000" spc="-5" dirty="0">
                <a:latin typeface="Calibri"/>
                <a:cs typeface="Calibri"/>
              </a:rPr>
              <a:t>the coachees’ attitude </a:t>
            </a:r>
            <a:r>
              <a:rPr sz="1000" spc="-10" dirty="0">
                <a:latin typeface="Calibri"/>
                <a:cs typeface="Calibri"/>
              </a:rPr>
              <a:t>towards</a:t>
            </a:r>
            <a:r>
              <a:rPr sz="1000" spc="60" dirty="0">
                <a:latin typeface="Calibri"/>
                <a:cs typeface="Calibri"/>
              </a:rPr>
              <a:t> </a:t>
            </a:r>
            <a:r>
              <a:rPr sz="1000" spc="-5" dirty="0">
                <a:latin typeface="Calibri"/>
                <a:cs typeface="Calibri"/>
              </a:rPr>
              <a:t>coaching?</a:t>
            </a:r>
            <a:endParaRPr sz="1000" dirty="0">
              <a:latin typeface="Calibri"/>
              <a:cs typeface="Calibri"/>
            </a:endParaRPr>
          </a:p>
          <a:p>
            <a:pPr marL="299085" marR="135255" indent="-172720">
              <a:lnSpc>
                <a:spcPct val="100000"/>
              </a:lnSpc>
              <a:spcBef>
                <a:spcPts val="600"/>
              </a:spcBef>
              <a:buClr>
                <a:srgbClr val="FF6600"/>
              </a:buClr>
              <a:buFont typeface="Wingdings"/>
              <a:buChar char=""/>
              <a:tabLst>
                <a:tab pos="299720" algn="l"/>
              </a:tabLst>
            </a:pPr>
            <a:r>
              <a:rPr sz="1000" spc="-5" dirty="0">
                <a:latin typeface="Calibri"/>
                <a:cs typeface="Calibri"/>
              </a:rPr>
              <a:t>What </a:t>
            </a:r>
            <a:r>
              <a:rPr sz="1000" spc="-10" dirty="0">
                <a:latin typeface="Calibri"/>
                <a:cs typeface="Calibri"/>
              </a:rPr>
              <a:t>are </a:t>
            </a:r>
            <a:r>
              <a:rPr sz="1000" spc="-5" dirty="0">
                <a:latin typeface="Calibri"/>
                <a:cs typeface="Calibri"/>
              </a:rPr>
              <a:t>the reporting and confidentiality boundaries and </a:t>
            </a:r>
            <a:r>
              <a:rPr sz="1000" spc="-10" dirty="0">
                <a:latin typeface="Calibri"/>
                <a:cs typeface="Calibri"/>
              </a:rPr>
              <a:t>are </a:t>
            </a:r>
            <a:r>
              <a:rPr sz="1000" spc="-5" dirty="0">
                <a:latin typeface="Calibri"/>
                <a:cs typeface="Calibri"/>
              </a:rPr>
              <a:t>these clearly  </a:t>
            </a:r>
            <a:r>
              <a:rPr sz="1000" spc="-10" dirty="0">
                <a:latin typeface="Calibri"/>
                <a:cs typeface="Calibri"/>
              </a:rPr>
              <a:t>understood </a:t>
            </a:r>
            <a:r>
              <a:rPr sz="1000" dirty="0">
                <a:latin typeface="Calibri"/>
                <a:cs typeface="Calibri"/>
              </a:rPr>
              <a:t>by </a:t>
            </a:r>
            <a:r>
              <a:rPr sz="1000" spc="-5" dirty="0">
                <a:latin typeface="Calibri"/>
                <a:cs typeface="Calibri"/>
              </a:rPr>
              <a:t>the coach and the</a:t>
            </a:r>
            <a:r>
              <a:rPr sz="1000" spc="-15" dirty="0">
                <a:latin typeface="Calibri"/>
                <a:cs typeface="Calibri"/>
              </a:rPr>
              <a:t> </a:t>
            </a:r>
            <a:r>
              <a:rPr sz="1000" spc="-5" dirty="0">
                <a:latin typeface="Calibri"/>
                <a:cs typeface="Calibri"/>
              </a:rPr>
              <a:t>coachee?</a:t>
            </a:r>
            <a:endParaRPr sz="1000" dirty="0">
              <a:latin typeface="Calibri"/>
              <a:cs typeface="Calibri"/>
            </a:endParaRPr>
          </a:p>
          <a:p>
            <a:pPr marL="299085" marR="542290" indent="-172720">
              <a:lnSpc>
                <a:spcPct val="100000"/>
              </a:lnSpc>
              <a:spcBef>
                <a:spcPts val="600"/>
              </a:spcBef>
              <a:buClr>
                <a:srgbClr val="FF6600"/>
              </a:buClr>
              <a:buFont typeface="Wingdings"/>
              <a:buChar char=""/>
              <a:tabLst>
                <a:tab pos="299720" algn="l"/>
              </a:tabLst>
            </a:pPr>
            <a:r>
              <a:rPr sz="1000" spc="-5" dirty="0">
                <a:latin typeface="Calibri"/>
                <a:cs typeface="Calibri"/>
              </a:rPr>
              <a:t>What is the </a:t>
            </a:r>
            <a:r>
              <a:rPr sz="1000" spc="-10" dirty="0">
                <a:latin typeface="Calibri"/>
                <a:cs typeface="Calibri"/>
              </a:rPr>
              <a:t>contracted </a:t>
            </a:r>
            <a:r>
              <a:rPr sz="1000" spc="-5" dirty="0">
                <a:latin typeface="Calibri"/>
                <a:cs typeface="Calibri"/>
              </a:rPr>
              <a:t>time </a:t>
            </a:r>
            <a:r>
              <a:rPr sz="1000" spc="-15" dirty="0">
                <a:latin typeface="Calibri"/>
                <a:cs typeface="Calibri"/>
              </a:rPr>
              <a:t>for </a:t>
            </a:r>
            <a:r>
              <a:rPr sz="1000" spc="-5" dirty="0">
                <a:latin typeface="Calibri"/>
                <a:cs typeface="Calibri"/>
              </a:rPr>
              <a:t>coaching? Will it be a continuous or  </a:t>
            </a:r>
            <a:r>
              <a:rPr sz="1000" spc="-10" dirty="0">
                <a:latin typeface="Calibri"/>
                <a:cs typeface="Calibri"/>
              </a:rPr>
              <a:t>intermittent</a:t>
            </a:r>
            <a:r>
              <a:rPr sz="1000" spc="-15" dirty="0">
                <a:latin typeface="Calibri"/>
                <a:cs typeface="Calibri"/>
              </a:rPr>
              <a:t> </a:t>
            </a:r>
            <a:r>
              <a:rPr sz="1000" spc="-10" dirty="0">
                <a:latin typeface="Calibri"/>
                <a:cs typeface="Calibri"/>
              </a:rPr>
              <a:t>engagement?</a:t>
            </a:r>
            <a:endParaRPr sz="1000" dirty="0">
              <a:latin typeface="Calibri"/>
              <a:cs typeface="Calibri"/>
            </a:endParaRPr>
          </a:p>
          <a:p>
            <a:pPr marL="498475" lvl="1" indent="-143510">
              <a:lnSpc>
                <a:spcPct val="100000"/>
              </a:lnSpc>
              <a:spcBef>
                <a:spcPts val="605"/>
              </a:spcBef>
              <a:buClr>
                <a:srgbClr val="FF6600"/>
              </a:buClr>
              <a:buFont typeface="Arial"/>
              <a:buChar char="•"/>
              <a:tabLst>
                <a:tab pos="499109" algn="l"/>
              </a:tabLst>
            </a:pPr>
            <a:r>
              <a:rPr sz="900" dirty="0">
                <a:latin typeface="Calibri"/>
                <a:cs typeface="Calibri"/>
              </a:rPr>
              <a:t>If </a:t>
            </a:r>
            <a:r>
              <a:rPr sz="900" spc="-10" dirty="0">
                <a:latin typeface="Calibri"/>
                <a:cs typeface="Calibri"/>
              </a:rPr>
              <a:t>intermittent, </a:t>
            </a:r>
            <a:r>
              <a:rPr sz="900" spc="-5" dirty="0">
                <a:latin typeface="Calibri"/>
                <a:cs typeface="Calibri"/>
              </a:rPr>
              <a:t>how often is coaching </a:t>
            </a:r>
            <a:r>
              <a:rPr sz="900" spc="-10" dirty="0">
                <a:latin typeface="Calibri"/>
                <a:cs typeface="Calibri"/>
              </a:rPr>
              <a:t>expected </a:t>
            </a:r>
            <a:r>
              <a:rPr sz="900" spc="-5" dirty="0">
                <a:latin typeface="Calibri"/>
                <a:cs typeface="Calibri"/>
              </a:rPr>
              <a:t>and how long will </a:t>
            </a:r>
            <a:r>
              <a:rPr sz="900" dirty="0">
                <a:latin typeface="Calibri"/>
                <a:cs typeface="Calibri"/>
              </a:rPr>
              <a:t>each </a:t>
            </a:r>
            <a:r>
              <a:rPr sz="900" spc="-5" dirty="0">
                <a:latin typeface="Calibri"/>
                <a:cs typeface="Calibri"/>
              </a:rPr>
              <a:t>session </a:t>
            </a:r>
            <a:r>
              <a:rPr sz="900" spc="25" dirty="0">
                <a:latin typeface="Calibri"/>
                <a:cs typeface="Calibri"/>
              </a:rPr>
              <a:t> </a:t>
            </a:r>
            <a:r>
              <a:rPr sz="900" spc="-5" dirty="0">
                <a:latin typeface="Calibri"/>
                <a:cs typeface="Calibri"/>
              </a:rPr>
              <a:t>be?</a:t>
            </a:r>
            <a:endParaRPr sz="900" dirty="0">
              <a:latin typeface="Calibri"/>
              <a:cs typeface="Calibri"/>
            </a:endParaRPr>
          </a:p>
          <a:p>
            <a:pPr marL="299085" marR="12700" indent="-172720">
              <a:lnSpc>
                <a:spcPct val="100000"/>
              </a:lnSpc>
              <a:spcBef>
                <a:spcPts val="595"/>
              </a:spcBef>
              <a:buClr>
                <a:srgbClr val="FF6600"/>
              </a:buClr>
              <a:buFont typeface="Wingdings"/>
              <a:buChar char=""/>
              <a:tabLst>
                <a:tab pos="299720" algn="l"/>
              </a:tabLst>
            </a:pPr>
            <a:r>
              <a:rPr sz="1000" spc="-5" dirty="0">
                <a:latin typeface="Calibri"/>
                <a:cs typeface="Calibri"/>
              </a:rPr>
              <a:t>Has the coachee </a:t>
            </a:r>
            <a:r>
              <a:rPr sz="1000" spc="-10" dirty="0">
                <a:latin typeface="Calibri"/>
                <a:cs typeface="Calibri"/>
              </a:rPr>
              <a:t>allocated </a:t>
            </a:r>
            <a:r>
              <a:rPr sz="1000" spc="-5" dirty="0">
                <a:latin typeface="Calibri"/>
                <a:cs typeface="Calibri"/>
              </a:rPr>
              <a:t>time </a:t>
            </a:r>
            <a:r>
              <a:rPr sz="1000" spc="-15" dirty="0">
                <a:latin typeface="Calibri"/>
                <a:cs typeface="Calibri"/>
              </a:rPr>
              <a:t>for </a:t>
            </a:r>
            <a:r>
              <a:rPr sz="1000" spc="-5" dirty="0">
                <a:latin typeface="Calibri"/>
                <a:cs typeface="Calibri"/>
              </a:rPr>
              <a:t>coaching – both </a:t>
            </a:r>
            <a:r>
              <a:rPr sz="1000" spc="-15" dirty="0">
                <a:latin typeface="Calibri"/>
                <a:cs typeface="Calibri"/>
              </a:rPr>
              <a:t>for </a:t>
            </a:r>
            <a:r>
              <a:rPr sz="1000" spc="-5" dirty="0">
                <a:latin typeface="Calibri"/>
                <a:cs typeface="Calibri"/>
              </a:rPr>
              <a:t>sessions and </a:t>
            </a:r>
            <a:r>
              <a:rPr sz="1000" spc="-10" dirty="0">
                <a:latin typeface="Calibri"/>
                <a:cs typeface="Calibri"/>
              </a:rPr>
              <a:t>follow-up  </a:t>
            </a:r>
            <a:r>
              <a:rPr sz="1000" spc="-5" dirty="0">
                <a:latin typeface="Calibri"/>
                <a:cs typeface="Calibri"/>
              </a:rPr>
              <a:t>actions?</a:t>
            </a:r>
            <a:endParaRPr sz="1000" dirty="0">
              <a:latin typeface="Calibri"/>
              <a:cs typeface="Calibri"/>
            </a:endParaRPr>
          </a:p>
          <a:p>
            <a:pPr marL="299085" indent="-172720">
              <a:lnSpc>
                <a:spcPct val="100000"/>
              </a:lnSpc>
              <a:spcBef>
                <a:spcPts val="600"/>
              </a:spcBef>
              <a:buClr>
                <a:srgbClr val="FF6600"/>
              </a:buClr>
              <a:buFont typeface="Wingdings"/>
              <a:buChar char=""/>
              <a:tabLst>
                <a:tab pos="299720" algn="l"/>
              </a:tabLst>
            </a:pPr>
            <a:r>
              <a:rPr sz="1000" spc="-10" dirty="0">
                <a:latin typeface="Calibri"/>
                <a:cs typeface="Calibri"/>
              </a:rPr>
              <a:t>Have </a:t>
            </a:r>
            <a:r>
              <a:rPr sz="1000" spc="-5" dirty="0">
                <a:latin typeface="Calibri"/>
                <a:cs typeface="Calibri"/>
              </a:rPr>
              <a:t>the coach and coachee </a:t>
            </a:r>
            <a:r>
              <a:rPr sz="1000" spc="-10" dirty="0">
                <a:latin typeface="Calibri"/>
                <a:cs typeface="Calibri"/>
              </a:rPr>
              <a:t>established </a:t>
            </a:r>
            <a:r>
              <a:rPr sz="1000" spc="-5" dirty="0">
                <a:latin typeface="Calibri"/>
                <a:cs typeface="Calibri"/>
              </a:rPr>
              <a:t>a </a:t>
            </a:r>
            <a:r>
              <a:rPr sz="1000" spc="-10" dirty="0">
                <a:latin typeface="Calibri"/>
                <a:cs typeface="Calibri"/>
              </a:rPr>
              <a:t>good</a:t>
            </a:r>
            <a:r>
              <a:rPr sz="1000" spc="110" dirty="0">
                <a:latin typeface="Calibri"/>
                <a:cs typeface="Calibri"/>
              </a:rPr>
              <a:t> </a:t>
            </a:r>
            <a:r>
              <a:rPr sz="1000" spc="-5" dirty="0">
                <a:latin typeface="Calibri"/>
                <a:cs typeface="Calibri"/>
              </a:rPr>
              <a:t>rapport?</a:t>
            </a:r>
            <a:endParaRPr sz="1000" dirty="0">
              <a:latin typeface="Calibri"/>
              <a:cs typeface="Calibri"/>
            </a:endParaRPr>
          </a:p>
          <a:p>
            <a:pPr marL="299085" indent="-172720">
              <a:lnSpc>
                <a:spcPct val="100000"/>
              </a:lnSpc>
              <a:spcBef>
                <a:spcPts val="600"/>
              </a:spcBef>
              <a:buClr>
                <a:srgbClr val="FF6600"/>
              </a:buClr>
              <a:buFont typeface="Wingdings"/>
              <a:buChar char=""/>
              <a:tabLst>
                <a:tab pos="299720" algn="l"/>
              </a:tabLst>
            </a:pPr>
            <a:r>
              <a:rPr sz="1000" spc="-5" dirty="0">
                <a:latin typeface="Calibri"/>
                <a:cs typeface="Calibri"/>
              </a:rPr>
              <a:t>How and when will the coaching </a:t>
            </a:r>
            <a:r>
              <a:rPr sz="1000" dirty="0">
                <a:latin typeface="Calibri"/>
                <a:cs typeface="Calibri"/>
              </a:rPr>
              <a:t>be</a:t>
            </a:r>
            <a:r>
              <a:rPr sz="1000" spc="15" dirty="0">
                <a:latin typeface="Calibri"/>
                <a:cs typeface="Calibri"/>
              </a:rPr>
              <a:t> </a:t>
            </a:r>
            <a:r>
              <a:rPr sz="1000" spc="-10" dirty="0">
                <a:latin typeface="Calibri"/>
                <a:cs typeface="Calibri"/>
              </a:rPr>
              <a:t>reviewed?</a:t>
            </a:r>
            <a:endParaRPr sz="1000" dirty="0">
              <a:latin typeface="Calibri"/>
              <a:cs typeface="Calibri"/>
            </a:endParaRPr>
          </a:p>
          <a:p>
            <a:pPr marL="299085" indent="-172720">
              <a:lnSpc>
                <a:spcPct val="100000"/>
              </a:lnSpc>
              <a:spcBef>
                <a:spcPts val="600"/>
              </a:spcBef>
              <a:buClr>
                <a:srgbClr val="FF6600"/>
              </a:buClr>
              <a:buFont typeface="Wingdings"/>
              <a:buChar char=""/>
              <a:tabLst>
                <a:tab pos="299720" algn="l"/>
              </a:tabLst>
            </a:pPr>
            <a:r>
              <a:rPr sz="1000" spc="-5" dirty="0">
                <a:latin typeface="Calibri"/>
                <a:cs typeface="Calibri"/>
              </a:rPr>
              <a:t>How will the impact of coaching be</a:t>
            </a:r>
            <a:r>
              <a:rPr sz="1000" spc="30" dirty="0">
                <a:latin typeface="Calibri"/>
                <a:cs typeface="Calibri"/>
              </a:rPr>
              <a:t> </a:t>
            </a:r>
            <a:r>
              <a:rPr sz="1000" spc="-5" dirty="0">
                <a:latin typeface="Calibri"/>
                <a:cs typeface="Calibri"/>
              </a:rPr>
              <a:t>measured?</a:t>
            </a:r>
            <a:endParaRPr sz="1000" dirty="0">
              <a:latin typeface="Calibri"/>
              <a:cs typeface="Calibri"/>
            </a:endParaRPr>
          </a:p>
          <a:p>
            <a:pPr>
              <a:lnSpc>
                <a:spcPct val="100000"/>
              </a:lnSpc>
            </a:pPr>
            <a:endParaRPr sz="1000" dirty="0">
              <a:latin typeface="Times New Roman"/>
              <a:cs typeface="Times New Roman"/>
            </a:endParaRPr>
          </a:p>
          <a:p>
            <a:pPr marL="1451610">
              <a:lnSpc>
                <a:spcPct val="100000"/>
              </a:lnSpc>
              <a:spcBef>
                <a:spcPts val="755"/>
              </a:spcBef>
            </a:pPr>
            <a:endParaRPr sz="800" dirty="0">
              <a:latin typeface="Arial"/>
              <a:cs typeface="Arial"/>
            </a:endParaRPr>
          </a:p>
        </p:txBody>
      </p:sp>
      <p:sp>
        <p:nvSpPr>
          <p:cNvPr id="59" name="object 59"/>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2" name="object 62"/>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3" name="object 63"/>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4" name="object 64"/>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5" name="object 65"/>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6" name="object 66"/>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7" name="object 67"/>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8" name="object 68"/>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69" name="object 69"/>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0" name="object 70"/>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1" name="object 71"/>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2" name="object 72"/>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3" name="object 73"/>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4" name="object 74"/>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5" name="object 75"/>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6" name="object 76"/>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7" name="object 77"/>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8" name="object 78"/>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79" name="object 79"/>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0" name="object 80"/>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1" name="object 81"/>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2" name="object 82"/>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3" name="object 83"/>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4" name="object 84"/>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5" name="object 85"/>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6" name="object 86"/>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7" name="object 87"/>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8" name="object 88"/>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89" name="object 89"/>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0" name="object 90"/>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1" name="object 91"/>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2" name="object 92"/>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3" name="object 93"/>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4" name="object 94"/>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5" name="object 95"/>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6" name="object 96"/>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7" name="object 97"/>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8" name="object 98"/>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99" name="object 99"/>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0" name="object 100"/>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1" name="object 101"/>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2" name="object 102"/>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3" name="object 103"/>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4" name="object 104"/>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5" name="object 105"/>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6" name="object 106"/>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7" name="object 107"/>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8" name="object 108"/>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09" name="object 109"/>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0" name="object 110"/>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1" name="object 111"/>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3" name="object 113"/>
          <p:cNvSpPr txBox="1"/>
          <p:nvPr/>
        </p:nvSpPr>
        <p:spPr>
          <a:xfrm>
            <a:off x="1214426" y="4988942"/>
            <a:ext cx="4096385" cy="2112886"/>
          </a:xfrm>
          <a:prstGeom prst="rect">
            <a:avLst/>
          </a:prstGeom>
        </p:spPr>
        <p:txBody>
          <a:bodyPr vert="horz" wrap="square" lIns="0" tIns="0" rIns="0" bIns="0" rtlCol="0">
            <a:spAutoFit/>
          </a:bodyPr>
          <a:lstStyle/>
          <a:p>
            <a:pPr marL="12700">
              <a:lnSpc>
                <a:spcPct val="100000"/>
              </a:lnSpc>
            </a:pPr>
            <a:r>
              <a:rPr sz="1500" b="1" dirty="0">
                <a:latin typeface="Calibri"/>
                <a:cs typeface="Calibri"/>
              </a:rPr>
              <a:t>Agile </a:t>
            </a:r>
            <a:r>
              <a:rPr sz="1500" b="1" spc="-5" dirty="0">
                <a:latin typeface="Calibri"/>
                <a:cs typeface="Calibri"/>
              </a:rPr>
              <a:t>Coaching Specific</a:t>
            </a:r>
            <a:r>
              <a:rPr sz="1500" b="1" spc="-45" dirty="0">
                <a:latin typeface="Calibri"/>
                <a:cs typeface="Calibri"/>
              </a:rPr>
              <a:t> </a:t>
            </a:r>
            <a:r>
              <a:rPr sz="1500" b="1" spc="-10" dirty="0">
                <a:latin typeface="Calibri"/>
                <a:cs typeface="Calibri"/>
              </a:rPr>
              <a:t>Points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Is Agile </a:t>
            </a:r>
            <a:r>
              <a:rPr sz="1200" spc="-5" dirty="0">
                <a:latin typeface="Calibri"/>
                <a:cs typeface="Calibri"/>
              </a:rPr>
              <a:t>training </a:t>
            </a:r>
            <a:r>
              <a:rPr sz="1200" dirty="0">
                <a:latin typeface="Calibri"/>
                <a:cs typeface="Calibri"/>
              </a:rPr>
              <a:t>part of the</a:t>
            </a:r>
            <a:r>
              <a:rPr sz="1200" spc="-150" dirty="0">
                <a:latin typeface="Calibri"/>
                <a:cs typeface="Calibri"/>
              </a:rPr>
              <a:t> </a:t>
            </a:r>
            <a:r>
              <a:rPr sz="1200" spc="-5" dirty="0">
                <a:latin typeface="Calibri"/>
                <a:cs typeface="Calibri"/>
              </a:rPr>
              <a:t>engagement?</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How </a:t>
            </a:r>
            <a:r>
              <a:rPr sz="1000" spc="-10" dirty="0">
                <a:latin typeface="Calibri"/>
                <a:cs typeface="Calibri"/>
              </a:rPr>
              <a:t>often </a:t>
            </a:r>
            <a:r>
              <a:rPr sz="1000" spc="-5" dirty="0">
                <a:latin typeface="Calibri"/>
                <a:cs typeface="Calibri"/>
              </a:rPr>
              <a:t>will the agile training will be</a:t>
            </a:r>
            <a:r>
              <a:rPr sz="1000" spc="65" dirty="0">
                <a:latin typeface="Calibri"/>
                <a:cs typeface="Calibri"/>
              </a:rPr>
              <a:t> </a:t>
            </a:r>
            <a:r>
              <a:rPr sz="1000" spc="-5" dirty="0">
                <a:latin typeface="Calibri"/>
                <a:cs typeface="Calibri"/>
              </a:rPr>
              <a:t>conducted?</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How long will each session</a:t>
            </a:r>
            <a:r>
              <a:rPr sz="1000" dirty="0">
                <a:latin typeface="Calibri"/>
                <a:cs typeface="Calibri"/>
              </a:rPr>
              <a:t> </a:t>
            </a:r>
            <a:r>
              <a:rPr sz="1000" spc="-5" dirty="0">
                <a:latin typeface="Calibri"/>
                <a:cs typeface="Calibri"/>
              </a:rPr>
              <a:t>be?</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How many locations will </a:t>
            </a:r>
            <a:r>
              <a:rPr sz="1200" dirty="0">
                <a:latin typeface="Calibri"/>
                <a:cs typeface="Calibri"/>
              </a:rPr>
              <a:t>be </a:t>
            </a:r>
            <a:r>
              <a:rPr sz="1200" spc="-10" dirty="0">
                <a:latin typeface="Calibri"/>
                <a:cs typeface="Calibri"/>
              </a:rPr>
              <a:t>covered </a:t>
            </a:r>
            <a:r>
              <a:rPr sz="1200" dirty="0">
                <a:latin typeface="Calibri"/>
                <a:cs typeface="Calibri"/>
              </a:rPr>
              <a:t>in</a:t>
            </a:r>
            <a:r>
              <a:rPr sz="1200" spc="-60" dirty="0">
                <a:latin typeface="Calibri"/>
                <a:cs typeface="Calibri"/>
              </a:rPr>
              <a:t> </a:t>
            </a:r>
            <a:r>
              <a:rPr sz="1200" spc="-5" dirty="0">
                <a:latin typeface="Calibri"/>
                <a:cs typeface="Calibri"/>
              </a:rPr>
              <a:t>coaching?</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How many teams are </a:t>
            </a:r>
            <a:r>
              <a:rPr sz="1200" dirty="0">
                <a:latin typeface="Calibri"/>
                <a:cs typeface="Calibri"/>
              </a:rPr>
              <a:t>part of</a:t>
            </a:r>
            <a:r>
              <a:rPr sz="1200" spc="-105" dirty="0">
                <a:latin typeface="Calibri"/>
                <a:cs typeface="Calibri"/>
              </a:rPr>
              <a:t> </a:t>
            </a:r>
            <a:r>
              <a:rPr sz="1200" dirty="0">
                <a:latin typeface="Calibri"/>
                <a:cs typeface="Calibri"/>
              </a:rPr>
              <a:t>it?</a:t>
            </a:r>
            <a:endParaRPr sz="1200">
              <a:latin typeface="Calibri"/>
              <a:cs typeface="Calibri"/>
            </a:endParaRPr>
          </a:p>
          <a:p>
            <a:pPr marL="299085" marR="5080" indent="-172720">
              <a:lnSpc>
                <a:spcPct val="120000"/>
              </a:lnSpc>
              <a:spcBef>
                <a:spcPts val="300"/>
              </a:spcBef>
              <a:buClr>
                <a:srgbClr val="FF6600"/>
              </a:buClr>
              <a:buFont typeface="Wingdings"/>
              <a:buChar char=""/>
              <a:tabLst>
                <a:tab pos="299720" algn="l"/>
              </a:tabLst>
            </a:pPr>
            <a:r>
              <a:rPr sz="1200" dirty="0">
                <a:latin typeface="Calibri"/>
                <a:cs typeface="Calibri"/>
              </a:rPr>
              <a:t>Will </a:t>
            </a:r>
            <a:r>
              <a:rPr sz="1200" spc="-5" dirty="0">
                <a:latin typeface="Calibri"/>
                <a:cs typeface="Calibri"/>
              </a:rPr>
              <a:t>coaching </a:t>
            </a:r>
            <a:r>
              <a:rPr sz="1200" spc="-10" dirty="0">
                <a:latin typeface="Calibri"/>
                <a:cs typeface="Calibri"/>
              </a:rPr>
              <a:t>involve </a:t>
            </a:r>
            <a:r>
              <a:rPr sz="1200" spc="-5" dirty="0">
                <a:latin typeface="Calibri"/>
                <a:cs typeface="Calibri"/>
              </a:rPr>
              <a:t>working with Scrum </a:t>
            </a:r>
            <a:r>
              <a:rPr sz="1200" spc="-10" dirty="0">
                <a:latin typeface="Calibri"/>
                <a:cs typeface="Calibri"/>
              </a:rPr>
              <a:t>Masters </a:t>
            </a:r>
            <a:r>
              <a:rPr sz="1200" spc="-5" dirty="0">
                <a:latin typeface="Calibri"/>
                <a:cs typeface="Calibri"/>
              </a:rPr>
              <a:t>and/or </a:t>
            </a:r>
            <a:r>
              <a:rPr sz="1200" dirty="0">
                <a:latin typeface="Calibri"/>
                <a:cs typeface="Calibri"/>
              </a:rPr>
              <a:t>the  </a:t>
            </a:r>
            <a:r>
              <a:rPr sz="1200" spc="-5" dirty="0">
                <a:latin typeface="Calibri"/>
                <a:cs typeface="Calibri"/>
              </a:rPr>
              <a:t>entire</a:t>
            </a:r>
            <a:r>
              <a:rPr sz="1200" spc="-95" dirty="0">
                <a:latin typeface="Calibri"/>
                <a:cs typeface="Calibri"/>
              </a:rPr>
              <a:t> </a:t>
            </a:r>
            <a:r>
              <a:rPr sz="1200" spc="-5" dirty="0">
                <a:latin typeface="Calibri"/>
                <a:cs typeface="Calibri"/>
              </a:rPr>
              <a:t>team?</a:t>
            </a:r>
            <a:endParaRPr sz="1200">
              <a:latin typeface="Calibri"/>
              <a:cs typeface="Calibri"/>
            </a:endParaRPr>
          </a:p>
        </p:txBody>
      </p:sp>
    </p:spTree>
    <p:extLst>
      <p:ext uri="{BB962C8B-B14F-4D97-AF65-F5344CB8AC3E}">
        <p14:creationId xmlns:p14="http://schemas.microsoft.com/office/powerpoint/2010/main" val="3926148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3313429" cy="1392689"/>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What </a:t>
            </a:r>
            <a:r>
              <a:rPr sz="1500" b="1" dirty="0">
                <a:latin typeface="Calibri"/>
                <a:cs typeface="Calibri"/>
              </a:rPr>
              <a:t>a </a:t>
            </a:r>
            <a:r>
              <a:rPr sz="1500" b="1" spc="-5" dirty="0">
                <a:latin typeface="Calibri"/>
                <a:cs typeface="Calibri"/>
              </a:rPr>
              <a:t>Coach Must Not</a:t>
            </a:r>
            <a:r>
              <a:rPr sz="1500" b="1" spc="-75" dirty="0">
                <a:latin typeface="Calibri"/>
                <a:cs typeface="Calibri"/>
              </a:rPr>
              <a:t> </a:t>
            </a:r>
            <a:r>
              <a:rPr sz="1500" b="1" spc="-5" dirty="0">
                <a:latin typeface="Calibri"/>
                <a:cs typeface="Calibri"/>
              </a:rPr>
              <a:t>do?</a:t>
            </a:r>
            <a:endParaRPr sz="1500">
              <a:latin typeface="Calibri"/>
              <a:cs typeface="Calibri"/>
            </a:endParaRPr>
          </a:p>
          <a:p>
            <a:pPr>
              <a:lnSpc>
                <a:spcPct val="100000"/>
              </a:lnSpc>
              <a:spcBef>
                <a:spcPts val="35"/>
              </a:spcBef>
            </a:pPr>
            <a:endParaRPr sz="1250">
              <a:latin typeface="Times New Roman"/>
              <a:cs typeface="Times New Roman"/>
            </a:endParaRPr>
          </a:p>
          <a:p>
            <a:pPr marL="260985" indent="-172720">
              <a:lnSpc>
                <a:spcPct val="100000"/>
              </a:lnSpc>
              <a:buClr>
                <a:srgbClr val="FF6600"/>
              </a:buClr>
              <a:buFont typeface="Wingdings"/>
              <a:buChar char=""/>
              <a:tabLst>
                <a:tab pos="261620" algn="l"/>
              </a:tabLst>
            </a:pPr>
            <a:r>
              <a:rPr sz="1200" spc="-5" dirty="0">
                <a:latin typeface="Calibri"/>
                <a:cs typeface="Calibri"/>
              </a:rPr>
              <a:t>Manage teams </a:t>
            </a:r>
            <a:r>
              <a:rPr sz="1200" dirty="0">
                <a:latin typeface="Calibri"/>
                <a:cs typeface="Calibri"/>
              </a:rPr>
              <a:t>or </a:t>
            </a:r>
            <a:r>
              <a:rPr sz="1200" spc="-5" dirty="0">
                <a:latin typeface="Calibri"/>
                <a:cs typeface="Calibri"/>
              </a:rPr>
              <a:t>team</a:t>
            </a:r>
            <a:r>
              <a:rPr sz="1200" spc="-90" dirty="0">
                <a:latin typeface="Calibri"/>
                <a:cs typeface="Calibri"/>
              </a:rPr>
              <a:t> </a:t>
            </a:r>
            <a:r>
              <a:rPr sz="1200" spc="-5" dirty="0">
                <a:latin typeface="Calibri"/>
                <a:cs typeface="Calibri"/>
              </a:rPr>
              <a:t>members</a:t>
            </a:r>
            <a:endParaRPr sz="1200">
              <a:latin typeface="Calibri"/>
              <a:cs typeface="Calibri"/>
            </a:endParaRPr>
          </a:p>
          <a:p>
            <a:pPr marL="260985" indent="-172720">
              <a:lnSpc>
                <a:spcPct val="100000"/>
              </a:lnSpc>
              <a:spcBef>
                <a:spcPts val="585"/>
              </a:spcBef>
              <a:buClr>
                <a:srgbClr val="FF6600"/>
              </a:buClr>
              <a:buFont typeface="Wingdings"/>
              <a:buChar char=""/>
              <a:tabLst>
                <a:tab pos="261620" algn="l"/>
              </a:tabLst>
            </a:pPr>
            <a:r>
              <a:rPr sz="1200" spc="-5" dirty="0">
                <a:latin typeface="Calibri"/>
                <a:cs typeface="Calibri"/>
              </a:rPr>
              <a:t>Give performance evaluations </a:t>
            </a:r>
            <a:r>
              <a:rPr sz="1200" spc="-10" dirty="0">
                <a:latin typeface="Calibri"/>
                <a:cs typeface="Calibri"/>
              </a:rPr>
              <a:t>for </a:t>
            </a:r>
            <a:r>
              <a:rPr sz="1200" spc="-5" dirty="0">
                <a:latin typeface="Calibri"/>
                <a:cs typeface="Calibri"/>
              </a:rPr>
              <a:t>team</a:t>
            </a:r>
            <a:r>
              <a:rPr sz="1200" spc="-35" dirty="0">
                <a:latin typeface="Calibri"/>
                <a:cs typeface="Calibri"/>
              </a:rPr>
              <a:t> </a:t>
            </a:r>
            <a:r>
              <a:rPr sz="1200" spc="-5" dirty="0">
                <a:latin typeface="Calibri"/>
                <a:cs typeface="Calibri"/>
              </a:rPr>
              <a:t>members</a:t>
            </a:r>
            <a:endParaRPr sz="1200">
              <a:latin typeface="Calibri"/>
              <a:cs typeface="Calibri"/>
            </a:endParaRPr>
          </a:p>
          <a:p>
            <a:pPr marL="260985" indent="-172720">
              <a:lnSpc>
                <a:spcPct val="100000"/>
              </a:lnSpc>
              <a:spcBef>
                <a:spcPts val="585"/>
              </a:spcBef>
              <a:buClr>
                <a:srgbClr val="FF6600"/>
              </a:buClr>
              <a:buFont typeface="Wingdings"/>
              <a:buChar char=""/>
              <a:tabLst>
                <a:tab pos="261620" algn="l"/>
              </a:tabLst>
            </a:pPr>
            <a:r>
              <a:rPr sz="1200" spc="-20" dirty="0">
                <a:latin typeface="Calibri"/>
                <a:cs typeface="Calibri"/>
              </a:rPr>
              <a:t>Track </a:t>
            </a:r>
            <a:r>
              <a:rPr sz="1200" spc="-5" dirty="0">
                <a:latin typeface="Calibri"/>
                <a:cs typeface="Calibri"/>
              </a:rPr>
              <a:t>Delivery</a:t>
            </a:r>
            <a:r>
              <a:rPr sz="1200" spc="-65" dirty="0">
                <a:latin typeface="Calibri"/>
                <a:cs typeface="Calibri"/>
              </a:rPr>
              <a:t> </a:t>
            </a:r>
            <a:r>
              <a:rPr sz="1200" dirty="0">
                <a:latin typeface="Calibri"/>
                <a:cs typeface="Calibri"/>
              </a:rPr>
              <a:t>issues</a:t>
            </a:r>
            <a:endParaRPr sz="1200">
              <a:latin typeface="Calibri"/>
              <a:cs typeface="Calibri"/>
            </a:endParaRPr>
          </a:p>
          <a:p>
            <a:pPr marL="260985" indent="-172720">
              <a:lnSpc>
                <a:spcPct val="100000"/>
              </a:lnSpc>
              <a:spcBef>
                <a:spcPts val="585"/>
              </a:spcBef>
              <a:buClr>
                <a:srgbClr val="FF6600"/>
              </a:buClr>
              <a:buFont typeface="Wingdings"/>
              <a:buChar char=""/>
              <a:tabLst>
                <a:tab pos="261620" algn="l"/>
              </a:tabLst>
            </a:pPr>
            <a:r>
              <a:rPr sz="1200" spc="-15" dirty="0">
                <a:latin typeface="Calibri"/>
                <a:cs typeface="Calibri"/>
              </a:rPr>
              <a:t>Work </a:t>
            </a:r>
            <a:r>
              <a:rPr sz="1200" spc="-5" dirty="0">
                <a:latin typeface="Calibri"/>
                <a:cs typeface="Calibri"/>
              </a:rPr>
              <a:t>with clients </a:t>
            </a:r>
            <a:r>
              <a:rPr sz="1200" dirty="0">
                <a:latin typeface="Calibri"/>
                <a:cs typeface="Calibri"/>
              </a:rPr>
              <a:t>in </a:t>
            </a:r>
            <a:r>
              <a:rPr sz="1200" spc="-10" dirty="0">
                <a:latin typeface="Calibri"/>
                <a:cs typeface="Calibri"/>
              </a:rPr>
              <a:t>contract</a:t>
            </a:r>
            <a:r>
              <a:rPr sz="1200" spc="-25" dirty="0">
                <a:latin typeface="Calibri"/>
                <a:cs typeface="Calibri"/>
              </a:rPr>
              <a:t> </a:t>
            </a:r>
            <a:r>
              <a:rPr sz="1200" spc="-5" dirty="0">
                <a:latin typeface="Calibri"/>
                <a:cs typeface="Calibri"/>
              </a:rPr>
              <a:t>negotiations</a:t>
            </a:r>
            <a:endParaRPr sz="1200">
              <a:latin typeface="Calibri"/>
              <a:cs typeface="Calibri"/>
            </a:endParaRPr>
          </a:p>
        </p:txBody>
      </p:sp>
      <p:sp>
        <p:nvSpPr>
          <p:cNvPr id="59" name="object 59"/>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2" name="object 62"/>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3" name="object 63"/>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4" name="object 64"/>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5" name="object 65"/>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6" name="object 66"/>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7" name="object 67"/>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8" name="object 68"/>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69" name="object 69"/>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0" name="object 70"/>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1" name="object 71"/>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2" name="object 72"/>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3" name="object 73"/>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4" name="object 74"/>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5" name="object 75"/>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6" name="object 76"/>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7" name="object 77"/>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8" name="object 78"/>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79" name="object 79"/>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0" name="object 80"/>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1" name="object 81"/>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2" name="object 82"/>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3" name="object 83"/>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4" name="object 84"/>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5" name="object 85"/>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6" name="object 86"/>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7" name="object 87"/>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8" name="object 88"/>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89" name="object 89"/>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0" name="object 90"/>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1" name="object 91"/>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2" name="object 92"/>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3" name="object 93"/>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4" name="object 94"/>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5" name="object 95"/>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6" name="object 96"/>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7" name="object 97"/>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8" name="object 98"/>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99" name="object 99"/>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0" name="object 100"/>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1" name="object 101"/>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2" name="object 102"/>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3" name="object 103"/>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4" name="object 104"/>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5" name="object 105"/>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6" name="object 106"/>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7" name="object 107"/>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8" name="object 108"/>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09" name="object 109"/>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0" name="object 110"/>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1" name="object 111"/>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3" name="object 113"/>
          <p:cNvSpPr txBox="1"/>
          <p:nvPr/>
        </p:nvSpPr>
        <p:spPr>
          <a:xfrm>
            <a:off x="1214426" y="4988942"/>
            <a:ext cx="4157345" cy="3375283"/>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spc="-10" dirty="0">
                <a:latin typeface="Calibri"/>
                <a:cs typeface="Calibri"/>
              </a:rPr>
              <a:t>Prerequisites </a:t>
            </a:r>
            <a:r>
              <a:rPr sz="1500" b="1" dirty="0">
                <a:latin typeface="Calibri"/>
                <a:cs typeface="Calibri"/>
              </a:rPr>
              <a:t>- </a:t>
            </a:r>
            <a:r>
              <a:rPr sz="1500" b="1" spc="-5" dirty="0">
                <a:latin typeface="Calibri"/>
                <a:cs typeface="Calibri"/>
              </a:rPr>
              <a:t>The </a:t>
            </a:r>
            <a:r>
              <a:rPr sz="1500" b="1" spc="-10" dirty="0">
                <a:latin typeface="Calibri"/>
                <a:cs typeface="Calibri"/>
              </a:rPr>
              <a:t>Bottom</a:t>
            </a:r>
            <a:r>
              <a:rPr sz="1500" b="1" spc="-30" dirty="0">
                <a:latin typeface="Calibri"/>
                <a:cs typeface="Calibri"/>
              </a:rPr>
              <a:t> </a:t>
            </a:r>
            <a:r>
              <a:rPr sz="1500" b="1" dirty="0">
                <a:latin typeface="Calibri"/>
                <a:cs typeface="Calibri"/>
              </a:rPr>
              <a:t>Line</a:t>
            </a:r>
            <a:endParaRPr sz="1500">
              <a:latin typeface="Calibri"/>
              <a:cs typeface="Calibri"/>
            </a:endParaRPr>
          </a:p>
          <a:p>
            <a:pPr marL="260985" indent="-172720">
              <a:lnSpc>
                <a:spcPct val="100000"/>
              </a:lnSpc>
              <a:spcBef>
                <a:spcPts val="1310"/>
              </a:spcBef>
              <a:buClr>
                <a:srgbClr val="FF6600"/>
              </a:buClr>
              <a:buFont typeface="Wingdings"/>
              <a:buChar char=""/>
              <a:tabLst>
                <a:tab pos="261620" algn="l"/>
              </a:tabLst>
            </a:pPr>
            <a:r>
              <a:rPr sz="1100" spc="-5" dirty="0">
                <a:latin typeface="Calibri"/>
                <a:cs typeface="Calibri"/>
              </a:rPr>
              <a:t>Purpose</a:t>
            </a:r>
            <a:endParaRPr sz="1100">
              <a:latin typeface="Calibri"/>
              <a:cs typeface="Calibri"/>
            </a:endParaRPr>
          </a:p>
          <a:p>
            <a:pPr marL="460375" marR="5080" lvl="1" indent="-143510">
              <a:lnSpc>
                <a:spcPct val="100000"/>
              </a:lnSpc>
              <a:spcBef>
                <a:spcPts val="605"/>
              </a:spcBef>
              <a:buClr>
                <a:srgbClr val="FF6600"/>
              </a:buClr>
              <a:buFont typeface="Arial"/>
              <a:buChar char="•"/>
              <a:tabLst>
                <a:tab pos="461009" algn="l"/>
              </a:tabLst>
            </a:pPr>
            <a:r>
              <a:rPr sz="950" spc="-5" dirty="0">
                <a:latin typeface="Calibri"/>
                <a:cs typeface="Calibri"/>
              </a:rPr>
              <a:t>Does the </a:t>
            </a:r>
            <a:r>
              <a:rPr sz="950" spc="-10" dirty="0">
                <a:latin typeface="Calibri"/>
                <a:cs typeface="Calibri"/>
              </a:rPr>
              <a:t>coachee/team have </a:t>
            </a:r>
            <a:r>
              <a:rPr sz="950" spc="-5" dirty="0">
                <a:latin typeface="Calibri"/>
                <a:cs typeface="Calibri"/>
              </a:rPr>
              <a:t>a clear goals </a:t>
            </a:r>
            <a:r>
              <a:rPr sz="950" spc="-10" dirty="0">
                <a:latin typeface="Calibri"/>
                <a:cs typeface="Calibri"/>
              </a:rPr>
              <a:t>that focus </a:t>
            </a:r>
            <a:r>
              <a:rPr sz="950" spc="-5" dirty="0">
                <a:latin typeface="Calibri"/>
                <a:cs typeface="Calibri"/>
              </a:rPr>
              <a:t>on delivering business  value?</a:t>
            </a:r>
            <a:endParaRPr sz="950">
              <a:latin typeface="Calibri"/>
              <a:cs typeface="Calibri"/>
            </a:endParaRPr>
          </a:p>
          <a:p>
            <a:pPr marL="260985" indent="-172720">
              <a:lnSpc>
                <a:spcPct val="100000"/>
              </a:lnSpc>
              <a:spcBef>
                <a:spcPts val="590"/>
              </a:spcBef>
              <a:buClr>
                <a:srgbClr val="FF6600"/>
              </a:buClr>
              <a:buFont typeface="Wingdings"/>
              <a:buChar char=""/>
              <a:tabLst>
                <a:tab pos="261620" algn="l"/>
              </a:tabLst>
            </a:pPr>
            <a:r>
              <a:rPr sz="1100" dirty="0">
                <a:latin typeface="Calibri"/>
                <a:cs typeface="Calibri"/>
              </a:rPr>
              <a:t>Commitment</a:t>
            </a:r>
            <a:endParaRPr sz="1100">
              <a:latin typeface="Calibri"/>
              <a:cs typeface="Calibri"/>
            </a:endParaRPr>
          </a:p>
          <a:p>
            <a:pPr marL="460375" lvl="1" indent="-143510">
              <a:lnSpc>
                <a:spcPct val="100000"/>
              </a:lnSpc>
              <a:spcBef>
                <a:spcPts val="605"/>
              </a:spcBef>
              <a:buClr>
                <a:srgbClr val="FF6600"/>
              </a:buClr>
              <a:buFont typeface="Arial"/>
              <a:buChar char="•"/>
              <a:tabLst>
                <a:tab pos="461009" algn="l"/>
              </a:tabLst>
            </a:pPr>
            <a:r>
              <a:rPr sz="950" spc="-5" dirty="0">
                <a:latin typeface="Calibri"/>
                <a:cs typeface="Calibri"/>
              </a:rPr>
              <a:t>Is the </a:t>
            </a:r>
            <a:r>
              <a:rPr sz="950" spc="-10" dirty="0">
                <a:latin typeface="Calibri"/>
                <a:cs typeface="Calibri"/>
              </a:rPr>
              <a:t>coachee/team committed </a:t>
            </a:r>
            <a:r>
              <a:rPr sz="950" spc="-15" dirty="0">
                <a:latin typeface="Calibri"/>
                <a:cs typeface="Calibri"/>
              </a:rPr>
              <a:t>to </a:t>
            </a:r>
            <a:r>
              <a:rPr sz="950" spc="-5" dirty="0">
                <a:latin typeface="Calibri"/>
                <a:cs typeface="Calibri"/>
              </a:rPr>
              <a:t>achieve their</a:t>
            </a:r>
            <a:r>
              <a:rPr sz="950" spc="114" dirty="0">
                <a:latin typeface="Calibri"/>
                <a:cs typeface="Calibri"/>
              </a:rPr>
              <a:t> </a:t>
            </a:r>
            <a:r>
              <a:rPr sz="950" spc="-5" dirty="0">
                <a:latin typeface="Calibri"/>
                <a:cs typeface="Calibri"/>
              </a:rPr>
              <a:t>goal?</a:t>
            </a:r>
            <a:endParaRPr sz="950">
              <a:latin typeface="Calibri"/>
              <a:cs typeface="Calibri"/>
            </a:endParaRPr>
          </a:p>
          <a:p>
            <a:pPr marL="260985" indent="-172720">
              <a:lnSpc>
                <a:spcPct val="100000"/>
              </a:lnSpc>
              <a:spcBef>
                <a:spcPts val="595"/>
              </a:spcBef>
              <a:buClr>
                <a:srgbClr val="FF6600"/>
              </a:buClr>
              <a:buFont typeface="Wingdings"/>
              <a:buChar char=""/>
              <a:tabLst>
                <a:tab pos="261620" algn="l"/>
              </a:tabLst>
            </a:pPr>
            <a:r>
              <a:rPr sz="1100" spc="-5" dirty="0">
                <a:latin typeface="Calibri"/>
                <a:cs typeface="Calibri"/>
              </a:rPr>
              <a:t>Motivation</a:t>
            </a:r>
            <a:endParaRPr sz="1100">
              <a:latin typeface="Calibri"/>
              <a:cs typeface="Calibri"/>
            </a:endParaRPr>
          </a:p>
          <a:p>
            <a:pPr marL="460375" lvl="1" indent="-143510">
              <a:lnSpc>
                <a:spcPct val="100000"/>
              </a:lnSpc>
              <a:spcBef>
                <a:spcPts val="605"/>
              </a:spcBef>
              <a:buClr>
                <a:srgbClr val="FF6600"/>
              </a:buClr>
              <a:buFont typeface="Arial"/>
              <a:buChar char="•"/>
              <a:tabLst>
                <a:tab pos="461009" algn="l"/>
              </a:tabLst>
            </a:pPr>
            <a:r>
              <a:rPr sz="950" spc="-5" dirty="0">
                <a:latin typeface="Calibri"/>
                <a:cs typeface="Calibri"/>
              </a:rPr>
              <a:t>Is the </a:t>
            </a:r>
            <a:r>
              <a:rPr sz="950" spc="-10" dirty="0">
                <a:latin typeface="Calibri"/>
                <a:cs typeface="Calibri"/>
              </a:rPr>
              <a:t>coachee/team motivated </a:t>
            </a:r>
            <a:r>
              <a:rPr sz="950" spc="-15" dirty="0">
                <a:latin typeface="Calibri"/>
                <a:cs typeface="Calibri"/>
              </a:rPr>
              <a:t>to </a:t>
            </a:r>
            <a:r>
              <a:rPr sz="950" spc="-10" dirty="0">
                <a:latin typeface="Calibri"/>
                <a:cs typeface="Calibri"/>
              </a:rPr>
              <a:t>work </a:t>
            </a:r>
            <a:r>
              <a:rPr sz="950" spc="-5" dirty="0">
                <a:latin typeface="Calibri"/>
                <a:cs typeface="Calibri"/>
              </a:rPr>
              <a:t>with the</a:t>
            </a:r>
            <a:r>
              <a:rPr sz="950" spc="145" dirty="0">
                <a:latin typeface="Calibri"/>
                <a:cs typeface="Calibri"/>
              </a:rPr>
              <a:t> </a:t>
            </a:r>
            <a:r>
              <a:rPr sz="950" spc="-5" dirty="0">
                <a:latin typeface="Calibri"/>
                <a:cs typeface="Calibri"/>
              </a:rPr>
              <a:t>Coach?</a:t>
            </a:r>
            <a:endParaRPr sz="950">
              <a:latin typeface="Calibri"/>
              <a:cs typeface="Calibri"/>
            </a:endParaRPr>
          </a:p>
          <a:p>
            <a:pPr marL="260985" indent="-172720">
              <a:lnSpc>
                <a:spcPct val="100000"/>
              </a:lnSpc>
              <a:spcBef>
                <a:spcPts val="590"/>
              </a:spcBef>
              <a:buClr>
                <a:srgbClr val="FF6600"/>
              </a:buClr>
              <a:buFont typeface="Wingdings"/>
              <a:buChar char=""/>
              <a:tabLst>
                <a:tab pos="261620" algn="l"/>
              </a:tabLst>
            </a:pPr>
            <a:r>
              <a:rPr sz="1100" spc="-5" dirty="0">
                <a:latin typeface="Calibri"/>
                <a:cs typeface="Calibri"/>
              </a:rPr>
              <a:t>Expectations</a:t>
            </a:r>
            <a:endParaRPr sz="1100">
              <a:latin typeface="Calibri"/>
              <a:cs typeface="Calibri"/>
            </a:endParaRPr>
          </a:p>
          <a:p>
            <a:pPr marL="460375" lvl="1" indent="-143510">
              <a:lnSpc>
                <a:spcPct val="100000"/>
              </a:lnSpc>
              <a:spcBef>
                <a:spcPts val="605"/>
              </a:spcBef>
              <a:buClr>
                <a:srgbClr val="FF6600"/>
              </a:buClr>
              <a:buFont typeface="Arial"/>
              <a:buChar char="•"/>
              <a:tabLst>
                <a:tab pos="461009" algn="l"/>
              </a:tabLst>
            </a:pPr>
            <a:r>
              <a:rPr sz="950" spc="-5" dirty="0">
                <a:latin typeface="Calibri"/>
                <a:cs typeface="Calibri"/>
              </a:rPr>
              <a:t>Does the </a:t>
            </a:r>
            <a:r>
              <a:rPr sz="950" spc="-10" dirty="0">
                <a:latin typeface="Calibri"/>
                <a:cs typeface="Calibri"/>
              </a:rPr>
              <a:t>client/coachee have realistic expectations </a:t>
            </a:r>
            <a:r>
              <a:rPr sz="950" spc="-5" dirty="0">
                <a:latin typeface="Calibri"/>
                <a:cs typeface="Calibri"/>
              </a:rPr>
              <a:t>from the</a:t>
            </a:r>
            <a:r>
              <a:rPr sz="950" spc="175" dirty="0">
                <a:latin typeface="Calibri"/>
                <a:cs typeface="Calibri"/>
              </a:rPr>
              <a:t> </a:t>
            </a:r>
            <a:r>
              <a:rPr sz="950" spc="-5" dirty="0">
                <a:latin typeface="Calibri"/>
                <a:cs typeface="Calibri"/>
              </a:rPr>
              <a:t>Coach?</a:t>
            </a:r>
            <a:endParaRPr sz="950">
              <a:latin typeface="Calibri"/>
              <a:cs typeface="Calibri"/>
            </a:endParaRPr>
          </a:p>
          <a:p>
            <a:pPr marL="260985" indent="-172720">
              <a:lnSpc>
                <a:spcPct val="100000"/>
              </a:lnSpc>
              <a:spcBef>
                <a:spcPts val="590"/>
              </a:spcBef>
              <a:buClr>
                <a:srgbClr val="FF6600"/>
              </a:buClr>
              <a:buFont typeface="Wingdings"/>
              <a:buChar char=""/>
              <a:tabLst>
                <a:tab pos="261620" algn="l"/>
              </a:tabLst>
            </a:pPr>
            <a:r>
              <a:rPr sz="1100" spc="-5" dirty="0">
                <a:latin typeface="Calibri"/>
                <a:cs typeface="Calibri"/>
              </a:rPr>
              <a:t>Investment</a:t>
            </a:r>
            <a:endParaRPr sz="1100">
              <a:latin typeface="Calibri"/>
              <a:cs typeface="Calibri"/>
            </a:endParaRPr>
          </a:p>
          <a:p>
            <a:pPr marL="460375" marR="94615" lvl="1" indent="-143510">
              <a:lnSpc>
                <a:spcPct val="100000"/>
              </a:lnSpc>
              <a:spcBef>
                <a:spcPts val="605"/>
              </a:spcBef>
              <a:buClr>
                <a:srgbClr val="FF6600"/>
              </a:buClr>
              <a:buFont typeface="Arial"/>
              <a:buChar char="•"/>
              <a:tabLst>
                <a:tab pos="461009" algn="l"/>
              </a:tabLst>
            </a:pPr>
            <a:r>
              <a:rPr sz="950" spc="-5" dirty="0">
                <a:latin typeface="Calibri"/>
                <a:cs typeface="Calibri"/>
              </a:rPr>
              <a:t>Is the </a:t>
            </a:r>
            <a:r>
              <a:rPr sz="950" spc="-10" dirty="0">
                <a:latin typeface="Calibri"/>
                <a:cs typeface="Calibri"/>
              </a:rPr>
              <a:t>client/coachee/team </a:t>
            </a:r>
            <a:r>
              <a:rPr sz="950" spc="-5" dirty="0">
                <a:latin typeface="Calibri"/>
                <a:cs typeface="Calibri"/>
              </a:rPr>
              <a:t>ready </a:t>
            </a:r>
            <a:r>
              <a:rPr sz="950" spc="-15" dirty="0">
                <a:latin typeface="Calibri"/>
                <a:cs typeface="Calibri"/>
              </a:rPr>
              <a:t>to </a:t>
            </a:r>
            <a:r>
              <a:rPr sz="950" spc="-10" dirty="0">
                <a:latin typeface="Calibri"/>
                <a:cs typeface="Calibri"/>
              </a:rPr>
              <a:t>invest </a:t>
            </a:r>
            <a:r>
              <a:rPr sz="950" spc="-5" dirty="0">
                <a:latin typeface="Calibri"/>
                <a:cs typeface="Calibri"/>
              </a:rPr>
              <a:t>time, money </a:t>
            </a:r>
            <a:r>
              <a:rPr sz="950" dirty="0">
                <a:latin typeface="Calibri"/>
                <a:cs typeface="Calibri"/>
              </a:rPr>
              <a:t>and </a:t>
            </a:r>
            <a:r>
              <a:rPr sz="950" spc="-5" dirty="0">
                <a:latin typeface="Calibri"/>
                <a:cs typeface="Calibri"/>
              </a:rPr>
              <a:t>energy in the  coaching</a:t>
            </a:r>
            <a:r>
              <a:rPr sz="950" spc="-55" dirty="0">
                <a:latin typeface="Calibri"/>
                <a:cs typeface="Calibri"/>
              </a:rPr>
              <a:t> </a:t>
            </a:r>
            <a:r>
              <a:rPr sz="950" spc="-10" dirty="0">
                <a:latin typeface="Calibri"/>
                <a:cs typeface="Calibri"/>
              </a:rPr>
              <a:t>process?</a:t>
            </a:r>
            <a:endParaRPr sz="950">
              <a:latin typeface="Calibri"/>
              <a:cs typeface="Calibri"/>
            </a:endParaRPr>
          </a:p>
          <a:p>
            <a:pPr>
              <a:lnSpc>
                <a:spcPct val="100000"/>
              </a:lnSpc>
            </a:pPr>
            <a:endParaRPr sz="900">
              <a:latin typeface="Times New Roman"/>
              <a:cs typeface="Times New Roman"/>
            </a:endParaRPr>
          </a:p>
          <a:p>
            <a:pPr>
              <a:lnSpc>
                <a:spcPct val="100000"/>
              </a:lnSpc>
              <a:spcBef>
                <a:spcPts val="15"/>
              </a:spcBef>
            </a:pPr>
            <a:endParaRPr sz="1000">
              <a:latin typeface="Times New Roman"/>
              <a:cs typeface="Times New Roman"/>
            </a:endParaRPr>
          </a:p>
          <a:p>
            <a:pPr marL="1451610">
              <a:lnSpc>
                <a:spcPct val="100000"/>
              </a:lnSpc>
              <a:spcBef>
                <a:spcPts val="5"/>
              </a:spcBef>
            </a:pPr>
            <a:endParaRPr sz="8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3149346" y="5709922"/>
            <a:ext cx="1270" cy="1377315"/>
          </a:xfrm>
          <a:custGeom>
            <a:avLst/>
            <a:gdLst/>
            <a:ahLst/>
            <a:cxnLst/>
            <a:rect l="l" t="t" r="r" b="b"/>
            <a:pathLst>
              <a:path w="1269" h="1377315">
                <a:moveTo>
                  <a:pt x="889" y="0"/>
                </a:moveTo>
                <a:lnTo>
                  <a:pt x="0" y="1376934"/>
                </a:lnTo>
              </a:path>
            </a:pathLst>
          </a:custGeom>
          <a:ln/>
        </p:spPr>
        <p:style>
          <a:lnRef idx="3">
            <a:schemeClr val="accent3"/>
          </a:lnRef>
          <a:fillRef idx="0">
            <a:schemeClr val="accent3"/>
          </a:fillRef>
          <a:effectRef idx="2">
            <a:schemeClr val="accent3"/>
          </a:effectRef>
          <a:fontRef idx="minor">
            <a:schemeClr val="tx1"/>
          </a:fontRef>
        </p:style>
        <p:txBody>
          <a:bodyPr wrap="square" lIns="0" tIns="0" rIns="0" bIns="0" rtlCol="0"/>
          <a:lstStyle/>
          <a:p>
            <a:endParaRPr/>
          </a:p>
        </p:txBody>
      </p:sp>
      <p:sp>
        <p:nvSpPr>
          <p:cNvPr id="68" name="object 68"/>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9" name="object 69"/>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0" name="object 70"/>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1" name="object 71"/>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2" name="object 72"/>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3" name="object 73"/>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4" name="object 74"/>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5" name="object 75"/>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6" name="object 76"/>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7" name="object 77"/>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8" name="object 78"/>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9" name="object 79"/>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0" name="object 80"/>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1" name="object 81"/>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2" name="object 82"/>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3" name="object 83"/>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4" name="object 84"/>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5" name="object 85"/>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6" name="object 86"/>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7" name="object 87"/>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8" name="object 88"/>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9" name="object 89"/>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0" name="object 90"/>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1" name="object 91"/>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2" name="object 92"/>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3" name="object 93"/>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4" name="object 94"/>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5" name="object 95"/>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6" name="object 96"/>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7" name="object 97"/>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8" name="object 98"/>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9" name="object 99"/>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0" name="object 100"/>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1" name="object 101"/>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2" name="object 102"/>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3" name="object 103"/>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4" name="object 104"/>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5" name="object 105"/>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6" name="object 106"/>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7" name="object 107"/>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8" name="object 108"/>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9" name="object 109"/>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0" name="object 110"/>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1" name="object 111"/>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2" name="object 112"/>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3" name="object 113"/>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4" name="object 114"/>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5" name="object 115"/>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6" name="object 116"/>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7" name="object 117"/>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8" name="object 118"/>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9" name="object 119"/>
          <p:cNvSpPr txBox="1"/>
          <p:nvPr/>
        </p:nvSpPr>
        <p:spPr>
          <a:xfrm>
            <a:off x="3276600" y="6143626"/>
            <a:ext cx="3581400" cy="492443"/>
          </a:xfrm>
          <a:prstGeom prst="rect">
            <a:avLst/>
          </a:prstGeom>
        </p:spPr>
        <p:txBody>
          <a:bodyPr vert="horz" wrap="square" lIns="0" tIns="0" rIns="0" bIns="0" rtlCol="0">
            <a:spAutoFit/>
          </a:bodyPr>
          <a:lstStyle/>
          <a:p>
            <a:pPr marL="47625">
              <a:lnSpc>
                <a:spcPct val="100000"/>
              </a:lnSpc>
            </a:pPr>
            <a:r>
              <a:rPr lang="en-IN" sz="1600" b="1" spc="-5" dirty="0">
                <a:latin typeface="Arial"/>
                <a:cs typeface="Arial"/>
              </a:rPr>
              <a:t>Chapter </a:t>
            </a:r>
            <a:r>
              <a:rPr sz="1600" b="1" spc="-5">
                <a:latin typeface="Arial"/>
                <a:cs typeface="Arial"/>
              </a:rPr>
              <a:t>3.</a:t>
            </a:r>
            <a:r>
              <a:rPr sz="1600" b="1" spc="-70">
                <a:latin typeface="Arial"/>
                <a:cs typeface="Arial"/>
              </a:rPr>
              <a:t> </a:t>
            </a:r>
            <a:endParaRPr lang="en-IN" sz="1600" b="1" spc="-70" dirty="0">
              <a:latin typeface="Arial"/>
              <a:cs typeface="Arial"/>
            </a:endParaRPr>
          </a:p>
          <a:p>
            <a:pPr marL="47625">
              <a:lnSpc>
                <a:spcPct val="100000"/>
              </a:lnSpc>
            </a:pPr>
            <a:r>
              <a:rPr sz="1600" b="1" spc="-5">
                <a:latin typeface="Arial"/>
                <a:cs typeface="Arial"/>
              </a:rPr>
              <a:t>Professional</a:t>
            </a:r>
            <a:r>
              <a:rPr lang="en-IN" sz="1600" b="1" spc="-5" dirty="0">
                <a:latin typeface="Arial"/>
                <a:cs typeface="Arial"/>
              </a:rPr>
              <a:t> </a:t>
            </a:r>
            <a:r>
              <a:rPr sz="1600" b="1" spc="-5">
                <a:latin typeface="Arial"/>
                <a:cs typeface="Arial"/>
              </a:rPr>
              <a:t>Coaching</a:t>
            </a:r>
            <a:r>
              <a:rPr sz="1600" b="1" spc="-70">
                <a:latin typeface="Arial"/>
                <a:cs typeface="Arial"/>
              </a:rPr>
              <a:t> </a:t>
            </a:r>
            <a:r>
              <a:rPr sz="1600" b="1" spc="-5" dirty="0">
                <a:latin typeface="Arial"/>
                <a:cs typeface="Arial"/>
              </a:rPr>
              <a:t>Skills</a:t>
            </a:r>
            <a:endParaRPr sz="1600">
              <a:latin typeface="Arial"/>
              <a:cs typeface="Arial"/>
            </a:endParaRPr>
          </a:p>
        </p:txBody>
      </p:sp>
      <p:pic>
        <p:nvPicPr>
          <p:cNvPr id="121" name="Picture 2" descr="C:\Users\JS5027377\Desktop\Sri Core Java\champion-c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1" y="1571626"/>
            <a:ext cx="1848443" cy="2362201"/>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990601" y="1876425"/>
            <a:ext cx="2830286" cy="1752600"/>
          </a:xfrm>
          <a:prstGeom prst="rect">
            <a:avLst/>
          </a:prstGeom>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You have successfully completed –</a:t>
            </a:r>
          </a:p>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Coaching Agreement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1"/>
            <a:ext cx="2154555" cy="196720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Learning</a:t>
            </a:r>
            <a:r>
              <a:rPr sz="1500" b="1" spc="-70" dirty="0">
                <a:latin typeface="Calibri"/>
                <a:cs typeface="Calibri"/>
              </a:rPr>
              <a:t> </a:t>
            </a:r>
            <a:r>
              <a:rPr sz="1500" b="1" spc="-5" dirty="0">
                <a:latin typeface="Calibri"/>
                <a:cs typeface="Calibri"/>
              </a:rPr>
              <a:t>Objectives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Coaching</a:t>
            </a:r>
            <a:r>
              <a:rPr sz="1200" spc="-80" dirty="0">
                <a:latin typeface="Calibri"/>
                <a:cs typeface="Calibri"/>
              </a:rPr>
              <a:t> </a:t>
            </a:r>
            <a:r>
              <a:rPr sz="1200" spc="-5" dirty="0">
                <a:latin typeface="Calibri"/>
                <a:cs typeface="Calibri"/>
              </a:rPr>
              <a:t>Presence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Active</a:t>
            </a:r>
            <a:r>
              <a:rPr sz="1200" spc="-75" dirty="0">
                <a:latin typeface="Calibri"/>
                <a:cs typeface="Calibri"/>
              </a:rPr>
              <a:t> </a:t>
            </a:r>
            <a:r>
              <a:rPr sz="1200" spc="-5" dirty="0">
                <a:latin typeface="Calibri"/>
                <a:cs typeface="Calibri"/>
              </a:rPr>
              <a:t>Listening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Direct</a:t>
            </a:r>
            <a:r>
              <a:rPr sz="1200" spc="-90" dirty="0">
                <a:latin typeface="Calibri"/>
                <a:cs typeface="Calibri"/>
              </a:rPr>
              <a:t> </a:t>
            </a:r>
            <a:r>
              <a:rPr sz="1200" spc="-5" dirty="0">
                <a:latin typeface="Calibri"/>
                <a:cs typeface="Calibri"/>
              </a:rPr>
              <a:t>Communication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Powerful</a:t>
            </a:r>
            <a:r>
              <a:rPr sz="1200" spc="-65" dirty="0">
                <a:latin typeface="Calibri"/>
                <a:cs typeface="Calibri"/>
              </a:rPr>
              <a:t> </a:t>
            </a:r>
            <a:r>
              <a:rPr sz="1200" spc="-5" dirty="0">
                <a:latin typeface="Calibri"/>
                <a:cs typeface="Calibri"/>
              </a:rPr>
              <a:t>questioning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Giving and </a:t>
            </a:r>
            <a:r>
              <a:rPr sz="1200" spc="-5" dirty="0">
                <a:latin typeface="Calibri"/>
                <a:cs typeface="Calibri"/>
              </a:rPr>
              <a:t>receiving</a:t>
            </a:r>
            <a:r>
              <a:rPr sz="1200" spc="-100" dirty="0">
                <a:latin typeface="Calibri"/>
                <a:cs typeface="Calibri"/>
              </a:rPr>
              <a:t> </a:t>
            </a:r>
            <a:r>
              <a:rPr sz="1200" spc="-5" dirty="0">
                <a:latin typeface="Calibri"/>
                <a:cs typeface="Calibri"/>
              </a:rPr>
              <a:t>feedback</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dirty="0">
                <a:latin typeface="Calibri"/>
                <a:cs typeface="Calibri"/>
              </a:rPr>
              <a:t>Emotional</a:t>
            </a:r>
            <a:r>
              <a:rPr sz="1200" spc="-105" dirty="0">
                <a:latin typeface="Calibri"/>
                <a:cs typeface="Calibri"/>
              </a:rPr>
              <a:t> </a:t>
            </a:r>
            <a:r>
              <a:rPr sz="1200" spc="-5" dirty="0">
                <a:latin typeface="Calibri"/>
                <a:cs typeface="Calibri"/>
              </a:rPr>
              <a:t>intelligence</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2658619" y="6240528"/>
            <a:ext cx="1547495" cy="238527"/>
          </a:xfrm>
          <a:prstGeom prst="rect">
            <a:avLst/>
          </a:prstGeom>
        </p:spPr>
        <p:txBody>
          <a:bodyPr vert="horz" wrap="square" lIns="0" tIns="0" rIns="0" bIns="0" rtlCol="0">
            <a:spAutoFit/>
          </a:bodyPr>
          <a:lstStyle/>
          <a:p>
            <a:pPr marL="12700">
              <a:lnSpc>
                <a:spcPct val="100000"/>
              </a:lnSpc>
            </a:pPr>
            <a:r>
              <a:rPr sz="1550" b="1" spc="-5" dirty="0">
                <a:latin typeface="Calibri"/>
                <a:cs typeface="Calibri"/>
              </a:rPr>
              <a:t>Coaching</a:t>
            </a:r>
            <a:r>
              <a:rPr sz="1550" b="1" spc="-55" dirty="0">
                <a:latin typeface="Calibri"/>
                <a:cs typeface="Calibri"/>
              </a:rPr>
              <a:t> </a:t>
            </a:r>
            <a:r>
              <a:rPr sz="1550" b="1" spc="-10" dirty="0">
                <a:latin typeface="Calibri"/>
                <a:cs typeface="Calibri"/>
              </a:rPr>
              <a:t>Presence</a:t>
            </a:r>
            <a:endParaRPr sz="155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9"/>
            <a:ext cx="1499235"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a:t>
            </a:r>
            <a:r>
              <a:rPr sz="1500" b="1" spc="-95" dirty="0">
                <a:latin typeface="Calibri"/>
                <a:cs typeface="Calibri"/>
              </a:rPr>
              <a:t> </a:t>
            </a:r>
            <a:r>
              <a:rPr sz="1500" b="1" spc="-5" dirty="0">
                <a:latin typeface="Calibri"/>
                <a:cs typeface="Calibri"/>
              </a:rPr>
              <a:t>Presence</a:t>
            </a:r>
            <a:endParaRPr sz="1500">
              <a:latin typeface="Calibri"/>
              <a:cs typeface="Calibri"/>
            </a:endParaRPr>
          </a:p>
        </p:txBody>
      </p:sp>
      <p:sp>
        <p:nvSpPr>
          <p:cNvPr id="59" name="object 59"/>
          <p:cNvSpPr/>
          <p:nvPr/>
        </p:nvSpPr>
        <p:spPr>
          <a:xfrm>
            <a:off x="1650494" y="1639824"/>
            <a:ext cx="3480815" cy="2260092"/>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2284476" y="2011680"/>
            <a:ext cx="2647188" cy="1737359"/>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1814450" y="1655064"/>
            <a:ext cx="3290951" cy="2209800"/>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1676400" y="1793114"/>
            <a:ext cx="552450" cy="2071752"/>
          </a:xfrm>
          <a:prstGeom prst="rect">
            <a:avLst/>
          </a:prstGeom>
          <a:blipFill>
            <a:blip r:embed="rId5" cstate="print"/>
            <a:stretch>
              <a:fillRect/>
            </a:stretch>
          </a:blipFill>
        </p:spPr>
        <p:txBody>
          <a:bodyPr wrap="square" lIns="0" tIns="0" rIns="0" bIns="0" rtlCol="0"/>
          <a:lstStyle/>
          <a:p>
            <a:endParaRPr/>
          </a:p>
        </p:txBody>
      </p:sp>
      <p:sp>
        <p:nvSpPr>
          <p:cNvPr id="63" name="object 63"/>
          <p:cNvSpPr/>
          <p:nvPr/>
        </p:nvSpPr>
        <p:spPr>
          <a:xfrm>
            <a:off x="1676400" y="1655064"/>
            <a:ext cx="3429000" cy="2209800"/>
          </a:xfrm>
          <a:custGeom>
            <a:avLst/>
            <a:gdLst/>
            <a:ahLst/>
            <a:cxnLst/>
            <a:rect l="l" t="t" r="r" b="b"/>
            <a:pathLst>
              <a:path w="3429000" h="2209800">
                <a:moveTo>
                  <a:pt x="276225" y="1933575"/>
                </a:moveTo>
                <a:lnTo>
                  <a:pt x="276225" y="138049"/>
                </a:lnTo>
                <a:lnTo>
                  <a:pt x="283266" y="94431"/>
                </a:lnTo>
                <a:lnTo>
                  <a:pt x="302872" y="56537"/>
                </a:lnTo>
                <a:lnTo>
                  <a:pt x="332762" y="26647"/>
                </a:lnTo>
                <a:lnTo>
                  <a:pt x="370656" y="7041"/>
                </a:lnTo>
                <a:lnTo>
                  <a:pt x="414274" y="0"/>
                </a:lnTo>
                <a:lnTo>
                  <a:pt x="3290824" y="0"/>
                </a:lnTo>
                <a:lnTo>
                  <a:pt x="3334503" y="7041"/>
                </a:lnTo>
                <a:lnTo>
                  <a:pt x="3372435" y="26647"/>
                </a:lnTo>
                <a:lnTo>
                  <a:pt x="3402344" y="56537"/>
                </a:lnTo>
                <a:lnTo>
                  <a:pt x="3421957" y="94431"/>
                </a:lnTo>
                <a:lnTo>
                  <a:pt x="3429000" y="138049"/>
                </a:lnTo>
                <a:lnTo>
                  <a:pt x="3421957" y="181728"/>
                </a:lnTo>
                <a:lnTo>
                  <a:pt x="3402344" y="219660"/>
                </a:lnTo>
                <a:lnTo>
                  <a:pt x="3372435" y="249569"/>
                </a:lnTo>
                <a:lnTo>
                  <a:pt x="3334503" y="269182"/>
                </a:lnTo>
                <a:lnTo>
                  <a:pt x="3290824" y="276225"/>
                </a:lnTo>
                <a:lnTo>
                  <a:pt x="3152775" y="276225"/>
                </a:lnTo>
                <a:lnTo>
                  <a:pt x="3152775" y="2071624"/>
                </a:lnTo>
                <a:lnTo>
                  <a:pt x="3145732" y="2115303"/>
                </a:lnTo>
                <a:lnTo>
                  <a:pt x="3126119" y="2153235"/>
                </a:lnTo>
                <a:lnTo>
                  <a:pt x="3096210" y="2183144"/>
                </a:lnTo>
                <a:lnTo>
                  <a:pt x="3058278" y="2202757"/>
                </a:lnTo>
                <a:lnTo>
                  <a:pt x="3014599" y="2209800"/>
                </a:lnTo>
                <a:lnTo>
                  <a:pt x="138049" y="2209800"/>
                </a:lnTo>
                <a:lnTo>
                  <a:pt x="94431" y="2202757"/>
                </a:lnTo>
                <a:lnTo>
                  <a:pt x="56537" y="2183144"/>
                </a:lnTo>
                <a:lnTo>
                  <a:pt x="26647" y="2153235"/>
                </a:lnTo>
                <a:lnTo>
                  <a:pt x="7041" y="2115303"/>
                </a:lnTo>
                <a:lnTo>
                  <a:pt x="0" y="2071624"/>
                </a:lnTo>
                <a:lnTo>
                  <a:pt x="7041" y="2028006"/>
                </a:lnTo>
                <a:lnTo>
                  <a:pt x="26647" y="1990112"/>
                </a:lnTo>
                <a:lnTo>
                  <a:pt x="56537" y="1960222"/>
                </a:lnTo>
                <a:lnTo>
                  <a:pt x="94431" y="1940616"/>
                </a:lnTo>
                <a:lnTo>
                  <a:pt x="138049" y="1933575"/>
                </a:lnTo>
                <a:lnTo>
                  <a:pt x="276225" y="1933575"/>
                </a:lnTo>
                <a:close/>
              </a:path>
            </a:pathLst>
          </a:custGeom>
          <a:ln w="4762">
            <a:solidFill>
              <a:srgbClr val="5C71B1"/>
            </a:solidFill>
          </a:ln>
        </p:spPr>
        <p:txBody>
          <a:bodyPr wrap="square" lIns="0" tIns="0" rIns="0" bIns="0" rtlCol="0"/>
          <a:lstStyle/>
          <a:p>
            <a:endParaRPr/>
          </a:p>
        </p:txBody>
      </p:sp>
      <p:sp>
        <p:nvSpPr>
          <p:cNvPr id="64" name="object 64"/>
          <p:cNvSpPr/>
          <p:nvPr/>
        </p:nvSpPr>
        <p:spPr>
          <a:xfrm>
            <a:off x="2021714" y="1655066"/>
            <a:ext cx="207645" cy="276225"/>
          </a:xfrm>
          <a:custGeom>
            <a:avLst/>
            <a:gdLst/>
            <a:ahLst/>
            <a:cxnLst/>
            <a:rect l="l" t="t" r="r" b="b"/>
            <a:pathLst>
              <a:path w="207644" h="276225">
                <a:moveTo>
                  <a:pt x="68961" y="0"/>
                </a:moveTo>
                <a:lnTo>
                  <a:pt x="112640" y="7041"/>
                </a:lnTo>
                <a:lnTo>
                  <a:pt x="150572" y="26647"/>
                </a:lnTo>
                <a:lnTo>
                  <a:pt x="180481" y="56537"/>
                </a:lnTo>
                <a:lnTo>
                  <a:pt x="200094" y="94431"/>
                </a:lnTo>
                <a:lnTo>
                  <a:pt x="207137" y="138049"/>
                </a:lnTo>
                <a:lnTo>
                  <a:pt x="200094" y="181728"/>
                </a:lnTo>
                <a:lnTo>
                  <a:pt x="180481" y="219660"/>
                </a:lnTo>
                <a:lnTo>
                  <a:pt x="150572" y="249569"/>
                </a:lnTo>
                <a:lnTo>
                  <a:pt x="112640" y="269182"/>
                </a:lnTo>
                <a:lnTo>
                  <a:pt x="68961" y="276225"/>
                </a:lnTo>
                <a:lnTo>
                  <a:pt x="42112" y="270805"/>
                </a:lnTo>
                <a:lnTo>
                  <a:pt x="20193" y="256016"/>
                </a:lnTo>
                <a:lnTo>
                  <a:pt x="5417" y="234059"/>
                </a:lnTo>
                <a:lnTo>
                  <a:pt x="0" y="207136"/>
                </a:lnTo>
                <a:lnTo>
                  <a:pt x="5417" y="180268"/>
                </a:lnTo>
                <a:lnTo>
                  <a:pt x="20193" y="158305"/>
                </a:lnTo>
                <a:lnTo>
                  <a:pt x="42112" y="143486"/>
                </a:lnTo>
                <a:lnTo>
                  <a:pt x="68961" y="138049"/>
                </a:lnTo>
                <a:lnTo>
                  <a:pt x="207137" y="138049"/>
                </a:lnTo>
              </a:path>
            </a:pathLst>
          </a:custGeom>
          <a:ln w="4762">
            <a:solidFill>
              <a:srgbClr val="5C71B1"/>
            </a:solidFill>
          </a:ln>
        </p:spPr>
        <p:txBody>
          <a:bodyPr wrap="square" lIns="0" tIns="0" rIns="0" bIns="0" rtlCol="0"/>
          <a:lstStyle/>
          <a:p>
            <a:endParaRPr/>
          </a:p>
        </p:txBody>
      </p:sp>
      <p:sp>
        <p:nvSpPr>
          <p:cNvPr id="65" name="object 65"/>
          <p:cNvSpPr/>
          <p:nvPr/>
        </p:nvSpPr>
        <p:spPr>
          <a:xfrm>
            <a:off x="2090675" y="1931289"/>
            <a:ext cx="2738755" cy="0"/>
          </a:xfrm>
          <a:custGeom>
            <a:avLst/>
            <a:gdLst/>
            <a:ahLst/>
            <a:cxnLst/>
            <a:rect l="l" t="t" r="r" b="b"/>
            <a:pathLst>
              <a:path w="2738754">
                <a:moveTo>
                  <a:pt x="2738501" y="0"/>
                </a:moveTo>
                <a:lnTo>
                  <a:pt x="0" y="0"/>
                </a:lnTo>
              </a:path>
            </a:pathLst>
          </a:custGeom>
          <a:ln w="4762">
            <a:solidFill>
              <a:srgbClr val="5C71B1"/>
            </a:solidFill>
          </a:ln>
        </p:spPr>
        <p:txBody>
          <a:bodyPr wrap="square" lIns="0" tIns="0" rIns="0" bIns="0" rtlCol="0"/>
          <a:lstStyle/>
          <a:p>
            <a:endParaRPr/>
          </a:p>
        </p:txBody>
      </p:sp>
      <p:sp>
        <p:nvSpPr>
          <p:cNvPr id="66" name="object 66"/>
          <p:cNvSpPr/>
          <p:nvPr/>
        </p:nvSpPr>
        <p:spPr>
          <a:xfrm>
            <a:off x="1814448" y="3588639"/>
            <a:ext cx="138430" cy="138430"/>
          </a:xfrm>
          <a:custGeom>
            <a:avLst/>
            <a:gdLst/>
            <a:ahLst/>
            <a:cxnLst/>
            <a:rect l="l" t="t" r="r" b="b"/>
            <a:pathLst>
              <a:path w="138430" h="138429">
                <a:moveTo>
                  <a:pt x="0" y="0"/>
                </a:moveTo>
                <a:lnTo>
                  <a:pt x="26922" y="5419"/>
                </a:lnTo>
                <a:lnTo>
                  <a:pt x="48879" y="20208"/>
                </a:lnTo>
                <a:lnTo>
                  <a:pt x="63668" y="42165"/>
                </a:lnTo>
                <a:lnTo>
                  <a:pt x="69087" y="69087"/>
                </a:lnTo>
                <a:lnTo>
                  <a:pt x="63668" y="95936"/>
                </a:lnTo>
                <a:lnTo>
                  <a:pt x="48879" y="117855"/>
                </a:lnTo>
                <a:lnTo>
                  <a:pt x="26922" y="132631"/>
                </a:lnTo>
                <a:lnTo>
                  <a:pt x="0" y="138049"/>
                </a:lnTo>
                <a:lnTo>
                  <a:pt x="138175" y="138049"/>
                </a:lnTo>
              </a:path>
            </a:pathLst>
          </a:custGeom>
          <a:ln w="4762">
            <a:solidFill>
              <a:srgbClr val="5C71B1"/>
            </a:solidFill>
          </a:ln>
        </p:spPr>
        <p:txBody>
          <a:bodyPr wrap="square" lIns="0" tIns="0" rIns="0" bIns="0" rtlCol="0"/>
          <a:lstStyle/>
          <a:p>
            <a:endParaRPr/>
          </a:p>
        </p:txBody>
      </p:sp>
      <p:sp>
        <p:nvSpPr>
          <p:cNvPr id="67" name="object 67"/>
          <p:cNvSpPr/>
          <p:nvPr/>
        </p:nvSpPr>
        <p:spPr>
          <a:xfrm>
            <a:off x="1814448" y="3588641"/>
            <a:ext cx="138430" cy="276225"/>
          </a:xfrm>
          <a:custGeom>
            <a:avLst/>
            <a:gdLst/>
            <a:ahLst/>
            <a:cxnLst/>
            <a:rect l="l" t="t" r="r" b="b"/>
            <a:pathLst>
              <a:path w="138430" h="276225">
                <a:moveTo>
                  <a:pt x="0" y="276225"/>
                </a:moveTo>
                <a:lnTo>
                  <a:pt x="43679" y="269182"/>
                </a:lnTo>
                <a:lnTo>
                  <a:pt x="81611" y="249569"/>
                </a:lnTo>
                <a:lnTo>
                  <a:pt x="111520" y="219660"/>
                </a:lnTo>
                <a:lnTo>
                  <a:pt x="131133" y="181728"/>
                </a:lnTo>
                <a:lnTo>
                  <a:pt x="138175" y="138049"/>
                </a:lnTo>
                <a:lnTo>
                  <a:pt x="138175" y="0"/>
                </a:lnTo>
              </a:path>
            </a:pathLst>
          </a:custGeom>
          <a:ln w="4762">
            <a:solidFill>
              <a:srgbClr val="5C71B1"/>
            </a:solidFill>
          </a:ln>
        </p:spPr>
        <p:txBody>
          <a:bodyPr wrap="square" lIns="0" tIns="0" rIns="0" bIns="0" rtlCol="0"/>
          <a:lstStyle/>
          <a:p>
            <a:endParaRPr/>
          </a:p>
        </p:txBody>
      </p:sp>
      <p:sp>
        <p:nvSpPr>
          <p:cNvPr id="68" name="object 68"/>
          <p:cNvSpPr txBox="1"/>
          <p:nvPr/>
        </p:nvSpPr>
        <p:spPr>
          <a:xfrm>
            <a:off x="2386964" y="1968375"/>
            <a:ext cx="2409825" cy="1659429"/>
          </a:xfrm>
          <a:prstGeom prst="rect">
            <a:avLst/>
          </a:prstGeom>
        </p:spPr>
        <p:txBody>
          <a:bodyPr vert="horz" wrap="square" lIns="0" tIns="0" rIns="0" bIns="0" rtlCol="0">
            <a:spAutoFit/>
          </a:bodyPr>
          <a:lstStyle/>
          <a:p>
            <a:pPr marL="12700" marR="406400" algn="ctr">
              <a:lnSpc>
                <a:spcPct val="150000"/>
              </a:lnSpc>
            </a:pPr>
            <a:r>
              <a:rPr sz="1200" i="1" spc="-15" dirty="0">
                <a:latin typeface="Calibri"/>
                <a:cs typeface="Calibri"/>
              </a:rPr>
              <a:t>“Ability </a:t>
            </a:r>
            <a:r>
              <a:rPr sz="1200" i="1" spc="-5" dirty="0">
                <a:latin typeface="Calibri"/>
                <a:cs typeface="Calibri"/>
              </a:rPr>
              <a:t>to be fully conscious and  create </a:t>
            </a:r>
            <a:r>
              <a:rPr sz="1200" i="1" spc="-10" dirty="0">
                <a:latin typeface="Calibri"/>
                <a:cs typeface="Calibri"/>
              </a:rPr>
              <a:t>spontaneous </a:t>
            </a:r>
            <a:r>
              <a:rPr sz="1200" i="1" spc="-5" dirty="0">
                <a:latin typeface="Calibri"/>
                <a:cs typeface="Calibri"/>
              </a:rPr>
              <a:t>relationship  with the</a:t>
            </a:r>
            <a:r>
              <a:rPr sz="1200" i="1" spc="-70" dirty="0">
                <a:latin typeface="Calibri"/>
                <a:cs typeface="Calibri"/>
              </a:rPr>
              <a:t> </a:t>
            </a:r>
            <a:r>
              <a:rPr sz="1200" i="1" spc="-5" dirty="0">
                <a:latin typeface="Calibri"/>
                <a:cs typeface="Calibri"/>
              </a:rPr>
              <a:t>coachee</a:t>
            </a:r>
            <a:endParaRPr sz="1200">
              <a:latin typeface="Calibri"/>
              <a:cs typeface="Calibri"/>
            </a:endParaRPr>
          </a:p>
          <a:p>
            <a:pPr marL="105410" marR="501650" indent="1270" algn="ctr">
              <a:lnSpc>
                <a:spcPct val="150000"/>
              </a:lnSpc>
            </a:pPr>
            <a:r>
              <a:rPr sz="1200" i="1" spc="-5" dirty="0">
                <a:latin typeface="Calibri"/>
                <a:cs typeface="Calibri"/>
              </a:rPr>
              <a:t>by employing </a:t>
            </a:r>
            <a:r>
              <a:rPr sz="1200" i="1" dirty="0">
                <a:latin typeface="Calibri"/>
                <a:cs typeface="Calibri"/>
              </a:rPr>
              <a:t>a </a:t>
            </a:r>
            <a:r>
              <a:rPr sz="1200" i="1" spc="-5" dirty="0">
                <a:latin typeface="Calibri"/>
                <a:cs typeface="Calibri"/>
              </a:rPr>
              <a:t>style that </a:t>
            </a:r>
            <a:r>
              <a:rPr sz="1200" i="1" dirty="0">
                <a:latin typeface="Calibri"/>
                <a:cs typeface="Calibri"/>
              </a:rPr>
              <a:t>is  </a:t>
            </a:r>
            <a:r>
              <a:rPr sz="1200" i="1" spc="-5" dirty="0">
                <a:latin typeface="Calibri"/>
                <a:cs typeface="Calibri"/>
              </a:rPr>
              <a:t>open, flexible and </a:t>
            </a:r>
            <a:r>
              <a:rPr sz="1200" i="1" spc="-15" dirty="0">
                <a:latin typeface="Calibri"/>
                <a:cs typeface="Calibri"/>
              </a:rPr>
              <a:t>confident.”</a:t>
            </a:r>
            <a:endParaRPr sz="1200">
              <a:latin typeface="Calibri"/>
              <a:cs typeface="Calibri"/>
            </a:endParaRPr>
          </a:p>
          <a:p>
            <a:pPr marR="5080" algn="r">
              <a:lnSpc>
                <a:spcPct val="100000"/>
              </a:lnSpc>
              <a:spcBef>
                <a:spcPts val="720"/>
              </a:spcBef>
            </a:pPr>
            <a:r>
              <a:rPr sz="1200" i="1" dirty="0">
                <a:latin typeface="Calibri"/>
                <a:cs typeface="Calibri"/>
              </a:rPr>
              <a:t>-</a:t>
            </a:r>
            <a:r>
              <a:rPr sz="1200" i="1" spc="-105" dirty="0">
                <a:latin typeface="Calibri"/>
                <a:cs typeface="Calibri"/>
              </a:rPr>
              <a:t> </a:t>
            </a:r>
            <a:r>
              <a:rPr sz="1200" i="1" spc="-5" dirty="0">
                <a:latin typeface="Calibri"/>
                <a:cs typeface="Calibri"/>
              </a:rPr>
              <a:t>ICF</a:t>
            </a:r>
            <a:endParaRPr sz="1200">
              <a:latin typeface="Calibri"/>
              <a:cs typeface="Calibri"/>
            </a:endParaRPr>
          </a:p>
        </p:txBody>
      </p:sp>
      <p:sp>
        <p:nvSpPr>
          <p:cNvPr id="70" name="object 70"/>
          <p:cNvSpPr/>
          <p:nvPr/>
        </p:nvSpPr>
        <p:spPr>
          <a:xfrm>
            <a:off x="4875657" y="8069581"/>
            <a:ext cx="565150" cy="271273"/>
          </a:xfrm>
          <a:prstGeom prst="rect">
            <a:avLst/>
          </a:prstGeom>
          <a:blipFill>
            <a:blip r:embed="rId6" cstate="print"/>
            <a:stretch>
              <a:fillRect/>
            </a:stretch>
          </a:blipFill>
        </p:spPr>
        <p:txBody>
          <a:bodyPr wrap="square" lIns="0" tIns="0" rIns="0" bIns="0" rtlCol="0"/>
          <a:lstStyle/>
          <a:p>
            <a:endParaRPr/>
          </a:p>
        </p:txBody>
      </p:sp>
      <p:sp>
        <p:nvSpPr>
          <p:cNvPr id="72" name="object 7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3" name="object 7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4" name="object 7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5" name="object 7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6" name="object 7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7" name="object 7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8" name="object 7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9" name="object 7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80" name="object 8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81" name="object 8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82" name="object 8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83" name="object 8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4" name="object 8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5" name="object 8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6" name="object 8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7" name="object 8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8" name="object 8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9" name="object 8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90" name="object 9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91" name="object 9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92" name="object 9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93" name="object 9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4" name="object 9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5" name="object 9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6" name="object 9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7" name="object 9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8" name="object 9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9" name="object 9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00" name="object 10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01" name="object 10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02" name="object 10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03" name="object 10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4" name="object 10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5" name="object 10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6" name="object 10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7" name="object 10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8" name="object 10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9" name="object 10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10" name="object 11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11" name="object 11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12" name="object 11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13" name="object 11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4" name="object 11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5" name="object 11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6" name="object 11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7" name="object 11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8" name="object 11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9" name="object 11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20" name="object 12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21" name="object 12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22" name="object 12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4" name="object 124"/>
          <p:cNvSpPr txBox="1"/>
          <p:nvPr/>
        </p:nvSpPr>
        <p:spPr>
          <a:xfrm>
            <a:off x="1214425" y="4988942"/>
            <a:ext cx="2962910" cy="1131079"/>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Presence </a:t>
            </a:r>
            <a:r>
              <a:rPr sz="1500" b="1" dirty="0">
                <a:latin typeface="Calibri"/>
                <a:cs typeface="Calibri"/>
              </a:rPr>
              <a:t>– </a:t>
            </a:r>
            <a:r>
              <a:rPr sz="1500" b="1" spc="-15" dirty="0">
                <a:latin typeface="Calibri"/>
                <a:cs typeface="Calibri"/>
              </a:rPr>
              <a:t>Key</a:t>
            </a:r>
            <a:r>
              <a:rPr sz="1500" b="1" spc="-90" dirty="0">
                <a:latin typeface="Calibri"/>
                <a:cs typeface="Calibri"/>
              </a:rPr>
              <a:t> </a:t>
            </a:r>
            <a:r>
              <a:rPr sz="1500" b="1" spc="-5" dirty="0">
                <a:latin typeface="Calibri"/>
                <a:cs typeface="Calibri"/>
              </a:rPr>
              <a:t>Motivations</a:t>
            </a:r>
            <a:endParaRPr sz="1500">
              <a:latin typeface="Calibri"/>
              <a:cs typeface="Calibri"/>
            </a:endParaRPr>
          </a:p>
          <a:p>
            <a:pPr>
              <a:lnSpc>
                <a:spcPct val="100000"/>
              </a:lnSpc>
              <a:spcBef>
                <a:spcPts val="35"/>
              </a:spcBef>
            </a:pPr>
            <a:endParaRPr sz="12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Build rapport with </a:t>
            </a:r>
            <a:r>
              <a:rPr sz="1200" dirty="0">
                <a:latin typeface="Calibri"/>
                <a:cs typeface="Calibri"/>
              </a:rPr>
              <a:t>the</a:t>
            </a:r>
            <a:r>
              <a:rPr sz="1200" spc="-80" dirty="0">
                <a:latin typeface="Calibri"/>
                <a:cs typeface="Calibri"/>
              </a:rPr>
              <a:t> </a:t>
            </a:r>
            <a:r>
              <a:rPr sz="1200" spc="-5" dirty="0">
                <a:latin typeface="Calibri"/>
                <a:cs typeface="Calibri"/>
              </a:rPr>
              <a:t>coachee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Engage </a:t>
            </a:r>
            <a:r>
              <a:rPr sz="1200" spc="-5" dirty="0">
                <a:latin typeface="Calibri"/>
                <a:cs typeface="Calibri"/>
              </a:rPr>
              <a:t>coachee </a:t>
            </a:r>
            <a:r>
              <a:rPr sz="1200" dirty="0">
                <a:latin typeface="Calibri"/>
                <a:cs typeface="Calibri"/>
              </a:rPr>
              <a:t>in the </a:t>
            </a:r>
            <a:r>
              <a:rPr sz="1200" spc="-5" dirty="0">
                <a:latin typeface="Calibri"/>
                <a:cs typeface="Calibri"/>
              </a:rPr>
              <a:t>coaching</a:t>
            </a:r>
            <a:r>
              <a:rPr sz="1200" spc="-70" dirty="0">
                <a:latin typeface="Calibri"/>
                <a:cs typeface="Calibri"/>
              </a:rPr>
              <a:t> </a:t>
            </a:r>
            <a:r>
              <a:rPr sz="1200" spc="-5" dirty="0">
                <a:latin typeface="Calibri"/>
                <a:cs typeface="Calibri"/>
              </a:rPr>
              <a:t>process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Keep </a:t>
            </a:r>
            <a:r>
              <a:rPr sz="1200" dirty="0">
                <a:latin typeface="Calibri"/>
                <a:cs typeface="Calibri"/>
              </a:rPr>
              <a:t>the </a:t>
            </a:r>
            <a:r>
              <a:rPr sz="1200" spc="-5" dirty="0">
                <a:latin typeface="Calibri"/>
                <a:cs typeface="Calibri"/>
              </a:rPr>
              <a:t>coachee </a:t>
            </a:r>
            <a:r>
              <a:rPr sz="1200" dirty="0">
                <a:latin typeface="Calibri"/>
                <a:cs typeface="Calibri"/>
              </a:rPr>
              <a:t>in </a:t>
            </a:r>
            <a:r>
              <a:rPr sz="1200" spc="-5" dirty="0">
                <a:latin typeface="Calibri"/>
                <a:cs typeface="Calibri"/>
              </a:rPr>
              <a:t>‘towards’</a:t>
            </a:r>
            <a:r>
              <a:rPr sz="1200" spc="-105" dirty="0">
                <a:latin typeface="Calibri"/>
                <a:cs typeface="Calibri"/>
              </a:rPr>
              <a:t> </a:t>
            </a:r>
            <a:r>
              <a:rPr sz="1200" spc="-10" dirty="0">
                <a:latin typeface="Calibri"/>
                <a:cs typeface="Calibri"/>
              </a:rPr>
              <a:t>state</a:t>
            </a:r>
            <a:endParaRPr sz="12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9"/>
            <a:ext cx="3573779" cy="262841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Presence </a:t>
            </a:r>
            <a:r>
              <a:rPr sz="1500" b="1" dirty="0">
                <a:latin typeface="Calibri"/>
                <a:cs typeface="Calibri"/>
              </a:rPr>
              <a:t>– </a:t>
            </a:r>
            <a:r>
              <a:rPr sz="1500" b="1" spc="-15" dirty="0">
                <a:latin typeface="Calibri"/>
                <a:cs typeface="Calibri"/>
              </a:rPr>
              <a:t>Key</a:t>
            </a:r>
            <a:r>
              <a:rPr sz="1500" b="1" spc="-70" dirty="0">
                <a:latin typeface="Calibri"/>
                <a:cs typeface="Calibri"/>
              </a:rPr>
              <a:t> </a:t>
            </a:r>
            <a:r>
              <a:rPr sz="1500" b="1" spc="-10" dirty="0">
                <a:latin typeface="Calibri"/>
                <a:cs typeface="Calibri"/>
              </a:rPr>
              <a:t>Behaviors</a:t>
            </a:r>
            <a:endParaRPr sz="1500">
              <a:latin typeface="Calibri"/>
              <a:cs typeface="Calibri"/>
            </a:endParaRPr>
          </a:p>
          <a:p>
            <a:pPr>
              <a:lnSpc>
                <a:spcPct val="100000"/>
              </a:lnSpc>
              <a:spcBef>
                <a:spcPts val="35"/>
              </a:spcBef>
            </a:pPr>
            <a:endParaRPr sz="12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Be present </a:t>
            </a:r>
            <a:r>
              <a:rPr sz="1200" dirty="0">
                <a:latin typeface="Calibri"/>
                <a:cs typeface="Calibri"/>
              </a:rPr>
              <a:t>and</a:t>
            </a:r>
            <a:r>
              <a:rPr sz="1200" spc="-90" dirty="0">
                <a:latin typeface="Calibri"/>
                <a:cs typeface="Calibri"/>
              </a:rPr>
              <a:t> </a:t>
            </a:r>
            <a:r>
              <a:rPr sz="1200" spc="-5" dirty="0">
                <a:latin typeface="Calibri"/>
                <a:cs typeface="Calibri"/>
              </a:rPr>
              <a:t>flexible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Use Humor </a:t>
            </a:r>
            <a:r>
              <a:rPr sz="1200" spc="-10" dirty="0">
                <a:latin typeface="Calibri"/>
                <a:cs typeface="Calibri"/>
              </a:rPr>
              <a:t>effectively </a:t>
            </a:r>
            <a:r>
              <a:rPr sz="1200" spc="-5" dirty="0">
                <a:latin typeface="Calibri"/>
                <a:cs typeface="Calibri"/>
              </a:rPr>
              <a:t>to </a:t>
            </a:r>
            <a:r>
              <a:rPr sz="1200" spc="-10" dirty="0">
                <a:latin typeface="Calibri"/>
                <a:cs typeface="Calibri"/>
              </a:rPr>
              <a:t>create </a:t>
            </a:r>
            <a:r>
              <a:rPr sz="1200" spc="-5" dirty="0">
                <a:latin typeface="Calibri"/>
                <a:cs typeface="Calibri"/>
              </a:rPr>
              <a:t>lightness </a:t>
            </a:r>
            <a:r>
              <a:rPr sz="1200" dirty="0">
                <a:latin typeface="Calibri"/>
                <a:cs typeface="Calibri"/>
              </a:rPr>
              <a:t>and</a:t>
            </a:r>
            <a:r>
              <a:rPr sz="1200" spc="10" dirty="0">
                <a:latin typeface="Calibri"/>
                <a:cs typeface="Calibri"/>
              </a:rPr>
              <a:t> </a:t>
            </a:r>
            <a:r>
              <a:rPr sz="1200" spc="-5" dirty="0">
                <a:latin typeface="Calibri"/>
                <a:cs typeface="Calibri"/>
              </a:rPr>
              <a:t>energy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20" dirty="0">
                <a:latin typeface="Calibri"/>
                <a:cs typeface="Calibri"/>
              </a:rPr>
              <a:t>Trust </a:t>
            </a:r>
            <a:r>
              <a:rPr sz="1200" spc="-5" dirty="0">
                <a:latin typeface="Calibri"/>
                <a:cs typeface="Calibri"/>
              </a:rPr>
              <a:t>your intuition, </a:t>
            </a:r>
            <a:r>
              <a:rPr sz="1200" dirty="0">
                <a:latin typeface="Calibri"/>
                <a:cs typeface="Calibri"/>
              </a:rPr>
              <a:t>the inner</a:t>
            </a:r>
            <a:r>
              <a:rPr sz="1200" spc="-85" dirty="0">
                <a:latin typeface="Calibri"/>
                <a:cs typeface="Calibri"/>
              </a:rPr>
              <a:t> </a:t>
            </a:r>
            <a:r>
              <a:rPr sz="1200" spc="-5" dirty="0">
                <a:latin typeface="Calibri"/>
                <a:cs typeface="Calibri"/>
              </a:rPr>
              <a:t>knowing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Be </a:t>
            </a:r>
            <a:r>
              <a:rPr sz="1200" dirty="0">
                <a:latin typeface="Calibri"/>
                <a:cs typeface="Calibri"/>
              </a:rPr>
              <a:t>open </a:t>
            </a:r>
            <a:r>
              <a:rPr sz="1200" spc="-5" dirty="0">
                <a:latin typeface="Calibri"/>
                <a:cs typeface="Calibri"/>
              </a:rPr>
              <a:t>to </a:t>
            </a:r>
            <a:r>
              <a:rPr sz="1200" dirty="0">
                <a:latin typeface="Calibri"/>
                <a:cs typeface="Calibri"/>
              </a:rPr>
              <a:t>not</a:t>
            </a:r>
            <a:r>
              <a:rPr sz="1200" spc="-114" dirty="0">
                <a:latin typeface="Calibri"/>
                <a:cs typeface="Calibri"/>
              </a:rPr>
              <a:t> </a:t>
            </a:r>
            <a:r>
              <a:rPr sz="1200" spc="-5" dirty="0">
                <a:latin typeface="Calibri"/>
                <a:cs typeface="Calibri"/>
              </a:rPr>
              <a:t>knowing</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“I don’t know what I don’t</a:t>
            </a:r>
            <a:r>
              <a:rPr sz="1000" spc="-45" dirty="0">
                <a:latin typeface="Calibri"/>
                <a:cs typeface="Calibri"/>
              </a:rPr>
              <a:t> </a:t>
            </a:r>
            <a:r>
              <a:rPr sz="1000" dirty="0">
                <a:latin typeface="Calibri"/>
                <a:cs typeface="Calibri"/>
              </a:rPr>
              <a:t>know”</a:t>
            </a:r>
            <a:endParaRPr sz="1000">
              <a:latin typeface="Calibri"/>
              <a:cs typeface="Calibri"/>
            </a:endParaRPr>
          </a:p>
          <a:p>
            <a:pPr marL="299085" indent="-172720">
              <a:lnSpc>
                <a:spcPct val="100000"/>
              </a:lnSpc>
              <a:spcBef>
                <a:spcPts val="560"/>
              </a:spcBef>
              <a:buClr>
                <a:srgbClr val="FF6600"/>
              </a:buClr>
              <a:buFont typeface="Wingdings"/>
              <a:buChar char=""/>
              <a:tabLst>
                <a:tab pos="299720" algn="l"/>
              </a:tabLst>
            </a:pPr>
            <a:r>
              <a:rPr sz="1200" spc="-5" dirty="0">
                <a:latin typeface="Calibri"/>
                <a:cs typeface="Calibri"/>
              </a:rPr>
              <a:t>Be </a:t>
            </a:r>
            <a:r>
              <a:rPr sz="1200" dirty="0">
                <a:latin typeface="Calibri"/>
                <a:cs typeface="Calibri"/>
              </a:rPr>
              <a:t>open </a:t>
            </a:r>
            <a:r>
              <a:rPr sz="1200" spc="-5" dirty="0">
                <a:latin typeface="Calibri"/>
                <a:cs typeface="Calibri"/>
              </a:rPr>
              <a:t>to change, </a:t>
            </a:r>
            <a:r>
              <a:rPr sz="1200" spc="-15" dirty="0">
                <a:latin typeface="Calibri"/>
                <a:cs typeface="Calibri"/>
              </a:rPr>
              <a:t>stay </a:t>
            </a:r>
            <a:r>
              <a:rPr sz="1200" spc="-5" dirty="0">
                <a:latin typeface="Calibri"/>
                <a:cs typeface="Calibri"/>
              </a:rPr>
              <a:t>flexible to </a:t>
            </a:r>
            <a:r>
              <a:rPr sz="1200" dirty="0">
                <a:latin typeface="Calibri"/>
                <a:cs typeface="Calibri"/>
              </a:rPr>
              <a:t>new</a:t>
            </a:r>
            <a:r>
              <a:rPr sz="1200" spc="-55" dirty="0">
                <a:latin typeface="Calibri"/>
                <a:cs typeface="Calibri"/>
              </a:rPr>
              <a:t> </a:t>
            </a:r>
            <a:r>
              <a:rPr sz="1200" spc="-5" dirty="0">
                <a:latin typeface="Calibri"/>
                <a:cs typeface="Calibri"/>
              </a:rPr>
              <a:t>alternatives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Confidently experiment with </a:t>
            </a:r>
            <a:r>
              <a:rPr sz="1200" dirty="0">
                <a:latin typeface="Calibri"/>
                <a:cs typeface="Calibri"/>
              </a:rPr>
              <a:t>new</a:t>
            </a:r>
            <a:r>
              <a:rPr sz="1200" spc="-35" dirty="0">
                <a:latin typeface="Calibri"/>
                <a:cs typeface="Calibri"/>
              </a:rPr>
              <a:t> </a:t>
            </a:r>
            <a:r>
              <a:rPr sz="1200" spc="-5" dirty="0">
                <a:latin typeface="Calibri"/>
                <a:cs typeface="Calibri"/>
              </a:rPr>
              <a:t>possibilities</a:t>
            </a:r>
            <a:endParaRPr sz="1200">
              <a:latin typeface="Calibri"/>
              <a:cs typeface="Calibri"/>
            </a:endParaRPr>
          </a:p>
          <a:p>
            <a:pPr marL="299085" marR="35560" indent="-172720">
              <a:lnSpc>
                <a:spcPct val="120000"/>
              </a:lnSpc>
              <a:spcBef>
                <a:spcPts val="300"/>
              </a:spcBef>
              <a:buClr>
                <a:srgbClr val="FF6600"/>
              </a:buClr>
              <a:buFont typeface="Wingdings"/>
              <a:buChar char=""/>
              <a:tabLst>
                <a:tab pos="299720" algn="l"/>
              </a:tabLst>
            </a:pPr>
            <a:r>
              <a:rPr sz="1200" spc="-5" dirty="0">
                <a:latin typeface="Calibri"/>
                <a:cs typeface="Calibri"/>
              </a:rPr>
              <a:t>Learn to work with </a:t>
            </a:r>
            <a:r>
              <a:rPr sz="1200" spc="-10" dirty="0">
                <a:latin typeface="Calibri"/>
                <a:cs typeface="Calibri"/>
              </a:rPr>
              <a:t>strong </a:t>
            </a:r>
            <a:r>
              <a:rPr sz="1200" dirty="0">
                <a:latin typeface="Calibri"/>
                <a:cs typeface="Calibri"/>
              </a:rPr>
              <a:t>emotions, </a:t>
            </a:r>
            <a:r>
              <a:rPr sz="1200" spc="-5" dirty="0">
                <a:latin typeface="Calibri"/>
                <a:cs typeface="Calibri"/>
              </a:rPr>
              <a:t>without getting  overpowered </a:t>
            </a:r>
            <a:r>
              <a:rPr sz="1200" dirty="0">
                <a:latin typeface="Calibri"/>
                <a:cs typeface="Calibri"/>
              </a:rPr>
              <a:t>by</a:t>
            </a:r>
            <a:r>
              <a:rPr sz="1200" spc="-120" dirty="0">
                <a:latin typeface="Calibri"/>
                <a:cs typeface="Calibri"/>
              </a:rPr>
              <a:t> </a:t>
            </a:r>
            <a:r>
              <a:rPr sz="1200" dirty="0">
                <a:latin typeface="Calibri"/>
                <a:cs typeface="Calibri"/>
              </a:rPr>
              <a:t>them</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2"/>
            <a:ext cx="2782570" cy="2203167"/>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Blocks </a:t>
            </a:r>
            <a:r>
              <a:rPr sz="1500" b="1" spc="-10" dirty="0">
                <a:latin typeface="Calibri"/>
                <a:cs typeface="Calibri"/>
              </a:rPr>
              <a:t>to </a:t>
            </a:r>
            <a:r>
              <a:rPr sz="1500" b="1" spc="-5" dirty="0">
                <a:latin typeface="Calibri"/>
                <a:cs typeface="Calibri"/>
              </a:rPr>
              <a:t>Coaching</a:t>
            </a:r>
            <a:r>
              <a:rPr sz="1500" b="1" spc="-70" dirty="0">
                <a:latin typeface="Calibri"/>
                <a:cs typeface="Calibri"/>
              </a:rPr>
              <a:t> </a:t>
            </a:r>
            <a:r>
              <a:rPr sz="1500" b="1" spc="-5" dirty="0">
                <a:latin typeface="Calibri"/>
                <a:cs typeface="Calibri"/>
              </a:rPr>
              <a:t>Presence</a:t>
            </a:r>
            <a:endParaRPr sz="1500">
              <a:latin typeface="Calibri"/>
              <a:cs typeface="Calibri"/>
            </a:endParaRPr>
          </a:p>
          <a:p>
            <a:pPr>
              <a:lnSpc>
                <a:spcPct val="100000"/>
              </a:lnSpc>
              <a:spcBef>
                <a:spcPts val="35"/>
              </a:spcBef>
            </a:pPr>
            <a:endParaRPr sz="125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A </a:t>
            </a:r>
            <a:r>
              <a:rPr sz="1200" spc="-5" dirty="0">
                <a:latin typeface="Calibri"/>
                <a:cs typeface="Calibri"/>
              </a:rPr>
              <a:t>self-focused</a:t>
            </a:r>
            <a:r>
              <a:rPr sz="1200" spc="-85" dirty="0">
                <a:latin typeface="Calibri"/>
                <a:cs typeface="Calibri"/>
              </a:rPr>
              <a:t> </a:t>
            </a:r>
            <a:r>
              <a:rPr sz="1200" spc="-5" dirty="0">
                <a:latin typeface="Calibri"/>
                <a:cs typeface="Calibri"/>
              </a:rPr>
              <a:t>approach:</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Thinking </a:t>
            </a:r>
            <a:r>
              <a:rPr sz="1000" spc="-10" dirty="0">
                <a:latin typeface="Calibri"/>
                <a:cs typeface="Calibri"/>
              </a:rPr>
              <a:t>too </a:t>
            </a:r>
            <a:r>
              <a:rPr sz="1000" spc="-5" dirty="0">
                <a:latin typeface="Calibri"/>
                <a:cs typeface="Calibri"/>
              </a:rPr>
              <a:t>much about the </a:t>
            </a:r>
            <a:r>
              <a:rPr sz="1000" spc="-10" dirty="0">
                <a:latin typeface="Calibri"/>
                <a:cs typeface="Calibri"/>
              </a:rPr>
              <a:t>next</a:t>
            </a:r>
            <a:r>
              <a:rPr sz="1000" spc="10" dirty="0">
                <a:latin typeface="Calibri"/>
                <a:cs typeface="Calibri"/>
              </a:rPr>
              <a:t> </a:t>
            </a:r>
            <a:r>
              <a:rPr sz="1000" spc="-10" dirty="0">
                <a:latin typeface="Calibri"/>
                <a:cs typeface="Calibri"/>
              </a:rPr>
              <a:t>step</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5" dirty="0">
                <a:latin typeface="Calibri"/>
                <a:cs typeface="Calibri"/>
              </a:rPr>
              <a:t>Trying </a:t>
            </a:r>
            <a:r>
              <a:rPr sz="1000" spc="-10" dirty="0">
                <a:latin typeface="Calibri"/>
                <a:cs typeface="Calibri"/>
              </a:rPr>
              <a:t>too </a:t>
            </a:r>
            <a:r>
              <a:rPr sz="1000" spc="-5" dirty="0">
                <a:latin typeface="Calibri"/>
                <a:cs typeface="Calibri"/>
              </a:rPr>
              <a:t>hard </a:t>
            </a:r>
            <a:r>
              <a:rPr sz="1000" spc="-10" dirty="0">
                <a:latin typeface="Calibri"/>
                <a:cs typeface="Calibri"/>
              </a:rPr>
              <a:t>to get </a:t>
            </a:r>
            <a:r>
              <a:rPr sz="1000" spc="-5" dirty="0">
                <a:latin typeface="Calibri"/>
                <a:cs typeface="Calibri"/>
              </a:rPr>
              <a:t>it</a:t>
            </a:r>
            <a:r>
              <a:rPr sz="1000" spc="25" dirty="0">
                <a:latin typeface="Calibri"/>
                <a:cs typeface="Calibri"/>
              </a:rPr>
              <a:t> </a:t>
            </a:r>
            <a:r>
              <a:rPr sz="1000" spc="-5" dirty="0">
                <a:latin typeface="Calibri"/>
                <a:cs typeface="Calibri"/>
              </a:rPr>
              <a:t>right</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5" dirty="0">
                <a:latin typeface="Calibri"/>
                <a:cs typeface="Calibri"/>
              </a:rPr>
              <a:t>Trying </a:t>
            </a:r>
            <a:r>
              <a:rPr sz="1000" spc="-10" dirty="0">
                <a:latin typeface="Calibri"/>
                <a:cs typeface="Calibri"/>
              </a:rPr>
              <a:t>to </a:t>
            </a:r>
            <a:r>
              <a:rPr sz="1000" spc="-5" dirty="0">
                <a:latin typeface="Calibri"/>
                <a:cs typeface="Calibri"/>
              </a:rPr>
              <a:t>push your own</a:t>
            </a:r>
            <a:r>
              <a:rPr sz="1000" spc="-35" dirty="0">
                <a:latin typeface="Calibri"/>
                <a:cs typeface="Calibri"/>
              </a:rPr>
              <a:t> </a:t>
            </a:r>
            <a:r>
              <a:rPr sz="1000" spc="-5" dirty="0">
                <a:latin typeface="Calibri"/>
                <a:cs typeface="Calibri"/>
              </a:rPr>
              <a:t>agenda</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High </a:t>
            </a:r>
            <a:r>
              <a:rPr sz="1200" dirty="0">
                <a:latin typeface="Calibri"/>
                <a:cs typeface="Calibri"/>
              </a:rPr>
              <a:t>emotional</a:t>
            </a:r>
            <a:r>
              <a:rPr sz="1200" spc="-50" dirty="0">
                <a:latin typeface="Calibri"/>
                <a:cs typeface="Calibri"/>
              </a:rPr>
              <a:t> </a:t>
            </a:r>
            <a:r>
              <a:rPr sz="1200" spc="-10" dirty="0">
                <a:latin typeface="Calibri"/>
                <a:cs typeface="Calibri"/>
              </a:rPr>
              <a:t>involvement:</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Being judgmental of </a:t>
            </a:r>
            <a:r>
              <a:rPr sz="1000" spc="-10" dirty="0">
                <a:latin typeface="Calibri"/>
                <a:cs typeface="Calibri"/>
              </a:rPr>
              <a:t>yourself </a:t>
            </a:r>
            <a:r>
              <a:rPr sz="1000" spc="-5" dirty="0">
                <a:latin typeface="Calibri"/>
                <a:cs typeface="Calibri"/>
              </a:rPr>
              <a:t>or the</a:t>
            </a:r>
            <a:r>
              <a:rPr sz="1000" spc="15" dirty="0">
                <a:latin typeface="Calibri"/>
                <a:cs typeface="Calibri"/>
              </a:rPr>
              <a:t> </a:t>
            </a:r>
            <a:r>
              <a:rPr sz="1000" spc="-5" dirty="0">
                <a:latin typeface="Calibri"/>
                <a:cs typeface="Calibri"/>
              </a:rPr>
              <a:t>coachee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Getting stuck in detail, problem or</a:t>
            </a:r>
            <a:r>
              <a:rPr sz="1000" spc="-10" dirty="0">
                <a:latin typeface="Calibri"/>
                <a:cs typeface="Calibri"/>
              </a:rPr>
              <a:t> drama</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Getting stuck in a</a:t>
            </a:r>
            <a:r>
              <a:rPr sz="1000" spc="-30" dirty="0">
                <a:latin typeface="Calibri"/>
                <a:cs typeface="Calibri"/>
              </a:rPr>
              <a:t> </a:t>
            </a:r>
            <a:r>
              <a:rPr sz="1000" spc="-10" dirty="0">
                <a:latin typeface="Calibri"/>
                <a:cs typeface="Calibri"/>
              </a:rPr>
              <a:t>filter</a:t>
            </a:r>
            <a:endParaRPr sz="10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780540" y="2220851"/>
            <a:ext cx="1303655" cy="238527"/>
          </a:xfrm>
          <a:prstGeom prst="rect">
            <a:avLst/>
          </a:prstGeom>
        </p:spPr>
        <p:txBody>
          <a:bodyPr vert="horz" wrap="square" lIns="0" tIns="0" rIns="0" bIns="0" rtlCol="0">
            <a:spAutoFit/>
          </a:bodyPr>
          <a:lstStyle/>
          <a:p>
            <a:pPr marL="12700">
              <a:lnSpc>
                <a:spcPct val="100000"/>
              </a:lnSpc>
            </a:pPr>
            <a:r>
              <a:rPr sz="1550" b="1" spc="-5" dirty="0">
                <a:latin typeface="Calibri"/>
                <a:cs typeface="Calibri"/>
              </a:rPr>
              <a:t>Active</a:t>
            </a:r>
            <a:r>
              <a:rPr sz="1550" b="1" spc="-80" dirty="0">
                <a:latin typeface="Calibri"/>
                <a:cs typeface="Calibri"/>
              </a:rPr>
              <a:t> </a:t>
            </a:r>
            <a:r>
              <a:rPr sz="1550" b="1" spc="-10" dirty="0">
                <a:latin typeface="Calibri"/>
                <a:cs typeface="Calibri"/>
              </a:rPr>
              <a:t>Listening</a:t>
            </a:r>
            <a:endParaRPr sz="1550">
              <a:latin typeface="Calibri"/>
              <a:cs typeface="Calibri"/>
            </a:endParaRPr>
          </a:p>
        </p:txBody>
      </p:sp>
      <p:sp>
        <p:nvSpPr>
          <p:cNvPr id="62" name="object 62"/>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8" name="object 68"/>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9" name="object 69"/>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2" name="object 72"/>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3" name="object 73"/>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4" name="object 74"/>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6" name="object 76"/>
          <p:cNvSpPr txBox="1"/>
          <p:nvPr/>
        </p:nvSpPr>
        <p:spPr>
          <a:xfrm>
            <a:off x="1404875" y="5865241"/>
            <a:ext cx="2726055" cy="810478"/>
          </a:xfrm>
          <a:prstGeom prst="rect">
            <a:avLst/>
          </a:prstGeom>
        </p:spPr>
        <p:txBody>
          <a:bodyPr vert="horz" wrap="square" lIns="0" tIns="0" rIns="0" bIns="0" rtlCol="0">
            <a:spAutoFit/>
          </a:bodyPr>
          <a:lstStyle/>
          <a:p>
            <a:pPr marL="12700">
              <a:lnSpc>
                <a:spcPct val="100000"/>
              </a:lnSpc>
            </a:pPr>
            <a:r>
              <a:rPr sz="1200" spc="-5" dirty="0">
                <a:latin typeface="Calibri"/>
                <a:cs typeface="Calibri"/>
              </a:rPr>
              <a:t>Identify circumstances </a:t>
            </a:r>
            <a:r>
              <a:rPr sz="1200" dirty="0">
                <a:latin typeface="Calibri"/>
                <a:cs typeface="Calibri"/>
              </a:rPr>
              <a:t>and </a:t>
            </a:r>
            <a:r>
              <a:rPr sz="1200" spc="-5" dirty="0">
                <a:latin typeface="Calibri"/>
                <a:cs typeface="Calibri"/>
              </a:rPr>
              <a:t>behaviours</a:t>
            </a:r>
            <a:r>
              <a:rPr sz="1200" spc="-70" dirty="0">
                <a:latin typeface="Calibri"/>
                <a:cs typeface="Calibri"/>
              </a:rPr>
              <a:t> </a:t>
            </a:r>
            <a:r>
              <a:rPr sz="1200" spc="-5" dirty="0">
                <a:latin typeface="Calibri"/>
                <a:cs typeface="Calibri"/>
              </a:rPr>
              <a:t>that:</a:t>
            </a:r>
            <a:endParaRPr sz="1200">
              <a:latin typeface="Calibri"/>
              <a:cs typeface="Calibri"/>
            </a:endParaRPr>
          </a:p>
          <a:p>
            <a:pPr marL="167640" indent="-154940">
              <a:lnSpc>
                <a:spcPct val="100000"/>
              </a:lnSpc>
              <a:spcBef>
                <a:spcPts val="1020"/>
              </a:spcBef>
              <a:buFont typeface="Wingdings"/>
              <a:buChar char=""/>
              <a:tabLst>
                <a:tab pos="168275" algn="l"/>
              </a:tabLst>
            </a:pPr>
            <a:r>
              <a:rPr sz="1200" spc="-5" dirty="0">
                <a:latin typeface="Calibri"/>
                <a:cs typeface="Calibri"/>
              </a:rPr>
              <a:t>Help </a:t>
            </a:r>
            <a:r>
              <a:rPr sz="1200" dirty="0">
                <a:latin typeface="Calibri"/>
                <a:cs typeface="Calibri"/>
              </a:rPr>
              <a:t>in </a:t>
            </a:r>
            <a:r>
              <a:rPr sz="1200" spc="-5" dirty="0">
                <a:latin typeface="Calibri"/>
                <a:cs typeface="Calibri"/>
              </a:rPr>
              <a:t>Active</a:t>
            </a:r>
            <a:r>
              <a:rPr sz="1200" spc="-50" dirty="0">
                <a:latin typeface="Calibri"/>
                <a:cs typeface="Calibri"/>
              </a:rPr>
              <a:t> </a:t>
            </a:r>
            <a:r>
              <a:rPr sz="1200" spc="-5" dirty="0">
                <a:latin typeface="Calibri"/>
                <a:cs typeface="Calibri"/>
              </a:rPr>
              <a:t>Listening</a:t>
            </a:r>
            <a:endParaRPr sz="1200">
              <a:latin typeface="Calibri"/>
              <a:cs typeface="Calibri"/>
            </a:endParaRPr>
          </a:p>
          <a:p>
            <a:pPr marL="167640" indent="-154940">
              <a:lnSpc>
                <a:spcPct val="100000"/>
              </a:lnSpc>
              <a:spcBef>
                <a:spcPts val="1019"/>
              </a:spcBef>
              <a:buFont typeface="Wingdings"/>
              <a:buChar char=""/>
              <a:tabLst>
                <a:tab pos="168275" algn="l"/>
              </a:tabLst>
            </a:pPr>
            <a:r>
              <a:rPr sz="1200" spc="-10" dirty="0">
                <a:latin typeface="Calibri"/>
                <a:cs typeface="Calibri"/>
              </a:rPr>
              <a:t>Discourage/compromise </a:t>
            </a:r>
            <a:r>
              <a:rPr sz="1200" spc="-5" dirty="0">
                <a:latin typeface="Calibri"/>
                <a:cs typeface="Calibri"/>
              </a:rPr>
              <a:t>Active Listening</a:t>
            </a:r>
            <a:endParaRPr sz="1200">
              <a:latin typeface="Calibri"/>
              <a:cs typeface="Calibri"/>
            </a:endParaRPr>
          </a:p>
        </p:txBody>
      </p:sp>
      <p:sp>
        <p:nvSpPr>
          <p:cNvPr id="77" name="object 77"/>
          <p:cNvSpPr txBox="1"/>
          <p:nvPr/>
        </p:nvSpPr>
        <p:spPr>
          <a:xfrm>
            <a:off x="1359155" y="5021963"/>
            <a:ext cx="2845435"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3.1 – Active </a:t>
            </a:r>
            <a:r>
              <a:rPr sz="1300" spc="-10" dirty="0">
                <a:solidFill>
                  <a:srgbClr val="FFFFFF"/>
                </a:solidFill>
                <a:latin typeface="Arial"/>
                <a:cs typeface="Arial"/>
              </a:rPr>
              <a:t>Listening Sail</a:t>
            </a:r>
            <a:r>
              <a:rPr sz="1300" spc="50" dirty="0">
                <a:solidFill>
                  <a:srgbClr val="FFFFFF"/>
                </a:solidFill>
                <a:latin typeface="Arial"/>
                <a:cs typeface="Arial"/>
              </a:rPr>
              <a:t> </a:t>
            </a:r>
            <a:r>
              <a:rPr sz="1300" spc="-10" dirty="0">
                <a:solidFill>
                  <a:srgbClr val="FFFFFF"/>
                </a:solidFill>
                <a:latin typeface="Arial"/>
                <a:cs typeface="Arial"/>
              </a:rPr>
              <a:t>boat</a:t>
            </a:r>
            <a:endParaRPr sz="1300">
              <a:latin typeface="Arial"/>
              <a:cs typeface="Arial"/>
            </a:endParaRPr>
          </a:p>
        </p:txBody>
      </p:sp>
      <p:sp>
        <p:nvSpPr>
          <p:cNvPr id="78" name="object 78"/>
          <p:cNvSpPr/>
          <p:nvPr/>
        </p:nvSpPr>
        <p:spPr>
          <a:xfrm>
            <a:off x="4728973" y="7216142"/>
            <a:ext cx="566927" cy="566929"/>
          </a:xfrm>
          <a:prstGeom prst="rect">
            <a:avLst/>
          </a:prstGeom>
          <a:blipFill>
            <a:blip r:embed="rId11" cstate="print"/>
            <a:stretch>
              <a:fillRect/>
            </a:stretch>
          </a:blipFill>
        </p:spPr>
        <p:txBody>
          <a:bodyPr wrap="square" lIns="0" tIns="0" rIns="0" bIns="0" rtlCol="0"/>
          <a:lstStyle/>
          <a:p>
            <a:endParaRPr/>
          </a:p>
        </p:txBody>
      </p:sp>
      <p:sp>
        <p:nvSpPr>
          <p:cNvPr id="79" name="object 79"/>
          <p:cNvSpPr/>
          <p:nvPr/>
        </p:nvSpPr>
        <p:spPr>
          <a:xfrm>
            <a:off x="4748658" y="7235952"/>
            <a:ext cx="500380" cy="500380"/>
          </a:xfrm>
          <a:custGeom>
            <a:avLst/>
            <a:gdLst/>
            <a:ahLst/>
            <a:cxnLst/>
            <a:rect l="l" t="t" r="r" b="b"/>
            <a:pathLst>
              <a:path w="500379" h="500379">
                <a:moveTo>
                  <a:pt x="250062" y="0"/>
                </a:moveTo>
                <a:lnTo>
                  <a:pt x="205095" y="4026"/>
                </a:lnTo>
                <a:lnTo>
                  <a:pt x="162779" y="15635"/>
                </a:lnTo>
                <a:lnTo>
                  <a:pt x="123820" y="34120"/>
                </a:lnTo>
                <a:lnTo>
                  <a:pt x="88921" y="58777"/>
                </a:lnTo>
                <a:lnTo>
                  <a:pt x="58788" y="88900"/>
                </a:lnTo>
                <a:lnTo>
                  <a:pt x="34125" y="123782"/>
                </a:lnTo>
                <a:lnTo>
                  <a:pt x="15636" y="162719"/>
                </a:lnTo>
                <a:lnTo>
                  <a:pt x="4026" y="205006"/>
                </a:lnTo>
                <a:lnTo>
                  <a:pt x="0" y="249936"/>
                </a:lnTo>
                <a:lnTo>
                  <a:pt x="4026" y="294903"/>
                </a:lnTo>
                <a:lnTo>
                  <a:pt x="15636" y="337219"/>
                </a:lnTo>
                <a:lnTo>
                  <a:pt x="34125" y="376178"/>
                </a:lnTo>
                <a:lnTo>
                  <a:pt x="58788" y="411077"/>
                </a:lnTo>
                <a:lnTo>
                  <a:pt x="88921" y="441210"/>
                </a:lnTo>
                <a:lnTo>
                  <a:pt x="123820" y="465873"/>
                </a:lnTo>
                <a:lnTo>
                  <a:pt x="162779" y="484362"/>
                </a:lnTo>
                <a:lnTo>
                  <a:pt x="205095" y="495972"/>
                </a:lnTo>
                <a:lnTo>
                  <a:pt x="250062" y="499999"/>
                </a:lnTo>
                <a:lnTo>
                  <a:pt x="294992" y="495972"/>
                </a:lnTo>
                <a:lnTo>
                  <a:pt x="337279" y="484362"/>
                </a:lnTo>
                <a:lnTo>
                  <a:pt x="376216" y="465873"/>
                </a:lnTo>
                <a:lnTo>
                  <a:pt x="411099" y="441210"/>
                </a:lnTo>
                <a:lnTo>
                  <a:pt x="441221" y="411077"/>
                </a:lnTo>
                <a:lnTo>
                  <a:pt x="465878" y="376178"/>
                </a:lnTo>
                <a:lnTo>
                  <a:pt x="484363" y="337219"/>
                </a:lnTo>
                <a:lnTo>
                  <a:pt x="495972" y="294903"/>
                </a:lnTo>
                <a:lnTo>
                  <a:pt x="499998" y="249936"/>
                </a:lnTo>
                <a:lnTo>
                  <a:pt x="495972" y="205006"/>
                </a:lnTo>
                <a:lnTo>
                  <a:pt x="484363" y="162719"/>
                </a:lnTo>
                <a:lnTo>
                  <a:pt x="465878" y="123782"/>
                </a:lnTo>
                <a:lnTo>
                  <a:pt x="441221" y="88900"/>
                </a:lnTo>
                <a:lnTo>
                  <a:pt x="411098" y="58777"/>
                </a:lnTo>
                <a:lnTo>
                  <a:pt x="376216" y="34120"/>
                </a:lnTo>
                <a:lnTo>
                  <a:pt x="337279" y="15635"/>
                </a:lnTo>
                <a:lnTo>
                  <a:pt x="294992" y="4026"/>
                </a:lnTo>
                <a:lnTo>
                  <a:pt x="250062" y="0"/>
                </a:lnTo>
                <a:close/>
              </a:path>
            </a:pathLst>
          </a:custGeom>
          <a:solidFill>
            <a:srgbClr val="465063"/>
          </a:solidFill>
        </p:spPr>
        <p:txBody>
          <a:bodyPr wrap="square" lIns="0" tIns="0" rIns="0" bIns="0" rtlCol="0"/>
          <a:lstStyle/>
          <a:p>
            <a:endParaRPr/>
          </a:p>
        </p:txBody>
      </p:sp>
      <p:sp>
        <p:nvSpPr>
          <p:cNvPr id="80" name="object 80"/>
          <p:cNvSpPr/>
          <p:nvPr/>
        </p:nvSpPr>
        <p:spPr>
          <a:xfrm>
            <a:off x="4748658" y="7235952"/>
            <a:ext cx="500380" cy="500380"/>
          </a:xfrm>
          <a:custGeom>
            <a:avLst/>
            <a:gdLst/>
            <a:ahLst/>
            <a:cxnLst/>
            <a:rect l="l" t="t" r="r" b="b"/>
            <a:pathLst>
              <a:path w="500379" h="500379">
                <a:moveTo>
                  <a:pt x="0" y="249936"/>
                </a:moveTo>
                <a:lnTo>
                  <a:pt x="4026" y="205006"/>
                </a:lnTo>
                <a:lnTo>
                  <a:pt x="15636" y="162719"/>
                </a:lnTo>
                <a:lnTo>
                  <a:pt x="34125" y="123782"/>
                </a:lnTo>
                <a:lnTo>
                  <a:pt x="58788" y="88900"/>
                </a:lnTo>
                <a:lnTo>
                  <a:pt x="88921" y="58777"/>
                </a:lnTo>
                <a:lnTo>
                  <a:pt x="123820" y="34120"/>
                </a:lnTo>
                <a:lnTo>
                  <a:pt x="162779" y="15635"/>
                </a:lnTo>
                <a:lnTo>
                  <a:pt x="205095" y="4026"/>
                </a:lnTo>
                <a:lnTo>
                  <a:pt x="250062" y="0"/>
                </a:lnTo>
                <a:lnTo>
                  <a:pt x="294992" y="4026"/>
                </a:lnTo>
                <a:lnTo>
                  <a:pt x="337279" y="15635"/>
                </a:lnTo>
                <a:lnTo>
                  <a:pt x="376216" y="34120"/>
                </a:lnTo>
                <a:lnTo>
                  <a:pt x="411098" y="58777"/>
                </a:lnTo>
                <a:lnTo>
                  <a:pt x="441221" y="88900"/>
                </a:lnTo>
                <a:lnTo>
                  <a:pt x="465878" y="123782"/>
                </a:lnTo>
                <a:lnTo>
                  <a:pt x="484363" y="162719"/>
                </a:lnTo>
                <a:lnTo>
                  <a:pt x="495972" y="205006"/>
                </a:lnTo>
                <a:lnTo>
                  <a:pt x="499998" y="249936"/>
                </a:lnTo>
                <a:lnTo>
                  <a:pt x="495972" y="294903"/>
                </a:lnTo>
                <a:lnTo>
                  <a:pt x="484363" y="337219"/>
                </a:lnTo>
                <a:lnTo>
                  <a:pt x="465878" y="376178"/>
                </a:lnTo>
                <a:lnTo>
                  <a:pt x="441221" y="411077"/>
                </a:lnTo>
                <a:lnTo>
                  <a:pt x="411099" y="441210"/>
                </a:lnTo>
                <a:lnTo>
                  <a:pt x="376216" y="465873"/>
                </a:lnTo>
                <a:lnTo>
                  <a:pt x="337279" y="484362"/>
                </a:lnTo>
                <a:lnTo>
                  <a:pt x="294992" y="495972"/>
                </a:lnTo>
                <a:lnTo>
                  <a:pt x="250062" y="499999"/>
                </a:lnTo>
                <a:lnTo>
                  <a:pt x="205095" y="495972"/>
                </a:lnTo>
                <a:lnTo>
                  <a:pt x="162779" y="484362"/>
                </a:lnTo>
                <a:lnTo>
                  <a:pt x="123820" y="465873"/>
                </a:lnTo>
                <a:lnTo>
                  <a:pt x="88921" y="441210"/>
                </a:lnTo>
                <a:lnTo>
                  <a:pt x="58788" y="411077"/>
                </a:lnTo>
                <a:lnTo>
                  <a:pt x="34125" y="376178"/>
                </a:lnTo>
                <a:lnTo>
                  <a:pt x="15636" y="337219"/>
                </a:lnTo>
                <a:lnTo>
                  <a:pt x="4026" y="294903"/>
                </a:lnTo>
                <a:lnTo>
                  <a:pt x="0" y="249936"/>
                </a:lnTo>
                <a:close/>
              </a:path>
            </a:pathLst>
          </a:custGeom>
          <a:ln w="12700">
            <a:solidFill>
              <a:srgbClr val="FFFFFF"/>
            </a:solidFill>
          </a:ln>
        </p:spPr>
        <p:txBody>
          <a:bodyPr wrap="square" lIns="0" tIns="0" rIns="0" bIns="0" rtlCol="0"/>
          <a:lstStyle/>
          <a:p>
            <a:endParaRPr/>
          </a:p>
        </p:txBody>
      </p:sp>
      <p:sp>
        <p:nvSpPr>
          <p:cNvPr id="81" name="object 81"/>
          <p:cNvSpPr/>
          <p:nvPr/>
        </p:nvSpPr>
        <p:spPr>
          <a:xfrm>
            <a:off x="4799711" y="7287006"/>
            <a:ext cx="398145" cy="398145"/>
          </a:xfrm>
          <a:custGeom>
            <a:avLst/>
            <a:gdLst/>
            <a:ahLst/>
            <a:cxnLst/>
            <a:rect l="l" t="t" r="r" b="b"/>
            <a:pathLst>
              <a:path w="398145" h="398145">
                <a:moveTo>
                  <a:pt x="199009" y="0"/>
                </a:moveTo>
                <a:lnTo>
                  <a:pt x="153395" y="5251"/>
                </a:lnTo>
                <a:lnTo>
                  <a:pt x="111513" y="20211"/>
                </a:lnTo>
                <a:lnTo>
                  <a:pt x="74561" y="43687"/>
                </a:lnTo>
                <a:lnTo>
                  <a:pt x="43737" y="74484"/>
                </a:lnTo>
                <a:lnTo>
                  <a:pt x="20237" y="111411"/>
                </a:lnTo>
                <a:lnTo>
                  <a:pt x="5258" y="153275"/>
                </a:lnTo>
                <a:lnTo>
                  <a:pt x="0" y="198881"/>
                </a:lnTo>
                <a:lnTo>
                  <a:pt x="5258" y="244495"/>
                </a:lnTo>
                <a:lnTo>
                  <a:pt x="20237" y="286377"/>
                </a:lnTo>
                <a:lnTo>
                  <a:pt x="43737" y="323329"/>
                </a:lnTo>
                <a:lnTo>
                  <a:pt x="74561" y="354153"/>
                </a:lnTo>
                <a:lnTo>
                  <a:pt x="111513" y="377653"/>
                </a:lnTo>
                <a:lnTo>
                  <a:pt x="153395" y="392632"/>
                </a:lnTo>
                <a:lnTo>
                  <a:pt x="199009" y="397890"/>
                </a:lnTo>
                <a:lnTo>
                  <a:pt x="244615" y="392632"/>
                </a:lnTo>
                <a:lnTo>
                  <a:pt x="286479" y="377653"/>
                </a:lnTo>
                <a:lnTo>
                  <a:pt x="323406" y="354153"/>
                </a:lnTo>
                <a:lnTo>
                  <a:pt x="354203" y="323329"/>
                </a:lnTo>
                <a:lnTo>
                  <a:pt x="377679" y="286377"/>
                </a:lnTo>
                <a:lnTo>
                  <a:pt x="392639" y="244495"/>
                </a:lnTo>
                <a:lnTo>
                  <a:pt x="397890" y="198881"/>
                </a:lnTo>
                <a:lnTo>
                  <a:pt x="392639" y="153275"/>
                </a:lnTo>
                <a:lnTo>
                  <a:pt x="377679" y="111411"/>
                </a:lnTo>
                <a:lnTo>
                  <a:pt x="354203" y="74484"/>
                </a:lnTo>
                <a:lnTo>
                  <a:pt x="323406" y="43687"/>
                </a:lnTo>
                <a:lnTo>
                  <a:pt x="286479" y="20211"/>
                </a:lnTo>
                <a:lnTo>
                  <a:pt x="244615" y="5251"/>
                </a:lnTo>
                <a:lnTo>
                  <a:pt x="199009" y="0"/>
                </a:lnTo>
                <a:close/>
              </a:path>
            </a:pathLst>
          </a:custGeom>
          <a:solidFill>
            <a:srgbClr val="D9D9D9"/>
          </a:solidFill>
        </p:spPr>
        <p:txBody>
          <a:bodyPr wrap="square" lIns="0" tIns="0" rIns="0" bIns="0" rtlCol="0"/>
          <a:lstStyle/>
          <a:p>
            <a:endParaRPr/>
          </a:p>
        </p:txBody>
      </p:sp>
      <p:sp>
        <p:nvSpPr>
          <p:cNvPr id="82" name="object 82"/>
          <p:cNvSpPr/>
          <p:nvPr/>
        </p:nvSpPr>
        <p:spPr>
          <a:xfrm>
            <a:off x="4995926" y="7286244"/>
            <a:ext cx="7620" cy="396240"/>
          </a:xfrm>
          <a:custGeom>
            <a:avLst/>
            <a:gdLst/>
            <a:ahLst/>
            <a:cxnLst/>
            <a:rect l="l" t="t" r="r" b="b"/>
            <a:pathLst>
              <a:path w="7620" h="396240">
                <a:moveTo>
                  <a:pt x="0" y="0"/>
                </a:moveTo>
                <a:lnTo>
                  <a:pt x="7238" y="396113"/>
                </a:lnTo>
              </a:path>
            </a:pathLst>
          </a:custGeom>
          <a:ln w="6350">
            <a:solidFill>
              <a:srgbClr val="A6A6A6"/>
            </a:solidFill>
          </a:ln>
        </p:spPr>
        <p:txBody>
          <a:bodyPr wrap="square" lIns="0" tIns="0" rIns="0" bIns="0" rtlCol="0"/>
          <a:lstStyle/>
          <a:p>
            <a:endParaRPr/>
          </a:p>
        </p:txBody>
      </p:sp>
      <p:sp>
        <p:nvSpPr>
          <p:cNvPr id="83" name="object 83"/>
          <p:cNvSpPr/>
          <p:nvPr/>
        </p:nvSpPr>
        <p:spPr>
          <a:xfrm>
            <a:off x="4801489" y="7479793"/>
            <a:ext cx="396240" cy="7620"/>
          </a:xfrm>
          <a:custGeom>
            <a:avLst/>
            <a:gdLst/>
            <a:ahLst/>
            <a:cxnLst/>
            <a:rect l="l" t="t" r="r" b="b"/>
            <a:pathLst>
              <a:path w="396239" h="7620">
                <a:moveTo>
                  <a:pt x="0" y="7239"/>
                </a:moveTo>
                <a:lnTo>
                  <a:pt x="396239" y="0"/>
                </a:lnTo>
              </a:path>
            </a:pathLst>
          </a:custGeom>
          <a:ln w="6350">
            <a:solidFill>
              <a:srgbClr val="A6A6A6"/>
            </a:solidFill>
          </a:ln>
        </p:spPr>
        <p:txBody>
          <a:bodyPr wrap="square" lIns="0" tIns="0" rIns="0" bIns="0" rtlCol="0"/>
          <a:lstStyle/>
          <a:p>
            <a:endParaRPr/>
          </a:p>
        </p:txBody>
      </p:sp>
      <p:sp>
        <p:nvSpPr>
          <p:cNvPr id="84" name="object 84"/>
          <p:cNvSpPr/>
          <p:nvPr/>
        </p:nvSpPr>
        <p:spPr>
          <a:xfrm>
            <a:off x="4855971" y="7348473"/>
            <a:ext cx="285750" cy="274955"/>
          </a:xfrm>
          <a:custGeom>
            <a:avLst/>
            <a:gdLst/>
            <a:ahLst/>
            <a:cxnLst/>
            <a:rect l="l" t="t" r="r" b="b"/>
            <a:pathLst>
              <a:path w="285750" h="274954">
                <a:moveTo>
                  <a:pt x="0" y="0"/>
                </a:moveTo>
                <a:lnTo>
                  <a:pt x="285368" y="274955"/>
                </a:lnTo>
              </a:path>
            </a:pathLst>
          </a:custGeom>
          <a:ln w="6350">
            <a:solidFill>
              <a:srgbClr val="A6A6A6"/>
            </a:solidFill>
          </a:ln>
        </p:spPr>
        <p:txBody>
          <a:bodyPr wrap="square" lIns="0" tIns="0" rIns="0" bIns="0" rtlCol="0"/>
          <a:lstStyle/>
          <a:p>
            <a:endParaRPr/>
          </a:p>
        </p:txBody>
      </p:sp>
      <p:sp>
        <p:nvSpPr>
          <p:cNvPr id="85" name="object 85"/>
          <p:cNvSpPr/>
          <p:nvPr/>
        </p:nvSpPr>
        <p:spPr>
          <a:xfrm>
            <a:off x="4860546" y="7342759"/>
            <a:ext cx="275590" cy="285750"/>
          </a:xfrm>
          <a:custGeom>
            <a:avLst/>
            <a:gdLst/>
            <a:ahLst/>
            <a:cxnLst/>
            <a:rect l="l" t="t" r="r" b="b"/>
            <a:pathLst>
              <a:path w="275589" h="285750">
                <a:moveTo>
                  <a:pt x="0" y="285241"/>
                </a:moveTo>
                <a:lnTo>
                  <a:pt x="275081" y="0"/>
                </a:lnTo>
              </a:path>
            </a:pathLst>
          </a:custGeom>
          <a:ln w="6350">
            <a:solidFill>
              <a:srgbClr val="A6A6A6"/>
            </a:solidFill>
          </a:ln>
        </p:spPr>
        <p:txBody>
          <a:bodyPr wrap="square" lIns="0" tIns="0" rIns="0" bIns="0" rtlCol="0"/>
          <a:lstStyle/>
          <a:p>
            <a:endParaRPr/>
          </a:p>
        </p:txBody>
      </p:sp>
      <p:sp>
        <p:nvSpPr>
          <p:cNvPr id="86" name="object 86"/>
          <p:cNvSpPr/>
          <p:nvPr/>
        </p:nvSpPr>
        <p:spPr>
          <a:xfrm>
            <a:off x="4834254" y="7321550"/>
            <a:ext cx="328930" cy="328930"/>
          </a:xfrm>
          <a:custGeom>
            <a:avLst/>
            <a:gdLst/>
            <a:ahLst/>
            <a:cxnLst/>
            <a:rect l="l" t="t" r="r" b="b"/>
            <a:pathLst>
              <a:path w="328929" h="328929">
                <a:moveTo>
                  <a:pt x="164465" y="0"/>
                </a:moveTo>
                <a:lnTo>
                  <a:pt x="120752" y="5876"/>
                </a:lnTo>
                <a:lnTo>
                  <a:pt x="81468" y="22455"/>
                </a:lnTo>
                <a:lnTo>
                  <a:pt x="48180" y="48164"/>
                </a:lnTo>
                <a:lnTo>
                  <a:pt x="22460" y="81430"/>
                </a:lnTo>
                <a:lnTo>
                  <a:pt x="5876" y="120679"/>
                </a:lnTo>
                <a:lnTo>
                  <a:pt x="0" y="164338"/>
                </a:lnTo>
                <a:lnTo>
                  <a:pt x="5876" y="208050"/>
                </a:lnTo>
                <a:lnTo>
                  <a:pt x="22460" y="247334"/>
                </a:lnTo>
                <a:lnTo>
                  <a:pt x="48180" y="280622"/>
                </a:lnTo>
                <a:lnTo>
                  <a:pt x="81468" y="306342"/>
                </a:lnTo>
                <a:lnTo>
                  <a:pt x="120752" y="322926"/>
                </a:lnTo>
                <a:lnTo>
                  <a:pt x="164465" y="328803"/>
                </a:lnTo>
                <a:lnTo>
                  <a:pt x="208167" y="322926"/>
                </a:lnTo>
                <a:lnTo>
                  <a:pt x="247428" y="306342"/>
                </a:lnTo>
                <a:lnTo>
                  <a:pt x="280685" y="280622"/>
                </a:lnTo>
                <a:lnTo>
                  <a:pt x="306375" y="247334"/>
                </a:lnTo>
                <a:lnTo>
                  <a:pt x="322935" y="208050"/>
                </a:lnTo>
                <a:lnTo>
                  <a:pt x="328803" y="164338"/>
                </a:lnTo>
                <a:lnTo>
                  <a:pt x="322935" y="120679"/>
                </a:lnTo>
                <a:lnTo>
                  <a:pt x="306375" y="81430"/>
                </a:lnTo>
                <a:lnTo>
                  <a:pt x="280685" y="48164"/>
                </a:lnTo>
                <a:lnTo>
                  <a:pt x="247428" y="22455"/>
                </a:lnTo>
                <a:lnTo>
                  <a:pt x="208167" y="5876"/>
                </a:lnTo>
                <a:lnTo>
                  <a:pt x="164465" y="0"/>
                </a:lnTo>
                <a:close/>
              </a:path>
            </a:pathLst>
          </a:custGeom>
          <a:solidFill>
            <a:srgbClr val="D9D9D9"/>
          </a:solidFill>
        </p:spPr>
        <p:txBody>
          <a:bodyPr wrap="square" lIns="0" tIns="0" rIns="0" bIns="0" rtlCol="0"/>
          <a:lstStyle/>
          <a:p>
            <a:endParaRPr/>
          </a:p>
        </p:txBody>
      </p:sp>
      <p:sp>
        <p:nvSpPr>
          <p:cNvPr id="87" name="object 87"/>
          <p:cNvSpPr/>
          <p:nvPr/>
        </p:nvSpPr>
        <p:spPr>
          <a:xfrm>
            <a:off x="4854577" y="7341871"/>
            <a:ext cx="288290" cy="288289"/>
          </a:xfrm>
          <a:custGeom>
            <a:avLst/>
            <a:gdLst/>
            <a:ahLst/>
            <a:cxnLst/>
            <a:rect l="l" t="t" r="r" b="b"/>
            <a:pathLst>
              <a:path w="288289" h="288290">
                <a:moveTo>
                  <a:pt x="144145" y="0"/>
                </a:moveTo>
                <a:lnTo>
                  <a:pt x="98576" y="7345"/>
                </a:lnTo>
                <a:lnTo>
                  <a:pt x="59006" y="27797"/>
                </a:lnTo>
                <a:lnTo>
                  <a:pt x="27805" y="58978"/>
                </a:lnTo>
                <a:lnTo>
                  <a:pt x="7346" y="98511"/>
                </a:lnTo>
                <a:lnTo>
                  <a:pt x="0" y="144018"/>
                </a:lnTo>
                <a:lnTo>
                  <a:pt x="7346" y="189586"/>
                </a:lnTo>
                <a:lnTo>
                  <a:pt x="27805" y="229156"/>
                </a:lnTo>
                <a:lnTo>
                  <a:pt x="59006" y="260357"/>
                </a:lnTo>
                <a:lnTo>
                  <a:pt x="98576" y="280816"/>
                </a:lnTo>
                <a:lnTo>
                  <a:pt x="144145" y="288163"/>
                </a:lnTo>
                <a:lnTo>
                  <a:pt x="189651" y="280816"/>
                </a:lnTo>
                <a:lnTo>
                  <a:pt x="229184" y="260357"/>
                </a:lnTo>
                <a:lnTo>
                  <a:pt x="260365" y="229156"/>
                </a:lnTo>
                <a:lnTo>
                  <a:pt x="280817" y="189586"/>
                </a:lnTo>
                <a:lnTo>
                  <a:pt x="288163" y="144018"/>
                </a:lnTo>
                <a:lnTo>
                  <a:pt x="280817" y="98511"/>
                </a:lnTo>
                <a:lnTo>
                  <a:pt x="260365" y="58978"/>
                </a:lnTo>
                <a:lnTo>
                  <a:pt x="229184" y="27797"/>
                </a:lnTo>
                <a:lnTo>
                  <a:pt x="189651" y="7345"/>
                </a:lnTo>
                <a:lnTo>
                  <a:pt x="144145" y="0"/>
                </a:lnTo>
                <a:close/>
              </a:path>
            </a:pathLst>
          </a:custGeom>
          <a:solidFill>
            <a:srgbClr val="E68421"/>
          </a:solidFill>
        </p:spPr>
        <p:txBody>
          <a:bodyPr wrap="square" lIns="0" tIns="0" rIns="0" bIns="0" rtlCol="0"/>
          <a:lstStyle/>
          <a:p>
            <a:endParaRPr/>
          </a:p>
        </p:txBody>
      </p:sp>
      <p:sp>
        <p:nvSpPr>
          <p:cNvPr id="88" name="object 88"/>
          <p:cNvSpPr txBox="1"/>
          <p:nvPr/>
        </p:nvSpPr>
        <p:spPr>
          <a:xfrm>
            <a:off x="4902202" y="7359522"/>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149346" y="1691135"/>
            <a:ext cx="1270" cy="1377315"/>
          </a:xfrm>
          <a:custGeom>
            <a:avLst/>
            <a:gdLst/>
            <a:ahLst/>
            <a:cxnLst/>
            <a:rect l="l" t="t" r="r" b="b"/>
            <a:pathLst>
              <a:path w="1269" h="1377314">
                <a:moveTo>
                  <a:pt x="889" y="0"/>
                </a:moveTo>
                <a:lnTo>
                  <a:pt x="0" y="1376933"/>
                </a:lnTo>
              </a:path>
            </a:pathLst>
          </a:custGeom>
          <a:ln/>
        </p:spPr>
        <p:style>
          <a:lnRef idx="3">
            <a:schemeClr val="accent3"/>
          </a:lnRef>
          <a:fillRef idx="0">
            <a:schemeClr val="accent3"/>
          </a:fillRef>
          <a:effectRef idx="2">
            <a:schemeClr val="accent3"/>
          </a:effectRef>
          <a:fontRef idx="minor">
            <a:schemeClr val="tx1"/>
          </a:fontRef>
        </p:style>
        <p:txBody>
          <a:bodyPr wrap="square" lIns="0" tIns="0" rIns="0" bIns="0" rtlCol="0"/>
          <a:lstStyle/>
          <a:p>
            <a:endParaRPr/>
          </a:p>
        </p:txBody>
      </p:sp>
      <p:sp>
        <p:nvSpPr>
          <p:cNvPr id="11" name="object 11"/>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2" name="object 12"/>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3" name="object 13"/>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4" name="object 14"/>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5" name="object 15"/>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6" name="object 16"/>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7" name="object 17"/>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8" name="object 18"/>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9" name="object 19"/>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20" name="object 20"/>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21" name="object 21"/>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2" name="object 22"/>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3" name="object 23"/>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4" name="object 24"/>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5" name="object 25"/>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6" name="object 26"/>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7" name="object 27"/>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8" name="object 28"/>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9" name="object 29"/>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30" name="object 30"/>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31" name="object 31"/>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2" name="object 32"/>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3" name="object 33"/>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4" name="object 34"/>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5" name="object 35"/>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6" name="object 36"/>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7" name="object 37"/>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8" name="object 38"/>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9" name="object 39"/>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40" name="object 40"/>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41" name="object 41"/>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2" name="object 42"/>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3" name="object 43"/>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4" name="object 44"/>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5" name="object 45"/>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6" name="object 46"/>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7" name="object 47"/>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8" name="object 48"/>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9" name="object 49"/>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50" name="object 50"/>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51" name="object 51"/>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2" name="object 52"/>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3" name="object 53"/>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4" name="object 54"/>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5" name="object 55"/>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6" name="object 56"/>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7" name="object 57"/>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8" name="object 58"/>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9" name="object 59"/>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60" name="object 60"/>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61" name="object 61"/>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2" name="object 62"/>
          <p:cNvSpPr txBox="1"/>
          <p:nvPr/>
        </p:nvSpPr>
        <p:spPr>
          <a:xfrm>
            <a:off x="3291078" y="1876425"/>
            <a:ext cx="2576322" cy="1107996"/>
          </a:xfrm>
          <a:prstGeom prst="rect">
            <a:avLst/>
          </a:prstGeom>
        </p:spPr>
        <p:txBody>
          <a:bodyPr vert="horz" wrap="square" lIns="0" tIns="0" rIns="0" bIns="0" rtlCol="0">
            <a:spAutoFit/>
          </a:bodyPr>
          <a:lstStyle/>
          <a:p>
            <a:pPr marL="353695" marR="5080" indent="-341630">
              <a:lnSpc>
                <a:spcPct val="150000"/>
              </a:lnSpc>
            </a:pPr>
            <a:r>
              <a:rPr lang="en-IN" sz="1600" b="1" spc="-5" dirty="0">
                <a:latin typeface="Arial"/>
                <a:cs typeface="Arial"/>
              </a:rPr>
              <a:t>Chapter </a:t>
            </a:r>
            <a:r>
              <a:rPr sz="1600" b="1" spc="-5">
                <a:latin typeface="Arial"/>
                <a:cs typeface="Arial"/>
              </a:rPr>
              <a:t>1. </a:t>
            </a:r>
            <a:r>
              <a:rPr lang="en-IN" sz="1600" b="1" spc="-5" dirty="0">
                <a:latin typeface="Arial"/>
                <a:cs typeface="Arial"/>
              </a:rPr>
              <a:t>                 </a:t>
            </a:r>
          </a:p>
          <a:p>
            <a:pPr marL="353695" marR="5080" indent="-341630">
              <a:lnSpc>
                <a:spcPct val="150000"/>
              </a:lnSpc>
            </a:pPr>
            <a:r>
              <a:rPr sz="1600" b="1" spc="-5">
                <a:latin typeface="Arial"/>
                <a:cs typeface="Arial"/>
              </a:rPr>
              <a:t>Getting </a:t>
            </a:r>
            <a:r>
              <a:rPr sz="1600" b="1" spc="-5" dirty="0">
                <a:latin typeface="Arial"/>
                <a:cs typeface="Arial"/>
              </a:rPr>
              <a:t>Started</a:t>
            </a:r>
            <a:r>
              <a:rPr sz="1600" b="1" spc="-45" dirty="0">
                <a:latin typeface="Arial"/>
                <a:cs typeface="Arial"/>
              </a:rPr>
              <a:t> </a:t>
            </a:r>
            <a:r>
              <a:rPr sz="1600" b="1" spc="5">
                <a:latin typeface="Arial"/>
                <a:cs typeface="Arial"/>
              </a:rPr>
              <a:t>with  </a:t>
            </a:r>
            <a:endParaRPr lang="en-IN" sz="1600" b="1" spc="5" dirty="0">
              <a:latin typeface="Arial"/>
              <a:cs typeface="Arial"/>
            </a:endParaRPr>
          </a:p>
          <a:p>
            <a:pPr marL="353695" marR="5080" indent="-341630">
              <a:lnSpc>
                <a:spcPct val="150000"/>
              </a:lnSpc>
            </a:pPr>
            <a:r>
              <a:rPr sz="1600" b="1" spc="-15">
                <a:latin typeface="Arial"/>
                <a:cs typeface="Arial"/>
              </a:rPr>
              <a:t>Agile </a:t>
            </a:r>
            <a:r>
              <a:rPr sz="1600" b="1" spc="-5" dirty="0">
                <a:latin typeface="Arial"/>
                <a:cs typeface="Arial"/>
              </a:rPr>
              <a:t>Coaching</a:t>
            </a:r>
            <a:endParaRPr sz="1600">
              <a:latin typeface="Arial"/>
              <a:cs typeface="Arial"/>
            </a:endParaRPr>
          </a:p>
        </p:txBody>
      </p:sp>
      <p:sp>
        <p:nvSpPr>
          <p:cNvPr id="64" name="object 64"/>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8" name="object 7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8" name="object 118"/>
          <p:cNvSpPr txBox="1"/>
          <p:nvPr/>
        </p:nvSpPr>
        <p:spPr>
          <a:xfrm>
            <a:off x="1214425" y="4988942"/>
            <a:ext cx="3183890" cy="222881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Learning</a:t>
            </a:r>
            <a:r>
              <a:rPr sz="1500" b="1" spc="-70" dirty="0">
                <a:latin typeface="Calibri"/>
                <a:cs typeface="Calibri"/>
              </a:rPr>
              <a:t> </a:t>
            </a:r>
            <a:r>
              <a:rPr sz="1500" b="1" spc="-5" dirty="0">
                <a:latin typeface="Calibri"/>
                <a:cs typeface="Calibri"/>
              </a:rPr>
              <a:t>Objectives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Define</a:t>
            </a:r>
            <a:r>
              <a:rPr sz="1200" spc="-80" dirty="0">
                <a:latin typeface="Calibri"/>
                <a:cs typeface="Calibri"/>
              </a:rPr>
              <a:t> </a:t>
            </a:r>
            <a:r>
              <a:rPr sz="1200" spc="-5" dirty="0">
                <a:latin typeface="Calibri"/>
                <a:cs typeface="Calibri"/>
              </a:rPr>
              <a:t>Coaching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Understand </a:t>
            </a:r>
            <a:r>
              <a:rPr sz="1200" dirty="0">
                <a:latin typeface="Calibri"/>
                <a:cs typeface="Calibri"/>
              </a:rPr>
              <a:t>human </a:t>
            </a:r>
            <a:r>
              <a:rPr sz="1200" spc="-5" dirty="0">
                <a:latin typeface="Calibri"/>
                <a:cs typeface="Calibri"/>
              </a:rPr>
              <a:t>motivation </a:t>
            </a:r>
            <a:r>
              <a:rPr sz="1200" spc="-10" dirty="0">
                <a:latin typeface="Calibri"/>
                <a:cs typeface="Calibri"/>
              </a:rPr>
              <a:t>for</a:t>
            </a:r>
            <a:r>
              <a:rPr sz="1200" spc="-125" dirty="0">
                <a:latin typeface="Calibri"/>
                <a:cs typeface="Calibri"/>
              </a:rPr>
              <a:t> </a:t>
            </a:r>
            <a:r>
              <a:rPr sz="1200" spc="-5" dirty="0">
                <a:latin typeface="Calibri"/>
                <a:cs typeface="Calibri"/>
              </a:rPr>
              <a:t>change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Training </a:t>
            </a:r>
            <a:r>
              <a:rPr sz="1200" dirty="0">
                <a:latin typeface="Calibri"/>
                <a:cs typeface="Calibri"/>
              </a:rPr>
              <a:t>vs </a:t>
            </a:r>
            <a:r>
              <a:rPr sz="1200" spc="-5" dirty="0">
                <a:latin typeface="Calibri"/>
                <a:cs typeface="Calibri"/>
              </a:rPr>
              <a:t>Mentoring </a:t>
            </a:r>
            <a:r>
              <a:rPr sz="1200" dirty="0">
                <a:latin typeface="Calibri"/>
                <a:cs typeface="Calibri"/>
              </a:rPr>
              <a:t>vs</a:t>
            </a:r>
            <a:r>
              <a:rPr sz="1200" spc="-85" dirty="0">
                <a:latin typeface="Calibri"/>
                <a:cs typeface="Calibri"/>
              </a:rPr>
              <a:t> </a:t>
            </a:r>
            <a:r>
              <a:rPr sz="1200" spc="-5" dirty="0">
                <a:latin typeface="Calibri"/>
                <a:cs typeface="Calibri"/>
              </a:rPr>
              <a:t>Coaching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5" dirty="0">
                <a:latin typeface="Calibri"/>
                <a:cs typeface="Calibri"/>
              </a:rPr>
              <a:t>Key </a:t>
            </a:r>
            <a:r>
              <a:rPr sz="1200" spc="-5" dirty="0">
                <a:latin typeface="Calibri"/>
                <a:cs typeface="Calibri"/>
              </a:rPr>
              <a:t>mindset</a:t>
            </a:r>
            <a:r>
              <a:rPr sz="1200" spc="-45" dirty="0">
                <a:latin typeface="Calibri"/>
                <a:cs typeface="Calibri"/>
              </a:rPr>
              <a:t> </a:t>
            </a:r>
            <a:r>
              <a:rPr sz="1200" spc="-5" dirty="0">
                <a:latin typeface="Calibri"/>
                <a:cs typeface="Calibri"/>
              </a:rPr>
              <a:t>shifts</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Coaching Competencies</a:t>
            </a:r>
            <a:r>
              <a:rPr sz="1200" spc="-90" dirty="0">
                <a:latin typeface="Calibri"/>
                <a:cs typeface="Calibri"/>
              </a:rPr>
              <a:t> </a:t>
            </a:r>
            <a:r>
              <a:rPr sz="1200" spc="-5" dirty="0">
                <a:latin typeface="Calibri"/>
                <a:cs typeface="Calibri"/>
              </a:rPr>
              <a:t>(ICF)</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Understanding Human Motivation </a:t>
            </a:r>
            <a:r>
              <a:rPr sz="1200" dirty="0">
                <a:latin typeface="Calibri"/>
                <a:cs typeface="Calibri"/>
              </a:rPr>
              <a:t>and</a:t>
            </a:r>
            <a:r>
              <a:rPr sz="1200" spc="-100" dirty="0">
                <a:latin typeface="Calibri"/>
                <a:cs typeface="Calibri"/>
              </a:rPr>
              <a:t> </a:t>
            </a:r>
            <a:r>
              <a:rPr sz="1200" spc="-5" dirty="0">
                <a:latin typeface="Calibri"/>
                <a:cs typeface="Calibri"/>
              </a:rPr>
              <a:t>Change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Agile </a:t>
            </a:r>
            <a:r>
              <a:rPr sz="1200" spc="-5" dirty="0">
                <a:latin typeface="Calibri"/>
                <a:cs typeface="Calibri"/>
              </a:rPr>
              <a:t>Coaching</a:t>
            </a:r>
            <a:r>
              <a:rPr sz="1200" spc="-85" dirty="0">
                <a:latin typeface="Calibri"/>
                <a:cs typeface="Calibri"/>
              </a:rPr>
              <a:t> </a:t>
            </a:r>
            <a:r>
              <a:rPr sz="1200" spc="-5" dirty="0">
                <a:latin typeface="Calibri"/>
                <a:cs typeface="Calibri"/>
              </a:rPr>
              <a:t>Competency</a:t>
            </a:r>
            <a:endParaRPr sz="12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7" name="Rectangle 6">
            <a:extLst>
              <a:ext uri="{FF2B5EF4-FFF2-40B4-BE49-F238E27FC236}">
                <a16:creationId xmlns:a16="http://schemas.microsoft.com/office/drawing/2014/main" id="{3A6D1AE6-E947-4ACD-8721-DB475DF94BA6}"/>
              </a:ext>
            </a:extLst>
          </p:cNvPr>
          <p:cNvSpPr/>
          <p:nvPr/>
        </p:nvSpPr>
        <p:spPr>
          <a:xfrm>
            <a:off x="838200" y="1114425"/>
            <a:ext cx="5715000" cy="6370975"/>
          </a:xfrm>
          <a:prstGeom prst="rect">
            <a:avLst/>
          </a:prstGeom>
        </p:spPr>
        <p:txBody>
          <a:bodyPr wrap="square">
            <a:spAutoFit/>
          </a:bodyPr>
          <a:lstStyle/>
          <a:p>
            <a:r>
              <a:rPr lang="en-US" sz="1200" b="1" dirty="0"/>
              <a:t>Solution: Activity 3.1 Active Listening Sail Boat</a:t>
            </a:r>
          </a:p>
          <a:p>
            <a:endParaRPr lang="en-US" sz="1200" b="1" dirty="0"/>
          </a:p>
          <a:p>
            <a:r>
              <a:rPr lang="en-US" sz="1200" b="1" dirty="0"/>
              <a:t>Team 1</a:t>
            </a:r>
            <a:endParaRPr lang="en-US" sz="1200" dirty="0"/>
          </a:p>
          <a:p>
            <a:endParaRPr lang="en-US" sz="1200" b="1" dirty="0"/>
          </a:p>
          <a:p>
            <a:r>
              <a:rPr lang="en-US" sz="1200" b="1" dirty="0"/>
              <a:t>Positive</a:t>
            </a:r>
            <a:endParaRPr lang="en-US" sz="1200" dirty="0"/>
          </a:p>
          <a:p>
            <a:r>
              <a:rPr lang="en-US" sz="1200" dirty="0"/>
              <a:t>Maintain Positive Body Language | Open Mindedness | Being interested ,motivated |  Asking Question (Probing) | Taking Notes | Keeping Emotion </a:t>
            </a:r>
          </a:p>
          <a:p>
            <a:endParaRPr lang="en-US" sz="1200" b="1" dirty="0"/>
          </a:p>
          <a:p>
            <a:r>
              <a:rPr lang="en-US" sz="1200" b="1" dirty="0"/>
              <a:t>Challenges</a:t>
            </a:r>
            <a:endParaRPr lang="en-US" sz="1200" dirty="0"/>
          </a:p>
          <a:p>
            <a:r>
              <a:rPr lang="en-US" sz="1200" dirty="0"/>
              <a:t>Pre Conceived Notion | Subconscious Reactions |Loss of eye contact | Not being present in the moment | Pride or ego | Lack of respect </a:t>
            </a:r>
          </a:p>
          <a:p>
            <a:endParaRPr lang="en-US" sz="1200" dirty="0"/>
          </a:p>
          <a:p>
            <a:endParaRPr lang="en-US" sz="1200" b="1" dirty="0"/>
          </a:p>
          <a:p>
            <a:r>
              <a:rPr lang="en-US" sz="1200" b="1" dirty="0"/>
              <a:t>Team 2</a:t>
            </a:r>
            <a:endParaRPr lang="en-US" sz="1200" dirty="0"/>
          </a:p>
          <a:p>
            <a:endParaRPr lang="en-US" sz="1200" b="1" dirty="0"/>
          </a:p>
          <a:p>
            <a:r>
              <a:rPr lang="en-US" sz="1200" b="1" dirty="0"/>
              <a:t>Positive</a:t>
            </a:r>
            <a:endParaRPr lang="en-US" sz="1200" dirty="0"/>
          </a:p>
          <a:p>
            <a:r>
              <a:rPr lang="en-US" sz="1200" dirty="0"/>
              <a:t>Acknowledge Passphrase / Summarize Holding | Attitude (Optimism) | High Level Interest | Sense of need | Motivated Benefit so involved</a:t>
            </a:r>
          </a:p>
          <a:p>
            <a:endParaRPr lang="en-US" sz="1200" b="1" dirty="0"/>
          </a:p>
          <a:p>
            <a:r>
              <a:rPr lang="en-US" sz="1200" b="1" dirty="0"/>
              <a:t>Challenges</a:t>
            </a:r>
            <a:endParaRPr lang="en-US" sz="1200" dirty="0"/>
          </a:p>
          <a:p>
            <a:r>
              <a:rPr lang="en-US" sz="1200" dirty="0"/>
              <a:t>Noise | Communication Gap | Language Barrier | Cultural Context Lack of focus or Inattentive | Lack of context | Appropriateness | Out of Context | Lack of Support / Team mgmt. / Client</a:t>
            </a:r>
          </a:p>
          <a:p>
            <a:endParaRPr lang="en-US" sz="1200" dirty="0"/>
          </a:p>
          <a:p>
            <a:endParaRPr lang="en-US" sz="1200" b="1" dirty="0"/>
          </a:p>
          <a:p>
            <a:r>
              <a:rPr lang="en-US" sz="1200" b="1" dirty="0"/>
              <a:t>Team 3</a:t>
            </a:r>
          </a:p>
          <a:p>
            <a:endParaRPr lang="en-US" sz="1200" dirty="0"/>
          </a:p>
          <a:p>
            <a:r>
              <a:rPr lang="en-US" sz="1200" b="1" dirty="0"/>
              <a:t>Positive</a:t>
            </a:r>
            <a:endParaRPr lang="en-US" sz="1200" dirty="0"/>
          </a:p>
          <a:p>
            <a:r>
              <a:rPr lang="en-US" sz="1200" dirty="0"/>
              <a:t>Knowledge | Respect Mutual | Interactive Conversation | Collocated Team | Presentation Style | Listen to understand | Subject which interest everybody | Common interest or like minded</a:t>
            </a:r>
          </a:p>
          <a:p>
            <a:endParaRPr lang="en-US" sz="1200" b="1" dirty="0"/>
          </a:p>
          <a:p>
            <a:r>
              <a:rPr lang="en-US" sz="1200" b="1" dirty="0"/>
              <a:t>Challenges</a:t>
            </a:r>
            <a:endParaRPr lang="en-US" sz="1200" dirty="0"/>
          </a:p>
          <a:p>
            <a:r>
              <a:rPr lang="en-US" sz="1200" dirty="0"/>
              <a:t>Big Conversation without context | Distributed Team | Listen to reply</a:t>
            </a:r>
            <a:endParaRPr lang="en-US" sz="1200" b="0" i="0" dirty="0">
              <a:effectLst/>
            </a:endParaRPr>
          </a:p>
        </p:txBody>
      </p:sp>
    </p:spTree>
    <p:extLst>
      <p:ext uri="{BB962C8B-B14F-4D97-AF65-F5344CB8AC3E}">
        <p14:creationId xmlns:p14="http://schemas.microsoft.com/office/powerpoint/2010/main" val="1926343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126238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Active</a:t>
            </a:r>
            <a:r>
              <a:rPr sz="1500" b="1" spc="-70" dirty="0">
                <a:latin typeface="Calibri"/>
                <a:cs typeface="Calibri"/>
              </a:rPr>
              <a:t> </a:t>
            </a:r>
            <a:r>
              <a:rPr sz="1500" b="1" spc="-10" dirty="0">
                <a:latin typeface="Calibri"/>
                <a:cs typeface="Calibri"/>
              </a:rPr>
              <a:t>Listening</a:t>
            </a:r>
            <a:endParaRPr sz="1500">
              <a:latin typeface="Calibri"/>
              <a:cs typeface="Calibri"/>
            </a:endParaRPr>
          </a:p>
        </p:txBody>
      </p:sp>
      <p:sp>
        <p:nvSpPr>
          <p:cNvPr id="59" name="object 59"/>
          <p:cNvSpPr/>
          <p:nvPr/>
        </p:nvSpPr>
        <p:spPr>
          <a:xfrm>
            <a:off x="1688594" y="1601725"/>
            <a:ext cx="3480815" cy="2183892"/>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2013204" y="1932434"/>
            <a:ext cx="2967227" cy="1737359"/>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1847850" y="1616965"/>
            <a:ext cx="3295650" cy="2133600"/>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1714500" y="1750314"/>
            <a:ext cx="533400" cy="2000250"/>
          </a:xfrm>
          <a:prstGeom prst="rect">
            <a:avLst/>
          </a:prstGeom>
          <a:blipFill>
            <a:blip r:embed="rId5" cstate="print"/>
            <a:stretch>
              <a:fillRect/>
            </a:stretch>
          </a:blipFill>
        </p:spPr>
        <p:txBody>
          <a:bodyPr wrap="square" lIns="0" tIns="0" rIns="0" bIns="0" rtlCol="0"/>
          <a:lstStyle/>
          <a:p>
            <a:endParaRPr/>
          </a:p>
        </p:txBody>
      </p:sp>
      <p:sp>
        <p:nvSpPr>
          <p:cNvPr id="63" name="object 63"/>
          <p:cNvSpPr/>
          <p:nvPr/>
        </p:nvSpPr>
        <p:spPr>
          <a:xfrm>
            <a:off x="1714500" y="1616965"/>
            <a:ext cx="3429000" cy="2133600"/>
          </a:xfrm>
          <a:custGeom>
            <a:avLst/>
            <a:gdLst/>
            <a:ahLst/>
            <a:cxnLst/>
            <a:rect l="l" t="t" r="r" b="b"/>
            <a:pathLst>
              <a:path w="3429000" h="2133600">
                <a:moveTo>
                  <a:pt x="266700" y="1866900"/>
                </a:moveTo>
                <a:lnTo>
                  <a:pt x="266700" y="133350"/>
                </a:lnTo>
                <a:lnTo>
                  <a:pt x="273497" y="91196"/>
                </a:lnTo>
                <a:lnTo>
                  <a:pt x="292425" y="54589"/>
                </a:lnTo>
                <a:lnTo>
                  <a:pt x="321289" y="25725"/>
                </a:lnTo>
                <a:lnTo>
                  <a:pt x="357896" y="6797"/>
                </a:lnTo>
                <a:lnTo>
                  <a:pt x="400050" y="0"/>
                </a:lnTo>
                <a:lnTo>
                  <a:pt x="3295650" y="0"/>
                </a:lnTo>
                <a:lnTo>
                  <a:pt x="3337803" y="6797"/>
                </a:lnTo>
                <a:lnTo>
                  <a:pt x="3374410" y="25725"/>
                </a:lnTo>
                <a:lnTo>
                  <a:pt x="3403274" y="54589"/>
                </a:lnTo>
                <a:lnTo>
                  <a:pt x="3422202" y="91196"/>
                </a:lnTo>
                <a:lnTo>
                  <a:pt x="3429000" y="133350"/>
                </a:lnTo>
                <a:lnTo>
                  <a:pt x="3422202" y="175503"/>
                </a:lnTo>
                <a:lnTo>
                  <a:pt x="3403274" y="212110"/>
                </a:lnTo>
                <a:lnTo>
                  <a:pt x="3374410" y="240974"/>
                </a:lnTo>
                <a:lnTo>
                  <a:pt x="3337803" y="259902"/>
                </a:lnTo>
                <a:lnTo>
                  <a:pt x="3295650" y="266700"/>
                </a:lnTo>
                <a:lnTo>
                  <a:pt x="3162300" y="266700"/>
                </a:lnTo>
                <a:lnTo>
                  <a:pt x="3162300" y="2000250"/>
                </a:lnTo>
                <a:lnTo>
                  <a:pt x="3155502" y="2042403"/>
                </a:lnTo>
                <a:lnTo>
                  <a:pt x="3136574" y="2079010"/>
                </a:lnTo>
                <a:lnTo>
                  <a:pt x="3107710" y="2107874"/>
                </a:lnTo>
                <a:lnTo>
                  <a:pt x="3071103" y="2126802"/>
                </a:lnTo>
                <a:lnTo>
                  <a:pt x="3028950" y="2133600"/>
                </a:lnTo>
                <a:lnTo>
                  <a:pt x="133350" y="2133600"/>
                </a:lnTo>
                <a:lnTo>
                  <a:pt x="91196" y="2126802"/>
                </a:lnTo>
                <a:lnTo>
                  <a:pt x="54589" y="2107874"/>
                </a:lnTo>
                <a:lnTo>
                  <a:pt x="25725" y="2079010"/>
                </a:lnTo>
                <a:lnTo>
                  <a:pt x="6797" y="2042403"/>
                </a:lnTo>
                <a:lnTo>
                  <a:pt x="0" y="2000250"/>
                </a:lnTo>
                <a:lnTo>
                  <a:pt x="6797" y="1958096"/>
                </a:lnTo>
                <a:lnTo>
                  <a:pt x="25725" y="1921489"/>
                </a:lnTo>
                <a:lnTo>
                  <a:pt x="54589" y="1892625"/>
                </a:lnTo>
                <a:lnTo>
                  <a:pt x="91196" y="1873697"/>
                </a:lnTo>
                <a:lnTo>
                  <a:pt x="133350" y="1866900"/>
                </a:lnTo>
                <a:lnTo>
                  <a:pt x="266700" y="1866900"/>
                </a:lnTo>
                <a:close/>
              </a:path>
            </a:pathLst>
          </a:custGeom>
          <a:ln w="4762">
            <a:solidFill>
              <a:srgbClr val="5C71B1"/>
            </a:solidFill>
          </a:ln>
        </p:spPr>
        <p:txBody>
          <a:bodyPr wrap="square" lIns="0" tIns="0" rIns="0" bIns="0" rtlCol="0"/>
          <a:lstStyle/>
          <a:p>
            <a:endParaRPr/>
          </a:p>
        </p:txBody>
      </p:sp>
      <p:sp>
        <p:nvSpPr>
          <p:cNvPr id="64" name="object 64"/>
          <p:cNvSpPr/>
          <p:nvPr/>
        </p:nvSpPr>
        <p:spPr>
          <a:xfrm>
            <a:off x="2047877" y="1616965"/>
            <a:ext cx="200025" cy="266700"/>
          </a:xfrm>
          <a:custGeom>
            <a:avLst/>
            <a:gdLst/>
            <a:ahLst/>
            <a:cxnLst/>
            <a:rect l="l" t="t" r="r" b="b"/>
            <a:pathLst>
              <a:path w="200025" h="266700">
                <a:moveTo>
                  <a:pt x="66675" y="0"/>
                </a:moveTo>
                <a:lnTo>
                  <a:pt x="108828" y="6797"/>
                </a:lnTo>
                <a:lnTo>
                  <a:pt x="145435" y="25725"/>
                </a:lnTo>
                <a:lnTo>
                  <a:pt x="174299" y="54589"/>
                </a:lnTo>
                <a:lnTo>
                  <a:pt x="193227" y="91196"/>
                </a:lnTo>
                <a:lnTo>
                  <a:pt x="200025" y="133350"/>
                </a:lnTo>
                <a:lnTo>
                  <a:pt x="193227" y="175503"/>
                </a:lnTo>
                <a:lnTo>
                  <a:pt x="174299" y="212110"/>
                </a:lnTo>
                <a:lnTo>
                  <a:pt x="145435" y="240974"/>
                </a:lnTo>
                <a:lnTo>
                  <a:pt x="108828" y="259902"/>
                </a:lnTo>
                <a:lnTo>
                  <a:pt x="66675" y="266700"/>
                </a:lnTo>
                <a:lnTo>
                  <a:pt x="40719" y="261461"/>
                </a:lnTo>
                <a:lnTo>
                  <a:pt x="19526" y="247173"/>
                </a:lnTo>
                <a:lnTo>
                  <a:pt x="5238" y="225980"/>
                </a:lnTo>
                <a:lnTo>
                  <a:pt x="0" y="200025"/>
                </a:lnTo>
                <a:lnTo>
                  <a:pt x="5238" y="174069"/>
                </a:lnTo>
                <a:lnTo>
                  <a:pt x="19526" y="152876"/>
                </a:lnTo>
                <a:lnTo>
                  <a:pt x="40719" y="138588"/>
                </a:lnTo>
                <a:lnTo>
                  <a:pt x="66675" y="133350"/>
                </a:lnTo>
                <a:lnTo>
                  <a:pt x="200025" y="133350"/>
                </a:lnTo>
              </a:path>
            </a:pathLst>
          </a:custGeom>
          <a:ln w="4762">
            <a:solidFill>
              <a:srgbClr val="5C71B1"/>
            </a:solidFill>
          </a:ln>
        </p:spPr>
        <p:txBody>
          <a:bodyPr wrap="square" lIns="0" tIns="0" rIns="0" bIns="0" rtlCol="0"/>
          <a:lstStyle/>
          <a:p>
            <a:endParaRPr/>
          </a:p>
        </p:txBody>
      </p:sp>
      <p:sp>
        <p:nvSpPr>
          <p:cNvPr id="65" name="object 65"/>
          <p:cNvSpPr/>
          <p:nvPr/>
        </p:nvSpPr>
        <p:spPr>
          <a:xfrm>
            <a:off x="2114550" y="1883665"/>
            <a:ext cx="2762250" cy="0"/>
          </a:xfrm>
          <a:custGeom>
            <a:avLst/>
            <a:gdLst/>
            <a:ahLst/>
            <a:cxnLst/>
            <a:rect l="l" t="t" r="r" b="b"/>
            <a:pathLst>
              <a:path w="2762250">
                <a:moveTo>
                  <a:pt x="2762250" y="0"/>
                </a:moveTo>
                <a:lnTo>
                  <a:pt x="0" y="0"/>
                </a:lnTo>
              </a:path>
            </a:pathLst>
          </a:custGeom>
          <a:ln w="4762">
            <a:solidFill>
              <a:srgbClr val="5C71B1"/>
            </a:solidFill>
          </a:ln>
        </p:spPr>
        <p:txBody>
          <a:bodyPr wrap="square" lIns="0" tIns="0" rIns="0" bIns="0" rtlCol="0"/>
          <a:lstStyle/>
          <a:p>
            <a:endParaRPr/>
          </a:p>
        </p:txBody>
      </p:sp>
      <p:sp>
        <p:nvSpPr>
          <p:cNvPr id="66" name="object 66"/>
          <p:cNvSpPr/>
          <p:nvPr/>
        </p:nvSpPr>
        <p:spPr>
          <a:xfrm>
            <a:off x="1847850" y="3483866"/>
            <a:ext cx="133350" cy="133349"/>
          </a:xfrm>
          <a:custGeom>
            <a:avLst/>
            <a:gdLst/>
            <a:ahLst/>
            <a:cxnLst/>
            <a:rect l="l" t="t" r="r" b="b"/>
            <a:pathLst>
              <a:path w="133350" h="133350">
                <a:moveTo>
                  <a:pt x="0" y="0"/>
                </a:moveTo>
                <a:lnTo>
                  <a:pt x="25955" y="5238"/>
                </a:lnTo>
                <a:lnTo>
                  <a:pt x="47148" y="19526"/>
                </a:lnTo>
                <a:lnTo>
                  <a:pt x="61436" y="40719"/>
                </a:lnTo>
                <a:lnTo>
                  <a:pt x="66675" y="66675"/>
                </a:lnTo>
                <a:lnTo>
                  <a:pt x="61436" y="92630"/>
                </a:lnTo>
                <a:lnTo>
                  <a:pt x="47148" y="113823"/>
                </a:lnTo>
                <a:lnTo>
                  <a:pt x="25955" y="128111"/>
                </a:lnTo>
                <a:lnTo>
                  <a:pt x="0" y="133350"/>
                </a:lnTo>
                <a:lnTo>
                  <a:pt x="133350" y="133350"/>
                </a:lnTo>
              </a:path>
            </a:pathLst>
          </a:custGeom>
          <a:ln w="4762">
            <a:solidFill>
              <a:srgbClr val="5C71B1"/>
            </a:solidFill>
          </a:ln>
        </p:spPr>
        <p:txBody>
          <a:bodyPr wrap="square" lIns="0" tIns="0" rIns="0" bIns="0" rtlCol="0"/>
          <a:lstStyle/>
          <a:p>
            <a:endParaRPr/>
          </a:p>
        </p:txBody>
      </p:sp>
      <p:sp>
        <p:nvSpPr>
          <p:cNvPr id="67" name="object 67"/>
          <p:cNvSpPr/>
          <p:nvPr/>
        </p:nvSpPr>
        <p:spPr>
          <a:xfrm>
            <a:off x="1847850" y="3483866"/>
            <a:ext cx="133350" cy="266700"/>
          </a:xfrm>
          <a:custGeom>
            <a:avLst/>
            <a:gdLst/>
            <a:ahLst/>
            <a:cxnLst/>
            <a:rect l="l" t="t" r="r" b="b"/>
            <a:pathLst>
              <a:path w="133350" h="266700">
                <a:moveTo>
                  <a:pt x="0" y="266700"/>
                </a:moveTo>
                <a:lnTo>
                  <a:pt x="42153" y="259902"/>
                </a:lnTo>
                <a:lnTo>
                  <a:pt x="78760" y="240974"/>
                </a:lnTo>
                <a:lnTo>
                  <a:pt x="107624" y="212110"/>
                </a:lnTo>
                <a:lnTo>
                  <a:pt x="126552" y="175503"/>
                </a:lnTo>
                <a:lnTo>
                  <a:pt x="133350" y="133350"/>
                </a:lnTo>
                <a:lnTo>
                  <a:pt x="133350" y="0"/>
                </a:lnTo>
              </a:path>
            </a:pathLst>
          </a:custGeom>
          <a:ln w="4762">
            <a:solidFill>
              <a:srgbClr val="5C71B1"/>
            </a:solidFill>
          </a:ln>
        </p:spPr>
        <p:txBody>
          <a:bodyPr wrap="square" lIns="0" tIns="0" rIns="0" bIns="0" rtlCol="0"/>
          <a:lstStyle/>
          <a:p>
            <a:endParaRPr/>
          </a:p>
        </p:txBody>
      </p:sp>
      <p:sp>
        <p:nvSpPr>
          <p:cNvPr id="68" name="object 68"/>
          <p:cNvSpPr txBox="1"/>
          <p:nvPr/>
        </p:nvSpPr>
        <p:spPr>
          <a:xfrm>
            <a:off x="2115440" y="1981203"/>
            <a:ext cx="2729865" cy="1564531"/>
          </a:xfrm>
          <a:prstGeom prst="rect">
            <a:avLst/>
          </a:prstGeom>
        </p:spPr>
        <p:txBody>
          <a:bodyPr vert="horz" wrap="square" lIns="0" tIns="0" rIns="0" bIns="0" rtlCol="0">
            <a:spAutoFit/>
          </a:bodyPr>
          <a:lstStyle/>
          <a:p>
            <a:pPr marR="93345" algn="ctr">
              <a:lnSpc>
                <a:spcPct val="100000"/>
              </a:lnSpc>
            </a:pPr>
            <a:r>
              <a:rPr sz="1200" i="1" spc="-15" dirty="0">
                <a:latin typeface="Calibri"/>
                <a:cs typeface="Calibri"/>
              </a:rPr>
              <a:t>“Ability </a:t>
            </a:r>
            <a:r>
              <a:rPr sz="1200" i="1" spc="-5" dirty="0">
                <a:latin typeface="Calibri"/>
                <a:cs typeface="Calibri"/>
              </a:rPr>
              <a:t>to focus completely</a:t>
            </a:r>
            <a:r>
              <a:rPr sz="1200" i="1" spc="-70" dirty="0">
                <a:latin typeface="Calibri"/>
                <a:cs typeface="Calibri"/>
              </a:rPr>
              <a:t> </a:t>
            </a:r>
            <a:r>
              <a:rPr sz="1200" i="1" spc="-5" dirty="0">
                <a:latin typeface="Calibri"/>
                <a:cs typeface="Calibri"/>
              </a:rPr>
              <a:t>on</a:t>
            </a:r>
            <a:endParaRPr sz="1200" dirty="0">
              <a:latin typeface="Calibri"/>
              <a:cs typeface="Calibri"/>
            </a:endParaRPr>
          </a:p>
          <a:p>
            <a:pPr marL="12700" marR="106045" indent="-3175" algn="ctr">
              <a:lnSpc>
                <a:spcPct val="150000"/>
              </a:lnSpc>
            </a:pPr>
            <a:r>
              <a:rPr sz="1200" i="1" spc="-5" dirty="0">
                <a:latin typeface="Calibri"/>
                <a:cs typeface="Calibri"/>
              </a:rPr>
              <a:t>what the client </a:t>
            </a:r>
            <a:r>
              <a:rPr sz="1200" i="1" dirty="0">
                <a:latin typeface="Calibri"/>
                <a:cs typeface="Calibri"/>
              </a:rPr>
              <a:t>is </a:t>
            </a:r>
            <a:r>
              <a:rPr sz="1200" i="1" spc="-5" dirty="0">
                <a:latin typeface="Calibri"/>
                <a:cs typeface="Calibri"/>
              </a:rPr>
              <a:t>saying and </a:t>
            </a:r>
            <a:r>
              <a:rPr sz="1200" i="1" dirty="0">
                <a:latin typeface="Calibri"/>
                <a:cs typeface="Calibri"/>
              </a:rPr>
              <a:t>is </a:t>
            </a:r>
            <a:r>
              <a:rPr sz="1200" i="1" spc="-5" dirty="0">
                <a:latin typeface="Calibri"/>
                <a:cs typeface="Calibri"/>
              </a:rPr>
              <a:t>not saying,  to understand the meaning of what </a:t>
            </a:r>
            <a:r>
              <a:rPr sz="1200" i="1" dirty="0">
                <a:latin typeface="Calibri"/>
                <a:cs typeface="Calibri"/>
              </a:rPr>
              <a:t>is </a:t>
            </a:r>
            <a:r>
              <a:rPr sz="1200" i="1" spc="-5" dirty="0">
                <a:latin typeface="Calibri"/>
                <a:cs typeface="Calibri"/>
              </a:rPr>
              <a:t>said  </a:t>
            </a:r>
            <a:r>
              <a:rPr sz="1200" i="1" dirty="0">
                <a:latin typeface="Calibri"/>
                <a:cs typeface="Calibri"/>
              </a:rPr>
              <a:t>in </a:t>
            </a:r>
            <a:r>
              <a:rPr sz="1200" i="1" spc="-5" dirty="0">
                <a:latin typeface="Calibri"/>
                <a:cs typeface="Calibri"/>
              </a:rPr>
              <a:t>the </a:t>
            </a:r>
            <a:r>
              <a:rPr sz="1200" i="1" spc="-15" dirty="0">
                <a:latin typeface="Calibri"/>
                <a:cs typeface="Calibri"/>
              </a:rPr>
              <a:t>context </a:t>
            </a:r>
            <a:r>
              <a:rPr sz="1200" i="1" spc="-5" dirty="0">
                <a:latin typeface="Calibri"/>
                <a:cs typeface="Calibri"/>
              </a:rPr>
              <a:t>of </a:t>
            </a:r>
            <a:r>
              <a:rPr sz="1200" i="1" spc="-10" dirty="0">
                <a:latin typeface="Calibri"/>
                <a:cs typeface="Calibri"/>
              </a:rPr>
              <a:t>client’s </a:t>
            </a:r>
            <a:r>
              <a:rPr sz="1200" i="1" spc="-5" dirty="0">
                <a:latin typeface="Calibri"/>
                <a:cs typeface="Calibri"/>
              </a:rPr>
              <a:t>desires,</a:t>
            </a:r>
            <a:r>
              <a:rPr sz="1200" i="1" spc="45" dirty="0">
                <a:latin typeface="Calibri"/>
                <a:cs typeface="Calibri"/>
              </a:rPr>
              <a:t> </a:t>
            </a:r>
            <a:r>
              <a:rPr sz="1200" i="1" spc="-5" dirty="0">
                <a:latin typeface="Calibri"/>
                <a:cs typeface="Calibri"/>
              </a:rPr>
              <a:t>and</a:t>
            </a:r>
            <a:endParaRPr sz="1200" dirty="0">
              <a:latin typeface="Calibri"/>
              <a:cs typeface="Calibri"/>
            </a:endParaRPr>
          </a:p>
          <a:p>
            <a:pPr marR="104139" algn="ctr">
              <a:lnSpc>
                <a:spcPct val="100000"/>
              </a:lnSpc>
              <a:spcBef>
                <a:spcPts val="720"/>
              </a:spcBef>
            </a:pPr>
            <a:r>
              <a:rPr sz="1200" i="1" spc="-5" dirty="0">
                <a:latin typeface="Calibri"/>
                <a:cs typeface="Calibri"/>
              </a:rPr>
              <a:t>to support </a:t>
            </a:r>
            <a:r>
              <a:rPr sz="1200" i="1" spc="-10" dirty="0">
                <a:latin typeface="Calibri"/>
                <a:cs typeface="Calibri"/>
              </a:rPr>
              <a:t>client’s</a:t>
            </a:r>
            <a:r>
              <a:rPr sz="1200" i="1" spc="-20" dirty="0">
                <a:latin typeface="Calibri"/>
                <a:cs typeface="Calibri"/>
              </a:rPr>
              <a:t> </a:t>
            </a:r>
            <a:r>
              <a:rPr sz="1200" i="1" spc="-15" dirty="0">
                <a:latin typeface="Calibri"/>
                <a:cs typeface="Calibri"/>
              </a:rPr>
              <a:t>self-expression.”</a:t>
            </a:r>
            <a:endParaRPr sz="1200" dirty="0">
              <a:latin typeface="Calibri"/>
              <a:cs typeface="Calibri"/>
            </a:endParaRPr>
          </a:p>
          <a:p>
            <a:pPr marR="5080" algn="r">
              <a:lnSpc>
                <a:spcPct val="100000"/>
              </a:lnSpc>
              <a:spcBef>
                <a:spcPts val="720"/>
              </a:spcBef>
            </a:pPr>
            <a:r>
              <a:rPr sz="1200" i="1" dirty="0">
                <a:latin typeface="Calibri"/>
                <a:cs typeface="Calibri"/>
              </a:rPr>
              <a:t>-</a:t>
            </a:r>
            <a:r>
              <a:rPr sz="1200" i="1" spc="-105" dirty="0">
                <a:latin typeface="Calibri"/>
                <a:cs typeface="Calibri"/>
              </a:rPr>
              <a:t> </a:t>
            </a:r>
            <a:r>
              <a:rPr sz="1200" i="1" spc="-5" dirty="0">
                <a:latin typeface="Calibri"/>
                <a:cs typeface="Calibri"/>
              </a:rPr>
              <a:t>ICF</a:t>
            </a:r>
            <a:endParaRPr sz="1200" dirty="0">
              <a:latin typeface="Calibri"/>
              <a:cs typeface="Calibri"/>
            </a:endParaRPr>
          </a:p>
        </p:txBody>
      </p:sp>
      <p:sp>
        <p:nvSpPr>
          <p:cNvPr id="70" name="object 70"/>
          <p:cNvSpPr/>
          <p:nvPr/>
        </p:nvSpPr>
        <p:spPr>
          <a:xfrm>
            <a:off x="4875657" y="8069581"/>
            <a:ext cx="565150" cy="271273"/>
          </a:xfrm>
          <a:prstGeom prst="rect">
            <a:avLst/>
          </a:prstGeom>
          <a:blipFill>
            <a:blip r:embed="rId6" cstate="print"/>
            <a:stretch>
              <a:fillRect/>
            </a:stretch>
          </a:blipFill>
        </p:spPr>
        <p:txBody>
          <a:bodyPr wrap="square" lIns="0" tIns="0" rIns="0" bIns="0" rtlCol="0"/>
          <a:lstStyle/>
          <a:p>
            <a:endParaRPr/>
          </a:p>
        </p:txBody>
      </p:sp>
      <p:sp>
        <p:nvSpPr>
          <p:cNvPr id="72" name="object 7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3" name="object 7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4" name="object 7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5" name="object 7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6" name="object 7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7" name="object 7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8" name="object 7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9" name="object 7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80" name="object 8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81" name="object 8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82" name="object 8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83" name="object 8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4" name="object 8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5" name="object 8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6" name="object 8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7" name="object 8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8" name="object 8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9" name="object 8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90" name="object 9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91" name="object 9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92" name="object 9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93" name="object 9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4" name="object 9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5" name="object 9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6" name="object 9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7" name="object 9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8" name="object 9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9" name="object 9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00" name="object 10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01" name="object 10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02" name="object 10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03" name="object 10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4" name="object 10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5" name="object 10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6" name="object 10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7" name="object 10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8" name="object 10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9" name="object 10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10" name="object 11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11" name="object 11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12" name="object 11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13" name="object 11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4" name="object 11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5" name="object 11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6" name="object 11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7" name="object 11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8" name="object 11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9" name="object 11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20" name="object 12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21" name="object 12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22" name="object 12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4" name="object 124"/>
          <p:cNvSpPr txBox="1"/>
          <p:nvPr/>
        </p:nvSpPr>
        <p:spPr>
          <a:xfrm>
            <a:off x="1214424" y="4988942"/>
            <a:ext cx="4320540" cy="2923877"/>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Active </a:t>
            </a:r>
            <a:r>
              <a:rPr sz="1500" b="1" spc="-10" dirty="0">
                <a:latin typeface="Calibri"/>
                <a:cs typeface="Calibri"/>
              </a:rPr>
              <a:t>Listening</a:t>
            </a:r>
            <a:r>
              <a:rPr sz="1500" b="1" spc="-50" dirty="0">
                <a:latin typeface="Calibri"/>
                <a:cs typeface="Calibri"/>
              </a:rPr>
              <a:t> </a:t>
            </a:r>
            <a:r>
              <a:rPr sz="1500" b="1" spc="-5" dirty="0">
                <a:latin typeface="Calibri"/>
                <a:cs typeface="Calibri"/>
              </a:rPr>
              <a:t>Approach</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Attend to </a:t>
            </a:r>
            <a:r>
              <a:rPr sz="1200" dirty="0">
                <a:latin typeface="Calibri"/>
                <a:cs typeface="Calibri"/>
              </a:rPr>
              <a:t>the </a:t>
            </a:r>
            <a:r>
              <a:rPr sz="1200" spc="-10" dirty="0">
                <a:latin typeface="Calibri"/>
                <a:cs typeface="Calibri"/>
              </a:rPr>
              <a:t>client’s</a:t>
            </a:r>
            <a:r>
              <a:rPr sz="1200" spc="-70" dirty="0">
                <a:latin typeface="Calibri"/>
                <a:cs typeface="Calibri"/>
              </a:rPr>
              <a:t> </a:t>
            </a:r>
            <a:r>
              <a:rPr sz="1200" spc="-5" dirty="0">
                <a:latin typeface="Calibri"/>
                <a:cs typeface="Calibri"/>
              </a:rPr>
              <a:t>agenda</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Listen </a:t>
            </a:r>
            <a:r>
              <a:rPr sz="1200" spc="-5" dirty="0">
                <a:latin typeface="Calibri"/>
                <a:cs typeface="Calibri"/>
              </a:rPr>
              <a:t>to client </a:t>
            </a:r>
            <a:r>
              <a:rPr sz="1200" spc="-10" dirty="0">
                <a:latin typeface="Calibri"/>
                <a:cs typeface="Calibri"/>
              </a:rPr>
              <a:t>at </a:t>
            </a:r>
            <a:r>
              <a:rPr sz="1200" dirty="0">
                <a:latin typeface="Calibri"/>
                <a:cs typeface="Calibri"/>
              </a:rPr>
              <a:t>all</a:t>
            </a:r>
            <a:r>
              <a:rPr sz="1200" spc="-55" dirty="0">
                <a:latin typeface="Calibri"/>
                <a:cs typeface="Calibri"/>
              </a:rPr>
              <a:t> </a:t>
            </a:r>
            <a:r>
              <a:rPr sz="1200" spc="-5" dirty="0">
                <a:latin typeface="Calibri"/>
                <a:cs typeface="Calibri"/>
              </a:rPr>
              <a:t>levels</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words, </a:t>
            </a:r>
            <a:r>
              <a:rPr sz="1000" spc="-5" dirty="0">
                <a:latin typeface="Calibri"/>
                <a:cs typeface="Calibri"/>
              </a:rPr>
              <a:t>tone of </a:t>
            </a:r>
            <a:r>
              <a:rPr sz="1000" spc="-10" dirty="0">
                <a:latin typeface="Calibri"/>
                <a:cs typeface="Calibri"/>
              </a:rPr>
              <a:t>voice </a:t>
            </a:r>
            <a:r>
              <a:rPr sz="1000" spc="-5" dirty="0">
                <a:latin typeface="Calibri"/>
                <a:cs typeface="Calibri"/>
              </a:rPr>
              <a:t>and the body</a:t>
            </a:r>
            <a:r>
              <a:rPr sz="1000" spc="50" dirty="0">
                <a:latin typeface="Calibri"/>
                <a:cs typeface="Calibri"/>
              </a:rPr>
              <a:t> </a:t>
            </a:r>
            <a:r>
              <a:rPr sz="1000" spc="-5" dirty="0">
                <a:latin typeface="Calibri"/>
                <a:cs typeface="Calibri"/>
              </a:rPr>
              <a:t>language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feelings, </a:t>
            </a:r>
            <a:r>
              <a:rPr sz="1000" spc="-5" dirty="0">
                <a:latin typeface="Calibri"/>
                <a:cs typeface="Calibri"/>
              </a:rPr>
              <a:t>perceptions, concerns, values and</a:t>
            </a:r>
            <a:r>
              <a:rPr sz="1000" spc="75" dirty="0">
                <a:latin typeface="Calibri"/>
                <a:cs typeface="Calibri"/>
              </a:rPr>
              <a:t> </a:t>
            </a:r>
            <a:r>
              <a:rPr sz="1000" spc="-10" dirty="0">
                <a:latin typeface="Calibri"/>
                <a:cs typeface="Calibri"/>
              </a:rPr>
              <a:t>beliefs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concerns, goals, ideas,</a:t>
            </a:r>
            <a:r>
              <a:rPr sz="1000" spc="-20" dirty="0">
                <a:latin typeface="Calibri"/>
                <a:cs typeface="Calibri"/>
              </a:rPr>
              <a:t> </a:t>
            </a:r>
            <a:r>
              <a:rPr sz="1000" spc="-5" dirty="0">
                <a:latin typeface="Calibri"/>
                <a:cs typeface="Calibri"/>
              </a:rPr>
              <a:t>suggestions</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Help </a:t>
            </a:r>
            <a:r>
              <a:rPr sz="1200" dirty="0">
                <a:latin typeface="Calibri"/>
                <a:cs typeface="Calibri"/>
              </a:rPr>
              <a:t>the </a:t>
            </a:r>
            <a:r>
              <a:rPr sz="1200" spc="-5" dirty="0">
                <a:latin typeface="Calibri"/>
                <a:cs typeface="Calibri"/>
              </a:rPr>
              <a:t>client </a:t>
            </a:r>
            <a:r>
              <a:rPr sz="1200" spc="-10" dirty="0">
                <a:latin typeface="Calibri"/>
                <a:cs typeface="Calibri"/>
              </a:rPr>
              <a:t>get</a:t>
            </a:r>
            <a:r>
              <a:rPr sz="1200" spc="-60" dirty="0">
                <a:latin typeface="Calibri"/>
                <a:cs typeface="Calibri"/>
              </a:rPr>
              <a:t> </a:t>
            </a:r>
            <a:r>
              <a:rPr sz="1200" spc="-5" dirty="0">
                <a:latin typeface="Calibri"/>
                <a:cs typeface="Calibri"/>
              </a:rPr>
              <a:t>there</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Focus on the essence of client's</a:t>
            </a:r>
            <a:r>
              <a:rPr sz="1000" spc="80" dirty="0">
                <a:latin typeface="Calibri"/>
                <a:cs typeface="Calibri"/>
              </a:rPr>
              <a:t> </a:t>
            </a:r>
            <a:r>
              <a:rPr sz="1000" spc="-10" dirty="0">
                <a:latin typeface="Calibri"/>
                <a:cs typeface="Calibri"/>
              </a:rPr>
              <a:t>communication</a:t>
            </a:r>
            <a:endParaRPr sz="1000">
              <a:latin typeface="Calibri"/>
              <a:cs typeface="Calibri"/>
            </a:endParaRPr>
          </a:p>
          <a:p>
            <a:pPr marL="498475" marR="5080" lvl="1" indent="-143510">
              <a:lnSpc>
                <a:spcPct val="120000"/>
              </a:lnSpc>
              <a:spcBef>
                <a:spcPts val="300"/>
              </a:spcBef>
              <a:buClr>
                <a:srgbClr val="FF6600"/>
              </a:buClr>
              <a:buFont typeface="Arial"/>
              <a:buChar char="•"/>
              <a:tabLst>
                <a:tab pos="499109" algn="l"/>
              </a:tabLst>
            </a:pPr>
            <a:r>
              <a:rPr sz="1000" spc="-5" dirty="0">
                <a:latin typeface="Calibri"/>
                <a:cs typeface="Calibri"/>
              </a:rPr>
              <a:t>Allow the client </a:t>
            </a:r>
            <a:r>
              <a:rPr sz="1000" spc="-10" dirty="0">
                <a:latin typeface="Calibri"/>
                <a:cs typeface="Calibri"/>
              </a:rPr>
              <a:t>to vent </a:t>
            </a:r>
            <a:r>
              <a:rPr sz="1000" spc="-5" dirty="0">
                <a:latin typeface="Calibri"/>
                <a:cs typeface="Calibri"/>
              </a:rPr>
              <a:t>without judgment or </a:t>
            </a:r>
            <a:r>
              <a:rPr sz="1000" spc="-10" dirty="0">
                <a:latin typeface="Calibri"/>
                <a:cs typeface="Calibri"/>
              </a:rPr>
              <a:t>attachment, </a:t>
            </a:r>
            <a:r>
              <a:rPr sz="1000" spc="-5" dirty="0">
                <a:latin typeface="Calibri"/>
                <a:cs typeface="Calibri"/>
              </a:rPr>
              <a:t>bypass long and  descriptive</a:t>
            </a:r>
            <a:r>
              <a:rPr sz="1000" spc="-40" dirty="0">
                <a:latin typeface="Calibri"/>
                <a:cs typeface="Calibri"/>
              </a:rPr>
              <a:t> </a:t>
            </a:r>
            <a:r>
              <a:rPr sz="1000" spc="-10" dirty="0">
                <a:latin typeface="Calibri"/>
                <a:cs typeface="Calibri"/>
              </a:rPr>
              <a:t>stories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Mirror back what client has said – </a:t>
            </a:r>
            <a:r>
              <a:rPr sz="1000" spc="-10" dirty="0">
                <a:latin typeface="Calibri"/>
                <a:cs typeface="Calibri"/>
              </a:rPr>
              <a:t>summarize, paraphrase,  </a:t>
            </a:r>
            <a:r>
              <a:rPr sz="1000" spc="-15" dirty="0">
                <a:latin typeface="Calibri"/>
                <a:cs typeface="Calibri"/>
              </a:rPr>
              <a:t>reiterate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Integrate </a:t>
            </a:r>
            <a:r>
              <a:rPr sz="1000" spc="-5" dirty="0">
                <a:latin typeface="Calibri"/>
                <a:cs typeface="Calibri"/>
              </a:rPr>
              <a:t>and build on client's ideas and</a:t>
            </a:r>
            <a:r>
              <a:rPr sz="1000" spc="70" dirty="0">
                <a:latin typeface="Calibri"/>
                <a:cs typeface="Calibri"/>
              </a:rPr>
              <a:t> </a:t>
            </a:r>
            <a:r>
              <a:rPr sz="1000" spc="-5" dirty="0">
                <a:latin typeface="Calibri"/>
                <a:cs typeface="Calibri"/>
              </a:rPr>
              <a:t>suggestions</a:t>
            </a:r>
            <a:endParaRPr sz="10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21"/>
            <a:ext cx="3164840" cy="118237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Components </a:t>
            </a:r>
            <a:r>
              <a:rPr sz="1500" b="1" dirty="0">
                <a:latin typeface="Calibri"/>
                <a:cs typeface="Calibri"/>
              </a:rPr>
              <a:t>of</a:t>
            </a:r>
            <a:r>
              <a:rPr sz="1500" b="1" spc="-75" dirty="0">
                <a:latin typeface="Calibri"/>
                <a:cs typeface="Calibri"/>
              </a:rPr>
              <a:t> </a:t>
            </a:r>
            <a:r>
              <a:rPr sz="1500" b="1" spc="-5" dirty="0">
                <a:latin typeface="Calibri"/>
                <a:cs typeface="Calibri"/>
              </a:rPr>
              <a:t>Communication</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20" dirty="0">
                <a:latin typeface="Calibri"/>
                <a:cs typeface="Calibri"/>
              </a:rPr>
              <a:t>Textual/ </a:t>
            </a:r>
            <a:r>
              <a:rPr sz="1200" spc="-5" dirty="0">
                <a:latin typeface="Calibri"/>
                <a:cs typeface="Calibri"/>
              </a:rPr>
              <a:t>Lingual </a:t>
            </a:r>
            <a:r>
              <a:rPr sz="1200" dirty="0">
                <a:latin typeface="Calibri"/>
                <a:cs typeface="Calibri"/>
              </a:rPr>
              <a:t>– </a:t>
            </a:r>
            <a:r>
              <a:rPr sz="1000" spc="-20" dirty="0">
                <a:latin typeface="Calibri"/>
                <a:cs typeface="Calibri"/>
              </a:rPr>
              <a:t>Words </a:t>
            </a:r>
            <a:r>
              <a:rPr sz="1000" spc="-5" dirty="0">
                <a:latin typeface="Calibri"/>
                <a:cs typeface="Calibri"/>
              </a:rPr>
              <a:t>of the</a:t>
            </a:r>
            <a:r>
              <a:rPr sz="1000" spc="25" dirty="0">
                <a:latin typeface="Calibri"/>
                <a:cs typeface="Calibri"/>
              </a:rPr>
              <a:t> </a:t>
            </a:r>
            <a:r>
              <a:rPr sz="1000" spc="-5" dirty="0">
                <a:latin typeface="Calibri"/>
                <a:cs typeface="Calibri"/>
              </a:rPr>
              <a:t>language</a:t>
            </a:r>
            <a:endParaRPr sz="10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Verbal/ </a:t>
            </a:r>
            <a:r>
              <a:rPr sz="1200" spc="-15" dirty="0">
                <a:latin typeface="Calibri"/>
                <a:cs typeface="Calibri"/>
              </a:rPr>
              <a:t>Vocal </a:t>
            </a:r>
            <a:r>
              <a:rPr sz="1200" dirty="0">
                <a:latin typeface="Calibri"/>
                <a:cs typeface="Calibri"/>
              </a:rPr>
              <a:t>– </a:t>
            </a:r>
            <a:r>
              <a:rPr sz="1000" spc="-25" dirty="0">
                <a:latin typeface="Calibri"/>
                <a:cs typeface="Calibri"/>
              </a:rPr>
              <a:t>Tone, </a:t>
            </a:r>
            <a:r>
              <a:rPr sz="1000" spc="-5" dirty="0">
                <a:latin typeface="Calibri"/>
                <a:cs typeface="Calibri"/>
              </a:rPr>
              <a:t>rhythm, pitch,</a:t>
            </a:r>
            <a:r>
              <a:rPr sz="1000" spc="5" dirty="0">
                <a:latin typeface="Calibri"/>
                <a:cs typeface="Calibri"/>
              </a:rPr>
              <a:t> </a:t>
            </a:r>
            <a:r>
              <a:rPr sz="1000" spc="-5" dirty="0">
                <a:latin typeface="Calibri"/>
                <a:cs typeface="Calibri"/>
              </a:rPr>
              <a:t>pace</a:t>
            </a:r>
            <a:endParaRPr sz="10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Visual - </a:t>
            </a:r>
            <a:r>
              <a:rPr sz="1000" spc="-5" dirty="0">
                <a:latin typeface="Calibri"/>
                <a:cs typeface="Calibri"/>
              </a:rPr>
              <a:t>Body language, </a:t>
            </a:r>
            <a:r>
              <a:rPr sz="1000" spc="-10" dirty="0">
                <a:latin typeface="Calibri"/>
                <a:cs typeface="Calibri"/>
              </a:rPr>
              <a:t>facial expressions, </a:t>
            </a:r>
            <a:r>
              <a:rPr sz="1000" spc="-15" dirty="0">
                <a:latin typeface="Calibri"/>
                <a:cs typeface="Calibri"/>
              </a:rPr>
              <a:t>eye</a:t>
            </a:r>
            <a:r>
              <a:rPr sz="1000" spc="100" dirty="0">
                <a:latin typeface="Calibri"/>
                <a:cs typeface="Calibri"/>
              </a:rPr>
              <a:t> </a:t>
            </a:r>
            <a:r>
              <a:rPr sz="1000" spc="-10" dirty="0">
                <a:latin typeface="Calibri"/>
                <a:cs typeface="Calibri"/>
              </a:rPr>
              <a:t>contact</a:t>
            </a:r>
            <a:endParaRPr sz="1000">
              <a:latin typeface="Calibri"/>
              <a:cs typeface="Calibri"/>
            </a:endParaRPr>
          </a:p>
        </p:txBody>
      </p:sp>
      <p:sp>
        <p:nvSpPr>
          <p:cNvPr id="59" name="object 59"/>
          <p:cNvSpPr/>
          <p:nvPr/>
        </p:nvSpPr>
        <p:spPr>
          <a:xfrm>
            <a:off x="2247900" y="2146935"/>
            <a:ext cx="2171700" cy="1984628"/>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4" name="object 6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5" name="object 6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6" name="object 6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7" name="object 6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8" name="object 6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9" name="object 6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0" name="object 7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1" name="object 7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2" name="object 7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3" name="object 7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4" name="object 7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5" name="object 7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6" name="object 7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7" name="object 7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8" name="object 7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9" name="object 7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0" name="object 8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1" name="object 8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2" name="object 8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3" name="object 8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4" name="object 8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5" name="object 8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6" name="object 8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7" name="object 8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8" name="object 8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9" name="object 8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0" name="object 9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1" name="object 9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2" name="object 9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3" name="object 9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4" name="object 9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5" name="object 9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6" name="object 9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7" name="object 9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8" name="object 9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9" name="object 9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0" name="object 10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1" name="object 10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2" name="object 10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3" name="object 10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4" name="object 10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5" name="object 10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6" name="object 10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7" name="object 10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8" name="object 10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9" name="object 10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0" name="object 11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1" name="object 11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2" name="object 11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3" name="object 11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115"/>
          <p:cNvSpPr txBox="1"/>
          <p:nvPr/>
        </p:nvSpPr>
        <p:spPr>
          <a:xfrm>
            <a:off x="1214426" y="4988940"/>
            <a:ext cx="1932939" cy="2893100"/>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Listen for</a:t>
            </a:r>
            <a:r>
              <a:rPr sz="1500" b="1" spc="-65" dirty="0">
                <a:latin typeface="Calibri"/>
                <a:cs typeface="Calibri"/>
              </a:rPr>
              <a:t> </a:t>
            </a:r>
            <a:r>
              <a:rPr sz="1500" b="1" spc="-10" dirty="0">
                <a:latin typeface="Calibri"/>
                <a:cs typeface="Calibri"/>
              </a:rPr>
              <a:t>Potential</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Listen</a:t>
            </a:r>
            <a:r>
              <a:rPr sz="1200" spc="-70" dirty="0">
                <a:latin typeface="Calibri"/>
                <a:cs typeface="Calibri"/>
              </a:rPr>
              <a:t> </a:t>
            </a:r>
            <a:r>
              <a:rPr sz="1200" spc="-5" dirty="0">
                <a:latin typeface="Calibri"/>
                <a:cs typeface="Calibri"/>
              </a:rPr>
              <a:t>Generously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Listen </a:t>
            </a:r>
            <a:r>
              <a:rPr sz="1200" spc="-5" dirty="0">
                <a:latin typeface="Calibri"/>
                <a:cs typeface="Calibri"/>
              </a:rPr>
              <a:t>without</a:t>
            </a:r>
            <a:r>
              <a:rPr sz="1200" spc="-50" dirty="0">
                <a:latin typeface="Calibri"/>
                <a:cs typeface="Calibri"/>
              </a:rPr>
              <a:t> </a:t>
            </a:r>
            <a:r>
              <a:rPr sz="1200" spc="-5" dirty="0">
                <a:latin typeface="Calibri"/>
                <a:cs typeface="Calibri"/>
              </a:rPr>
              <a:t>judgment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Listen at </a:t>
            </a:r>
            <a:r>
              <a:rPr sz="1200" dirty="0">
                <a:latin typeface="Calibri"/>
                <a:cs typeface="Calibri"/>
              </a:rPr>
              <a:t>all</a:t>
            </a:r>
            <a:r>
              <a:rPr sz="1200" spc="-70" dirty="0">
                <a:latin typeface="Calibri"/>
                <a:cs typeface="Calibri"/>
              </a:rPr>
              <a:t> </a:t>
            </a:r>
            <a:r>
              <a:rPr sz="1200" spc="-5" dirty="0">
                <a:latin typeface="Calibri"/>
                <a:cs typeface="Calibri"/>
              </a:rPr>
              <a:t>Levels</a:t>
            </a:r>
            <a:endParaRPr sz="1200">
              <a:latin typeface="Calibri"/>
              <a:cs typeface="Calibri"/>
            </a:endParaRPr>
          </a:p>
          <a:p>
            <a:pPr marL="498475" lvl="1" indent="-143510">
              <a:lnSpc>
                <a:spcPct val="100000"/>
              </a:lnSpc>
              <a:spcBef>
                <a:spcPts val="484"/>
              </a:spcBef>
              <a:buClr>
                <a:srgbClr val="FF6600"/>
              </a:buClr>
              <a:buFont typeface="Arial"/>
              <a:buChar char="•"/>
              <a:tabLst>
                <a:tab pos="499109" algn="l"/>
              </a:tabLst>
            </a:pPr>
            <a:r>
              <a:rPr sz="1000" spc="-10" dirty="0">
                <a:latin typeface="Calibri"/>
                <a:cs typeface="Calibri"/>
              </a:rPr>
              <a:t>Listen to</a:t>
            </a:r>
            <a:r>
              <a:rPr sz="1000" spc="-55" dirty="0">
                <a:latin typeface="Calibri"/>
                <a:cs typeface="Calibri"/>
              </a:rPr>
              <a:t> </a:t>
            </a:r>
            <a:r>
              <a:rPr sz="1000" spc="-10" dirty="0">
                <a:latin typeface="Calibri"/>
                <a:cs typeface="Calibri"/>
              </a:rPr>
              <a:t>words</a:t>
            </a:r>
            <a:endParaRPr sz="100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Listen to</a:t>
            </a:r>
            <a:r>
              <a:rPr sz="1000" spc="-50" dirty="0">
                <a:latin typeface="Calibri"/>
                <a:cs typeface="Calibri"/>
              </a:rPr>
              <a:t> </a:t>
            </a:r>
            <a:r>
              <a:rPr sz="1000" spc="-5" dirty="0">
                <a:latin typeface="Calibri"/>
                <a:cs typeface="Calibri"/>
              </a:rPr>
              <a:t>emotion</a:t>
            </a:r>
            <a:endParaRPr sz="100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Listen to </a:t>
            </a:r>
            <a:r>
              <a:rPr sz="1000" spc="-5" dirty="0">
                <a:latin typeface="Calibri"/>
                <a:cs typeface="Calibri"/>
              </a:rPr>
              <a:t>body</a:t>
            </a:r>
            <a:r>
              <a:rPr sz="1000" spc="-30" dirty="0">
                <a:latin typeface="Calibri"/>
                <a:cs typeface="Calibri"/>
              </a:rPr>
              <a:t> </a:t>
            </a:r>
            <a:r>
              <a:rPr sz="1000" spc="-5" dirty="0">
                <a:latin typeface="Calibri"/>
                <a:cs typeface="Calibri"/>
              </a:rPr>
              <a:t>language</a:t>
            </a:r>
            <a:endParaRPr sz="1000">
              <a:latin typeface="Calibri"/>
              <a:cs typeface="Calibri"/>
            </a:endParaRPr>
          </a:p>
          <a:p>
            <a:pPr marL="299085" indent="-172720">
              <a:lnSpc>
                <a:spcPct val="100000"/>
              </a:lnSpc>
              <a:spcBef>
                <a:spcPts val="520"/>
              </a:spcBef>
              <a:buClr>
                <a:srgbClr val="FF6600"/>
              </a:buClr>
              <a:buFont typeface="Wingdings"/>
              <a:buChar char=""/>
              <a:tabLst>
                <a:tab pos="299720" algn="l"/>
              </a:tabLst>
            </a:pPr>
            <a:r>
              <a:rPr sz="1200" spc="-10" dirty="0">
                <a:latin typeface="Calibri"/>
                <a:cs typeface="Calibri"/>
              </a:rPr>
              <a:t>Listen for </a:t>
            </a:r>
            <a:r>
              <a:rPr sz="1200" dirty="0">
                <a:latin typeface="Calibri"/>
                <a:cs typeface="Calibri"/>
              </a:rPr>
              <a:t>clarity and</a:t>
            </a:r>
            <a:r>
              <a:rPr sz="1200" spc="-75" dirty="0">
                <a:latin typeface="Calibri"/>
                <a:cs typeface="Calibri"/>
              </a:rPr>
              <a:t> </a:t>
            </a:r>
            <a:r>
              <a:rPr sz="1200" spc="-5" dirty="0">
                <a:latin typeface="Calibri"/>
                <a:cs typeface="Calibri"/>
              </a:rPr>
              <a:t>value</a:t>
            </a:r>
            <a:endParaRPr sz="1200">
              <a:latin typeface="Calibri"/>
              <a:cs typeface="Calibri"/>
            </a:endParaRPr>
          </a:p>
          <a:p>
            <a:pPr marL="498475" lvl="1" indent="-143510">
              <a:lnSpc>
                <a:spcPct val="100000"/>
              </a:lnSpc>
              <a:spcBef>
                <a:spcPts val="484"/>
              </a:spcBef>
              <a:buClr>
                <a:srgbClr val="FF6600"/>
              </a:buClr>
              <a:buFont typeface="Arial"/>
              <a:buChar char="•"/>
              <a:tabLst>
                <a:tab pos="499109" algn="l"/>
              </a:tabLst>
            </a:pPr>
            <a:r>
              <a:rPr sz="1000" spc="-10" dirty="0">
                <a:latin typeface="Calibri"/>
                <a:cs typeface="Calibri"/>
              </a:rPr>
              <a:t>Listen</a:t>
            </a:r>
            <a:r>
              <a:rPr sz="1000" spc="-50" dirty="0">
                <a:latin typeface="Calibri"/>
                <a:cs typeface="Calibri"/>
              </a:rPr>
              <a:t> </a:t>
            </a:r>
            <a:r>
              <a:rPr sz="1000" spc="-10" dirty="0">
                <a:latin typeface="Calibri"/>
                <a:cs typeface="Calibri"/>
              </a:rPr>
              <a:t>intently</a:t>
            </a:r>
            <a:endParaRPr sz="100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Listen </a:t>
            </a:r>
            <a:r>
              <a:rPr sz="1000" spc="-5" dirty="0">
                <a:latin typeface="Calibri"/>
                <a:cs typeface="Calibri"/>
              </a:rPr>
              <a:t>with</a:t>
            </a:r>
            <a:r>
              <a:rPr sz="1000" spc="-35" dirty="0">
                <a:latin typeface="Calibri"/>
                <a:cs typeface="Calibri"/>
              </a:rPr>
              <a:t> </a:t>
            </a:r>
            <a:r>
              <a:rPr sz="1000" spc="-10" dirty="0">
                <a:latin typeface="Calibri"/>
                <a:cs typeface="Calibri"/>
              </a:rPr>
              <a:t>empathy</a:t>
            </a:r>
            <a:endParaRPr sz="100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Listen </a:t>
            </a:r>
            <a:r>
              <a:rPr sz="1000" spc="-5" dirty="0">
                <a:latin typeface="Calibri"/>
                <a:cs typeface="Calibri"/>
              </a:rPr>
              <a:t>without</a:t>
            </a:r>
            <a:r>
              <a:rPr sz="1000" spc="-20" dirty="0">
                <a:latin typeface="Calibri"/>
                <a:cs typeface="Calibri"/>
              </a:rPr>
              <a:t> </a:t>
            </a:r>
            <a:r>
              <a:rPr sz="1000" spc="-10" dirty="0">
                <a:latin typeface="Calibri"/>
                <a:cs typeface="Calibri"/>
              </a:rPr>
              <a:t>interfering</a:t>
            </a:r>
            <a:endParaRPr sz="100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Listen </a:t>
            </a:r>
            <a:r>
              <a:rPr sz="1000" spc="-5" dirty="0">
                <a:latin typeface="Calibri"/>
                <a:cs typeface="Calibri"/>
              </a:rPr>
              <a:t>without</a:t>
            </a:r>
            <a:r>
              <a:rPr sz="1000" spc="-25" dirty="0">
                <a:latin typeface="Calibri"/>
                <a:cs typeface="Calibri"/>
              </a:rPr>
              <a:t> </a:t>
            </a:r>
            <a:r>
              <a:rPr sz="1000" spc="-5" dirty="0">
                <a:latin typeface="Calibri"/>
                <a:cs typeface="Calibri"/>
              </a:rPr>
              <a:t>assumptions</a:t>
            </a:r>
            <a:endParaRPr sz="10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20"/>
            <a:ext cx="2840990" cy="170559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Clarity </a:t>
            </a:r>
            <a:r>
              <a:rPr sz="1500" b="1" dirty="0">
                <a:latin typeface="Calibri"/>
                <a:cs typeface="Calibri"/>
              </a:rPr>
              <a:t>of</a:t>
            </a:r>
            <a:r>
              <a:rPr sz="1500" b="1" spc="-90" dirty="0">
                <a:latin typeface="Calibri"/>
                <a:cs typeface="Calibri"/>
              </a:rPr>
              <a:t> </a:t>
            </a:r>
            <a:r>
              <a:rPr sz="1500" b="1" spc="-5" dirty="0">
                <a:latin typeface="Calibri"/>
                <a:cs typeface="Calibri"/>
              </a:rPr>
              <a:t>distance</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dirty="0">
                <a:latin typeface="Calibri"/>
                <a:cs typeface="Calibri"/>
              </a:rPr>
              <a:t>Things </a:t>
            </a:r>
            <a:r>
              <a:rPr sz="1200" spc="-5" dirty="0">
                <a:latin typeface="Calibri"/>
                <a:cs typeface="Calibri"/>
              </a:rPr>
              <a:t>to </a:t>
            </a:r>
            <a:r>
              <a:rPr sz="1200" spc="-10" dirty="0">
                <a:latin typeface="Calibri"/>
                <a:cs typeface="Calibri"/>
              </a:rPr>
              <a:t>avoid </a:t>
            </a:r>
            <a:r>
              <a:rPr sz="1200" spc="-5" dirty="0">
                <a:latin typeface="Calibri"/>
                <a:cs typeface="Calibri"/>
              </a:rPr>
              <a:t>while listening </a:t>
            </a:r>
            <a:r>
              <a:rPr sz="1200" spc="-10" dirty="0">
                <a:latin typeface="Calibri"/>
                <a:cs typeface="Calibri"/>
              </a:rPr>
              <a:t>for</a:t>
            </a:r>
            <a:r>
              <a:rPr sz="1200" spc="-75" dirty="0">
                <a:latin typeface="Calibri"/>
                <a:cs typeface="Calibri"/>
              </a:rPr>
              <a:t> </a:t>
            </a:r>
            <a:r>
              <a:rPr sz="1200" spc="-5" dirty="0">
                <a:latin typeface="Calibri"/>
                <a:cs typeface="Calibri"/>
              </a:rPr>
              <a:t>potential:</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Lost </a:t>
            </a:r>
            <a:r>
              <a:rPr sz="1200" dirty="0">
                <a:latin typeface="Calibri"/>
                <a:cs typeface="Calibri"/>
              </a:rPr>
              <a:t>in the</a:t>
            </a:r>
            <a:r>
              <a:rPr sz="1200" spc="-105" dirty="0">
                <a:latin typeface="Calibri"/>
                <a:cs typeface="Calibri"/>
              </a:rPr>
              <a:t> </a:t>
            </a:r>
            <a:r>
              <a:rPr sz="1200" spc="-5" dirty="0">
                <a:latin typeface="Calibri"/>
                <a:cs typeface="Calibri"/>
              </a:rPr>
              <a:t>Details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Misled by our</a:t>
            </a:r>
            <a:r>
              <a:rPr sz="1200" spc="-110" dirty="0">
                <a:latin typeface="Calibri"/>
                <a:cs typeface="Calibri"/>
              </a:rPr>
              <a:t> </a:t>
            </a:r>
            <a:r>
              <a:rPr sz="1200" spc="-10" dirty="0">
                <a:latin typeface="Calibri"/>
                <a:cs typeface="Calibri"/>
              </a:rPr>
              <a:t>Filters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Having </a:t>
            </a:r>
            <a:r>
              <a:rPr sz="1200" dirty="0">
                <a:latin typeface="Calibri"/>
                <a:cs typeface="Calibri"/>
              </a:rPr>
              <a:t>a </a:t>
            </a:r>
            <a:r>
              <a:rPr sz="1200" spc="-5" dirty="0">
                <a:latin typeface="Calibri"/>
                <a:cs typeface="Calibri"/>
              </a:rPr>
              <a:t>personal</a:t>
            </a:r>
            <a:r>
              <a:rPr sz="1200" spc="-90" dirty="0">
                <a:latin typeface="Calibri"/>
                <a:cs typeface="Calibri"/>
              </a:rPr>
              <a:t> </a:t>
            </a:r>
            <a:r>
              <a:rPr sz="1200" spc="-5" dirty="0">
                <a:latin typeface="Calibri"/>
                <a:cs typeface="Calibri"/>
              </a:rPr>
              <a:t>Agenda</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Hot</a:t>
            </a:r>
            <a:r>
              <a:rPr sz="1200" spc="-95" dirty="0">
                <a:latin typeface="Calibri"/>
                <a:cs typeface="Calibri"/>
              </a:rPr>
              <a:t> </a:t>
            </a:r>
            <a:r>
              <a:rPr sz="1200" dirty="0">
                <a:latin typeface="Calibri"/>
                <a:cs typeface="Calibri"/>
              </a:rPr>
              <a:t>Spots</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2506218" y="6240528"/>
            <a:ext cx="1852930" cy="238527"/>
          </a:xfrm>
          <a:prstGeom prst="rect">
            <a:avLst/>
          </a:prstGeom>
        </p:spPr>
        <p:txBody>
          <a:bodyPr vert="horz" wrap="square" lIns="0" tIns="0" rIns="0" bIns="0" rtlCol="0">
            <a:spAutoFit/>
          </a:bodyPr>
          <a:lstStyle/>
          <a:p>
            <a:pPr marL="12700">
              <a:lnSpc>
                <a:spcPct val="100000"/>
              </a:lnSpc>
            </a:pPr>
            <a:r>
              <a:rPr sz="1550" b="1" spc="-10" dirty="0">
                <a:latin typeface="Calibri"/>
                <a:cs typeface="Calibri"/>
              </a:rPr>
              <a:t>Direct</a:t>
            </a:r>
            <a:r>
              <a:rPr sz="1550" b="1" spc="-20" dirty="0">
                <a:latin typeface="Calibri"/>
                <a:cs typeface="Calibri"/>
              </a:rPr>
              <a:t> </a:t>
            </a:r>
            <a:r>
              <a:rPr sz="1550" b="1" spc="-10" dirty="0">
                <a:latin typeface="Calibri"/>
                <a:cs typeface="Calibri"/>
              </a:rPr>
              <a:t>Communication</a:t>
            </a:r>
            <a:endParaRPr sz="155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9"/>
            <a:ext cx="1795145"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Direct</a:t>
            </a:r>
            <a:r>
              <a:rPr sz="1500" b="1" spc="-85" dirty="0">
                <a:latin typeface="Calibri"/>
                <a:cs typeface="Calibri"/>
              </a:rPr>
              <a:t> </a:t>
            </a:r>
            <a:r>
              <a:rPr sz="1500" b="1" spc="-5" dirty="0">
                <a:latin typeface="Calibri"/>
                <a:cs typeface="Calibri"/>
              </a:rPr>
              <a:t>Communication</a:t>
            </a:r>
            <a:endParaRPr sz="1500">
              <a:latin typeface="Calibri"/>
              <a:cs typeface="Calibri"/>
            </a:endParaRPr>
          </a:p>
        </p:txBody>
      </p:sp>
      <p:sp>
        <p:nvSpPr>
          <p:cNvPr id="59" name="object 59"/>
          <p:cNvSpPr/>
          <p:nvPr/>
        </p:nvSpPr>
        <p:spPr>
          <a:xfrm>
            <a:off x="1688594" y="1601725"/>
            <a:ext cx="3480815" cy="2183892"/>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2125981" y="2069594"/>
            <a:ext cx="2854451" cy="1463039"/>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1847850" y="1616965"/>
            <a:ext cx="3295650" cy="2133600"/>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1714500" y="1750314"/>
            <a:ext cx="533400" cy="2000250"/>
          </a:xfrm>
          <a:prstGeom prst="rect">
            <a:avLst/>
          </a:prstGeom>
          <a:blipFill>
            <a:blip r:embed="rId5" cstate="print"/>
            <a:stretch>
              <a:fillRect/>
            </a:stretch>
          </a:blipFill>
        </p:spPr>
        <p:txBody>
          <a:bodyPr wrap="square" lIns="0" tIns="0" rIns="0" bIns="0" rtlCol="0"/>
          <a:lstStyle/>
          <a:p>
            <a:endParaRPr/>
          </a:p>
        </p:txBody>
      </p:sp>
      <p:sp>
        <p:nvSpPr>
          <p:cNvPr id="63" name="object 63"/>
          <p:cNvSpPr/>
          <p:nvPr/>
        </p:nvSpPr>
        <p:spPr>
          <a:xfrm>
            <a:off x="1714500" y="1616965"/>
            <a:ext cx="3429000" cy="2133600"/>
          </a:xfrm>
          <a:custGeom>
            <a:avLst/>
            <a:gdLst/>
            <a:ahLst/>
            <a:cxnLst/>
            <a:rect l="l" t="t" r="r" b="b"/>
            <a:pathLst>
              <a:path w="3429000" h="2133600">
                <a:moveTo>
                  <a:pt x="266700" y="1866900"/>
                </a:moveTo>
                <a:lnTo>
                  <a:pt x="266700" y="133350"/>
                </a:lnTo>
                <a:lnTo>
                  <a:pt x="273497" y="91196"/>
                </a:lnTo>
                <a:lnTo>
                  <a:pt x="292425" y="54589"/>
                </a:lnTo>
                <a:lnTo>
                  <a:pt x="321289" y="25725"/>
                </a:lnTo>
                <a:lnTo>
                  <a:pt x="357896" y="6797"/>
                </a:lnTo>
                <a:lnTo>
                  <a:pt x="400050" y="0"/>
                </a:lnTo>
                <a:lnTo>
                  <a:pt x="3295650" y="0"/>
                </a:lnTo>
                <a:lnTo>
                  <a:pt x="3337803" y="6797"/>
                </a:lnTo>
                <a:lnTo>
                  <a:pt x="3374410" y="25725"/>
                </a:lnTo>
                <a:lnTo>
                  <a:pt x="3403274" y="54589"/>
                </a:lnTo>
                <a:lnTo>
                  <a:pt x="3422202" y="91196"/>
                </a:lnTo>
                <a:lnTo>
                  <a:pt x="3429000" y="133350"/>
                </a:lnTo>
                <a:lnTo>
                  <a:pt x="3422202" y="175503"/>
                </a:lnTo>
                <a:lnTo>
                  <a:pt x="3403274" y="212110"/>
                </a:lnTo>
                <a:lnTo>
                  <a:pt x="3374410" y="240974"/>
                </a:lnTo>
                <a:lnTo>
                  <a:pt x="3337803" y="259902"/>
                </a:lnTo>
                <a:lnTo>
                  <a:pt x="3295650" y="266700"/>
                </a:lnTo>
                <a:lnTo>
                  <a:pt x="3162300" y="266700"/>
                </a:lnTo>
                <a:lnTo>
                  <a:pt x="3162300" y="2000250"/>
                </a:lnTo>
                <a:lnTo>
                  <a:pt x="3155502" y="2042403"/>
                </a:lnTo>
                <a:lnTo>
                  <a:pt x="3136574" y="2079010"/>
                </a:lnTo>
                <a:lnTo>
                  <a:pt x="3107710" y="2107874"/>
                </a:lnTo>
                <a:lnTo>
                  <a:pt x="3071103" y="2126802"/>
                </a:lnTo>
                <a:lnTo>
                  <a:pt x="3028950" y="2133600"/>
                </a:lnTo>
                <a:lnTo>
                  <a:pt x="133350" y="2133600"/>
                </a:lnTo>
                <a:lnTo>
                  <a:pt x="91196" y="2126802"/>
                </a:lnTo>
                <a:lnTo>
                  <a:pt x="54589" y="2107874"/>
                </a:lnTo>
                <a:lnTo>
                  <a:pt x="25725" y="2079010"/>
                </a:lnTo>
                <a:lnTo>
                  <a:pt x="6797" y="2042403"/>
                </a:lnTo>
                <a:lnTo>
                  <a:pt x="0" y="2000250"/>
                </a:lnTo>
                <a:lnTo>
                  <a:pt x="6797" y="1958096"/>
                </a:lnTo>
                <a:lnTo>
                  <a:pt x="25725" y="1921489"/>
                </a:lnTo>
                <a:lnTo>
                  <a:pt x="54589" y="1892625"/>
                </a:lnTo>
                <a:lnTo>
                  <a:pt x="91196" y="1873697"/>
                </a:lnTo>
                <a:lnTo>
                  <a:pt x="133350" y="1866900"/>
                </a:lnTo>
                <a:lnTo>
                  <a:pt x="266700" y="1866900"/>
                </a:lnTo>
                <a:close/>
              </a:path>
            </a:pathLst>
          </a:custGeom>
          <a:ln w="4762">
            <a:solidFill>
              <a:srgbClr val="5C71B1"/>
            </a:solidFill>
          </a:ln>
        </p:spPr>
        <p:txBody>
          <a:bodyPr wrap="square" lIns="0" tIns="0" rIns="0" bIns="0" rtlCol="0"/>
          <a:lstStyle/>
          <a:p>
            <a:endParaRPr/>
          </a:p>
        </p:txBody>
      </p:sp>
      <p:sp>
        <p:nvSpPr>
          <p:cNvPr id="64" name="object 64"/>
          <p:cNvSpPr/>
          <p:nvPr/>
        </p:nvSpPr>
        <p:spPr>
          <a:xfrm>
            <a:off x="2047877" y="1616965"/>
            <a:ext cx="200025" cy="266700"/>
          </a:xfrm>
          <a:custGeom>
            <a:avLst/>
            <a:gdLst/>
            <a:ahLst/>
            <a:cxnLst/>
            <a:rect l="l" t="t" r="r" b="b"/>
            <a:pathLst>
              <a:path w="200025" h="266700">
                <a:moveTo>
                  <a:pt x="66675" y="0"/>
                </a:moveTo>
                <a:lnTo>
                  <a:pt x="108828" y="6797"/>
                </a:lnTo>
                <a:lnTo>
                  <a:pt x="145435" y="25725"/>
                </a:lnTo>
                <a:lnTo>
                  <a:pt x="174299" y="54589"/>
                </a:lnTo>
                <a:lnTo>
                  <a:pt x="193227" y="91196"/>
                </a:lnTo>
                <a:lnTo>
                  <a:pt x="200025" y="133350"/>
                </a:lnTo>
                <a:lnTo>
                  <a:pt x="193227" y="175503"/>
                </a:lnTo>
                <a:lnTo>
                  <a:pt x="174299" y="212110"/>
                </a:lnTo>
                <a:lnTo>
                  <a:pt x="145435" y="240974"/>
                </a:lnTo>
                <a:lnTo>
                  <a:pt x="108828" y="259902"/>
                </a:lnTo>
                <a:lnTo>
                  <a:pt x="66675" y="266700"/>
                </a:lnTo>
                <a:lnTo>
                  <a:pt x="40719" y="261461"/>
                </a:lnTo>
                <a:lnTo>
                  <a:pt x="19526" y="247173"/>
                </a:lnTo>
                <a:lnTo>
                  <a:pt x="5238" y="225980"/>
                </a:lnTo>
                <a:lnTo>
                  <a:pt x="0" y="200025"/>
                </a:lnTo>
                <a:lnTo>
                  <a:pt x="5238" y="174069"/>
                </a:lnTo>
                <a:lnTo>
                  <a:pt x="19526" y="152876"/>
                </a:lnTo>
                <a:lnTo>
                  <a:pt x="40719" y="138588"/>
                </a:lnTo>
                <a:lnTo>
                  <a:pt x="66675" y="133350"/>
                </a:lnTo>
                <a:lnTo>
                  <a:pt x="200025" y="133350"/>
                </a:lnTo>
              </a:path>
            </a:pathLst>
          </a:custGeom>
          <a:ln w="4762">
            <a:solidFill>
              <a:srgbClr val="5C71B1"/>
            </a:solidFill>
          </a:ln>
        </p:spPr>
        <p:txBody>
          <a:bodyPr wrap="square" lIns="0" tIns="0" rIns="0" bIns="0" rtlCol="0"/>
          <a:lstStyle/>
          <a:p>
            <a:endParaRPr/>
          </a:p>
        </p:txBody>
      </p:sp>
      <p:sp>
        <p:nvSpPr>
          <p:cNvPr id="65" name="object 65"/>
          <p:cNvSpPr/>
          <p:nvPr/>
        </p:nvSpPr>
        <p:spPr>
          <a:xfrm>
            <a:off x="2114550" y="1883665"/>
            <a:ext cx="2762250" cy="0"/>
          </a:xfrm>
          <a:custGeom>
            <a:avLst/>
            <a:gdLst/>
            <a:ahLst/>
            <a:cxnLst/>
            <a:rect l="l" t="t" r="r" b="b"/>
            <a:pathLst>
              <a:path w="2762250">
                <a:moveTo>
                  <a:pt x="2762250" y="0"/>
                </a:moveTo>
                <a:lnTo>
                  <a:pt x="0" y="0"/>
                </a:lnTo>
              </a:path>
            </a:pathLst>
          </a:custGeom>
          <a:ln w="4762">
            <a:solidFill>
              <a:srgbClr val="5C71B1"/>
            </a:solidFill>
          </a:ln>
        </p:spPr>
        <p:txBody>
          <a:bodyPr wrap="square" lIns="0" tIns="0" rIns="0" bIns="0" rtlCol="0"/>
          <a:lstStyle/>
          <a:p>
            <a:endParaRPr/>
          </a:p>
        </p:txBody>
      </p:sp>
      <p:sp>
        <p:nvSpPr>
          <p:cNvPr id="66" name="object 66"/>
          <p:cNvSpPr/>
          <p:nvPr/>
        </p:nvSpPr>
        <p:spPr>
          <a:xfrm>
            <a:off x="1847850" y="3483866"/>
            <a:ext cx="133350" cy="133349"/>
          </a:xfrm>
          <a:custGeom>
            <a:avLst/>
            <a:gdLst/>
            <a:ahLst/>
            <a:cxnLst/>
            <a:rect l="l" t="t" r="r" b="b"/>
            <a:pathLst>
              <a:path w="133350" h="133350">
                <a:moveTo>
                  <a:pt x="0" y="0"/>
                </a:moveTo>
                <a:lnTo>
                  <a:pt x="25955" y="5238"/>
                </a:lnTo>
                <a:lnTo>
                  <a:pt x="47148" y="19526"/>
                </a:lnTo>
                <a:lnTo>
                  <a:pt x="61436" y="40719"/>
                </a:lnTo>
                <a:lnTo>
                  <a:pt x="66675" y="66675"/>
                </a:lnTo>
                <a:lnTo>
                  <a:pt x="61436" y="92630"/>
                </a:lnTo>
                <a:lnTo>
                  <a:pt x="47148" y="113823"/>
                </a:lnTo>
                <a:lnTo>
                  <a:pt x="25955" y="128111"/>
                </a:lnTo>
                <a:lnTo>
                  <a:pt x="0" y="133350"/>
                </a:lnTo>
                <a:lnTo>
                  <a:pt x="133350" y="133350"/>
                </a:lnTo>
              </a:path>
            </a:pathLst>
          </a:custGeom>
          <a:ln w="4762">
            <a:solidFill>
              <a:srgbClr val="5C71B1"/>
            </a:solidFill>
          </a:ln>
        </p:spPr>
        <p:txBody>
          <a:bodyPr wrap="square" lIns="0" tIns="0" rIns="0" bIns="0" rtlCol="0"/>
          <a:lstStyle/>
          <a:p>
            <a:endParaRPr/>
          </a:p>
        </p:txBody>
      </p:sp>
      <p:sp>
        <p:nvSpPr>
          <p:cNvPr id="67" name="object 67"/>
          <p:cNvSpPr/>
          <p:nvPr/>
        </p:nvSpPr>
        <p:spPr>
          <a:xfrm>
            <a:off x="1847850" y="3483866"/>
            <a:ext cx="133350" cy="266700"/>
          </a:xfrm>
          <a:custGeom>
            <a:avLst/>
            <a:gdLst/>
            <a:ahLst/>
            <a:cxnLst/>
            <a:rect l="l" t="t" r="r" b="b"/>
            <a:pathLst>
              <a:path w="133350" h="266700">
                <a:moveTo>
                  <a:pt x="0" y="266700"/>
                </a:moveTo>
                <a:lnTo>
                  <a:pt x="42153" y="259902"/>
                </a:lnTo>
                <a:lnTo>
                  <a:pt x="78760" y="240974"/>
                </a:lnTo>
                <a:lnTo>
                  <a:pt x="107624" y="212110"/>
                </a:lnTo>
                <a:lnTo>
                  <a:pt x="126552" y="175503"/>
                </a:lnTo>
                <a:lnTo>
                  <a:pt x="133350" y="133350"/>
                </a:lnTo>
                <a:lnTo>
                  <a:pt x="133350" y="0"/>
                </a:lnTo>
              </a:path>
            </a:pathLst>
          </a:custGeom>
          <a:ln w="4762">
            <a:solidFill>
              <a:srgbClr val="5C71B1"/>
            </a:solidFill>
          </a:ln>
        </p:spPr>
        <p:txBody>
          <a:bodyPr wrap="square" lIns="0" tIns="0" rIns="0" bIns="0" rtlCol="0"/>
          <a:lstStyle/>
          <a:p>
            <a:endParaRPr/>
          </a:p>
        </p:txBody>
      </p:sp>
      <p:sp>
        <p:nvSpPr>
          <p:cNvPr id="68" name="object 68"/>
          <p:cNvSpPr txBox="1"/>
          <p:nvPr/>
        </p:nvSpPr>
        <p:spPr>
          <a:xfrm>
            <a:off x="2228216" y="2026922"/>
            <a:ext cx="2616835" cy="1379865"/>
          </a:xfrm>
          <a:prstGeom prst="rect">
            <a:avLst/>
          </a:prstGeom>
        </p:spPr>
        <p:txBody>
          <a:bodyPr vert="horz" wrap="square" lIns="0" tIns="0" rIns="0" bIns="0" rtlCol="0">
            <a:spAutoFit/>
          </a:bodyPr>
          <a:lstStyle/>
          <a:p>
            <a:pPr marL="129539" marR="337185" algn="ctr">
              <a:lnSpc>
                <a:spcPct val="150000"/>
              </a:lnSpc>
            </a:pPr>
            <a:r>
              <a:rPr sz="1200" i="1" spc="-15" dirty="0">
                <a:latin typeface="Calibri"/>
                <a:cs typeface="Calibri"/>
              </a:rPr>
              <a:t>“Ability </a:t>
            </a:r>
            <a:r>
              <a:rPr sz="1200" i="1" spc="-5" dirty="0">
                <a:latin typeface="Calibri"/>
                <a:cs typeface="Calibri"/>
              </a:rPr>
              <a:t>to communicate effectively  during coaching sessions, and to  use language that has the</a:t>
            </a:r>
            <a:endParaRPr sz="1200">
              <a:latin typeface="Calibri"/>
              <a:cs typeface="Calibri"/>
            </a:endParaRPr>
          </a:p>
          <a:p>
            <a:pPr marR="207645" algn="ctr">
              <a:lnSpc>
                <a:spcPct val="100000"/>
              </a:lnSpc>
              <a:spcBef>
                <a:spcPts val="720"/>
              </a:spcBef>
            </a:pPr>
            <a:r>
              <a:rPr sz="1200" i="1" spc="-5" dirty="0">
                <a:latin typeface="Calibri"/>
                <a:cs typeface="Calibri"/>
              </a:rPr>
              <a:t>greatest positive impact on the</a:t>
            </a:r>
            <a:r>
              <a:rPr sz="1200" i="1" spc="5" dirty="0">
                <a:latin typeface="Calibri"/>
                <a:cs typeface="Calibri"/>
              </a:rPr>
              <a:t> </a:t>
            </a:r>
            <a:r>
              <a:rPr sz="1200" i="1" spc="-15" dirty="0">
                <a:latin typeface="Calibri"/>
                <a:cs typeface="Calibri"/>
              </a:rPr>
              <a:t>client.”</a:t>
            </a:r>
            <a:endParaRPr sz="1200">
              <a:latin typeface="Calibri"/>
              <a:cs typeface="Calibri"/>
            </a:endParaRPr>
          </a:p>
          <a:p>
            <a:pPr marR="5080" algn="r">
              <a:lnSpc>
                <a:spcPct val="100000"/>
              </a:lnSpc>
              <a:spcBef>
                <a:spcPts val="720"/>
              </a:spcBef>
            </a:pPr>
            <a:r>
              <a:rPr sz="1200" i="1" dirty="0">
                <a:latin typeface="Calibri"/>
                <a:cs typeface="Calibri"/>
              </a:rPr>
              <a:t>-</a:t>
            </a:r>
            <a:r>
              <a:rPr sz="1200" i="1" spc="-105" dirty="0">
                <a:latin typeface="Calibri"/>
                <a:cs typeface="Calibri"/>
              </a:rPr>
              <a:t> </a:t>
            </a:r>
            <a:r>
              <a:rPr sz="1200" i="1" spc="-5" dirty="0">
                <a:latin typeface="Calibri"/>
                <a:cs typeface="Calibri"/>
              </a:rPr>
              <a:t>ICF</a:t>
            </a:r>
            <a:endParaRPr sz="1200">
              <a:latin typeface="Calibri"/>
              <a:cs typeface="Calibri"/>
            </a:endParaRPr>
          </a:p>
        </p:txBody>
      </p:sp>
      <p:sp>
        <p:nvSpPr>
          <p:cNvPr id="70" name="object 70"/>
          <p:cNvSpPr/>
          <p:nvPr/>
        </p:nvSpPr>
        <p:spPr>
          <a:xfrm>
            <a:off x="4875657" y="8069581"/>
            <a:ext cx="565150" cy="271273"/>
          </a:xfrm>
          <a:prstGeom prst="rect">
            <a:avLst/>
          </a:prstGeom>
          <a:blipFill>
            <a:blip r:embed="rId6" cstate="print"/>
            <a:stretch>
              <a:fillRect/>
            </a:stretch>
          </a:blipFill>
        </p:spPr>
        <p:txBody>
          <a:bodyPr wrap="square" lIns="0" tIns="0" rIns="0" bIns="0" rtlCol="0"/>
          <a:lstStyle/>
          <a:p>
            <a:endParaRPr/>
          </a:p>
        </p:txBody>
      </p:sp>
      <p:sp>
        <p:nvSpPr>
          <p:cNvPr id="72" name="object 7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3" name="object 7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4" name="object 7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5" name="object 7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6" name="object 7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7" name="object 7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8" name="object 7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9" name="object 7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80" name="object 8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81" name="object 8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82" name="object 8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83" name="object 8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4" name="object 8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5" name="object 8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6" name="object 8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7" name="object 8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8" name="object 8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9" name="object 8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90" name="object 9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91" name="object 9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92" name="object 9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93" name="object 9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4" name="object 9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5" name="object 9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6" name="object 9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7" name="object 9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8" name="object 9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9" name="object 9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00" name="object 10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01" name="object 10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02" name="object 10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03" name="object 10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4" name="object 10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5" name="object 10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6" name="object 10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7" name="object 10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8" name="object 10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9" name="object 10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10" name="object 11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11" name="object 11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12" name="object 11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13" name="object 11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4" name="object 11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5" name="object 11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6" name="object 11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7" name="object 11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8" name="object 11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9" name="object 11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20" name="object 12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21" name="object 12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22" name="object 12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4" name="object 124"/>
          <p:cNvSpPr txBox="1"/>
          <p:nvPr/>
        </p:nvSpPr>
        <p:spPr>
          <a:xfrm>
            <a:off x="1214424" y="4988942"/>
            <a:ext cx="3779520" cy="239809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Direct</a:t>
            </a:r>
            <a:r>
              <a:rPr sz="1500" b="1" spc="-85" dirty="0">
                <a:latin typeface="Calibri"/>
                <a:cs typeface="Calibri"/>
              </a:rPr>
              <a:t> </a:t>
            </a:r>
            <a:r>
              <a:rPr sz="1500" b="1" spc="-5" dirty="0">
                <a:latin typeface="Calibri"/>
                <a:cs typeface="Calibri"/>
              </a:rPr>
              <a:t>Communication</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Clearly </a:t>
            </a:r>
            <a:r>
              <a:rPr sz="1200" spc="-10" dirty="0">
                <a:latin typeface="Calibri"/>
                <a:cs typeface="Calibri"/>
              </a:rPr>
              <a:t>state </a:t>
            </a:r>
            <a:r>
              <a:rPr sz="1200" spc="-5" dirty="0">
                <a:latin typeface="Calibri"/>
                <a:cs typeface="Calibri"/>
              </a:rPr>
              <a:t>coaching objectives </a:t>
            </a:r>
            <a:r>
              <a:rPr sz="1200" dirty="0">
                <a:latin typeface="Calibri"/>
                <a:cs typeface="Calibri"/>
              </a:rPr>
              <a:t>and</a:t>
            </a:r>
            <a:r>
              <a:rPr sz="1200" spc="-55" dirty="0">
                <a:latin typeface="Calibri"/>
                <a:cs typeface="Calibri"/>
              </a:rPr>
              <a:t> </a:t>
            </a:r>
            <a:r>
              <a:rPr sz="1200" spc="-5" dirty="0">
                <a:latin typeface="Calibri"/>
                <a:cs typeface="Calibri"/>
              </a:rPr>
              <a:t>agenda</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Speak </a:t>
            </a:r>
            <a:r>
              <a:rPr sz="1200" spc="-5" dirty="0">
                <a:latin typeface="Calibri"/>
                <a:cs typeface="Calibri"/>
              </a:rPr>
              <a:t>with</a:t>
            </a:r>
            <a:r>
              <a:rPr sz="1200" spc="-105" dirty="0">
                <a:latin typeface="Calibri"/>
                <a:cs typeface="Calibri"/>
              </a:rPr>
              <a:t> </a:t>
            </a:r>
            <a:r>
              <a:rPr sz="1200" spc="-5" dirty="0">
                <a:latin typeface="Calibri"/>
                <a:cs typeface="Calibri"/>
              </a:rPr>
              <a:t>intent</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Be </a:t>
            </a:r>
            <a:r>
              <a:rPr sz="1000" spc="-20" dirty="0">
                <a:latin typeface="Calibri"/>
                <a:cs typeface="Calibri"/>
              </a:rPr>
              <a:t>clear, </a:t>
            </a:r>
            <a:r>
              <a:rPr sz="1000" spc="-5" dirty="0">
                <a:latin typeface="Calibri"/>
                <a:cs typeface="Calibri"/>
              </a:rPr>
              <a:t>articulate and direct in sharing and providing</a:t>
            </a:r>
            <a:r>
              <a:rPr sz="1000" spc="120" dirty="0">
                <a:latin typeface="Calibri"/>
                <a:cs typeface="Calibri"/>
              </a:rPr>
              <a:t> </a:t>
            </a:r>
            <a:r>
              <a:rPr sz="1000" spc="-10" dirty="0">
                <a:latin typeface="Calibri"/>
                <a:cs typeface="Calibri"/>
              </a:rPr>
              <a:t>feedback</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10" dirty="0">
                <a:latin typeface="Calibri"/>
                <a:cs typeface="Calibri"/>
              </a:rPr>
              <a:t>Reframe </a:t>
            </a:r>
            <a:r>
              <a:rPr sz="1200" dirty="0">
                <a:latin typeface="Calibri"/>
                <a:cs typeface="Calibri"/>
              </a:rPr>
              <a:t>and</a:t>
            </a:r>
            <a:r>
              <a:rPr sz="1200" spc="-60" dirty="0">
                <a:latin typeface="Calibri"/>
                <a:cs typeface="Calibri"/>
              </a:rPr>
              <a:t> </a:t>
            </a:r>
            <a:r>
              <a:rPr sz="1200" spc="-5" dirty="0">
                <a:latin typeface="Calibri"/>
                <a:cs typeface="Calibri"/>
              </a:rPr>
              <a:t>articulate</a:t>
            </a:r>
            <a:endParaRPr sz="1200">
              <a:latin typeface="Calibri"/>
              <a:cs typeface="Calibri"/>
            </a:endParaRPr>
          </a:p>
          <a:p>
            <a:pPr marL="498475" lvl="1" indent="-143510">
              <a:lnSpc>
                <a:spcPct val="100000"/>
              </a:lnSpc>
              <a:spcBef>
                <a:spcPts val="575"/>
              </a:spcBef>
              <a:buClr>
                <a:srgbClr val="FF6600"/>
              </a:buClr>
              <a:buFont typeface="Arial"/>
              <a:buChar char="•"/>
              <a:tabLst>
                <a:tab pos="499109" algn="l"/>
              </a:tabLst>
            </a:pPr>
            <a:r>
              <a:rPr sz="1000" spc="-5" dirty="0">
                <a:latin typeface="Calibri"/>
                <a:cs typeface="Calibri"/>
              </a:rPr>
              <a:t>Help the client </a:t>
            </a:r>
            <a:r>
              <a:rPr sz="1000" spc="-10" dirty="0">
                <a:latin typeface="Calibri"/>
                <a:cs typeface="Calibri"/>
              </a:rPr>
              <a:t>understand from </a:t>
            </a:r>
            <a:r>
              <a:rPr sz="1000" spc="-5" dirty="0">
                <a:latin typeface="Calibri"/>
                <a:cs typeface="Calibri"/>
              </a:rPr>
              <a:t>another</a:t>
            </a:r>
            <a:r>
              <a:rPr sz="1000" spc="130" dirty="0">
                <a:latin typeface="Calibri"/>
                <a:cs typeface="Calibri"/>
              </a:rPr>
              <a:t> </a:t>
            </a:r>
            <a:r>
              <a:rPr sz="1000" spc="-10" dirty="0">
                <a:latin typeface="Calibri"/>
                <a:cs typeface="Calibri"/>
              </a:rPr>
              <a:t>perspective</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Use appropriate </a:t>
            </a:r>
            <a:r>
              <a:rPr sz="1200" dirty="0">
                <a:latin typeface="Calibri"/>
                <a:cs typeface="Calibri"/>
              </a:rPr>
              <a:t>and </a:t>
            </a:r>
            <a:r>
              <a:rPr sz="1200" spc="-5" dirty="0">
                <a:latin typeface="Calibri"/>
                <a:cs typeface="Calibri"/>
              </a:rPr>
              <a:t>respectful</a:t>
            </a:r>
            <a:r>
              <a:rPr sz="1200" spc="-35" dirty="0">
                <a:latin typeface="Calibri"/>
                <a:cs typeface="Calibri"/>
              </a:rPr>
              <a:t> </a:t>
            </a:r>
            <a:r>
              <a:rPr sz="1200" spc="-5" dirty="0">
                <a:latin typeface="Calibri"/>
                <a:cs typeface="Calibri"/>
              </a:rPr>
              <a:t>language</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non-sexist, non-racist, </a:t>
            </a:r>
            <a:r>
              <a:rPr sz="1000" spc="-5" dirty="0">
                <a:latin typeface="Calibri"/>
                <a:cs typeface="Calibri"/>
              </a:rPr>
              <a:t>non-technical,</a:t>
            </a:r>
            <a:r>
              <a:rPr sz="1000" spc="145" dirty="0">
                <a:latin typeface="Calibri"/>
                <a:cs typeface="Calibri"/>
              </a:rPr>
              <a:t> </a:t>
            </a:r>
            <a:r>
              <a:rPr sz="1000" spc="-10" dirty="0">
                <a:latin typeface="Calibri"/>
                <a:cs typeface="Calibri"/>
              </a:rPr>
              <a:t>non-jargon</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Use metaphor </a:t>
            </a:r>
            <a:r>
              <a:rPr sz="1200" dirty="0">
                <a:latin typeface="Calibri"/>
                <a:cs typeface="Calibri"/>
              </a:rPr>
              <a:t>and</a:t>
            </a:r>
            <a:r>
              <a:rPr sz="1200" spc="-80" dirty="0">
                <a:latin typeface="Calibri"/>
                <a:cs typeface="Calibri"/>
              </a:rPr>
              <a:t> </a:t>
            </a:r>
            <a:r>
              <a:rPr sz="1200" dirty="0">
                <a:latin typeface="Calibri"/>
                <a:cs typeface="Calibri"/>
              </a:rPr>
              <a:t>analogy</a:t>
            </a:r>
            <a:endParaRPr sz="120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18"/>
            <a:ext cx="3968750" cy="2746906"/>
          </a:xfrm>
          <a:prstGeom prst="rect">
            <a:avLst/>
          </a:prstGeom>
        </p:spPr>
        <p:txBody>
          <a:bodyPr vert="horz" wrap="square" lIns="0" tIns="0" rIns="0" bIns="0" rtlCol="0">
            <a:spAutoFit/>
          </a:bodyPr>
          <a:lstStyle/>
          <a:p>
            <a:pPr marL="12700">
              <a:lnSpc>
                <a:spcPct val="100000"/>
              </a:lnSpc>
            </a:pPr>
            <a:r>
              <a:rPr sz="1500" b="1" dirty="0">
                <a:latin typeface="Calibri"/>
                <a:cs typeface="Calibri"/>
              </a:rPr>
              <a:t>Speak </a:t>
            </a:r>
            <a:r>
              <a:rPr sz="1500" b="1" spc="-5" dirty="0">
                <a:latin typeface="Calibri"/>
                <a:cs typeface="Calibri"/>
              </a:rPr>
              <a:t>with</a:t>
            </a:r>
            <a:r>
              <a:rPr sz="1500" b="1" spc="-85" dirty="0">
                <a:latin typeface="Calibri"/>
                <a:cs typeface="Calibri"/>
              </a:rPr>
              <a:t> </a:t>
            </a:r>
            <a:r>
              <a:rPr sz="1500" b="1" spc="-15" dirty="0">
                <a:latin typeface="Calibri"/>
                <a:cs typeface="Calibri"/>
              </a:rPr>
              <a:t>Intent</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Succinct</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Saves </a:t>
            </a:r>
            <a:r>
              <a:rPr sz="1000" spc="-5" dirty="0">
                <a:latin typeface="Calibri"/>
                <a:cs typeface="Calibri"/>
              </a:rPr>
              <a:t>significant time and </a:t>
            </a:r>
            <a:r>
              <a:rPr sz="1000" spc="-10" dirty="0">
                <a:latin typeface="Calibri"/>
                <a:cs typeface="Calibri"/>
              </a:rPr>
              <a:t>mental</a:t>
            </a:r>
            <a:r>
              <a:rPr sz="1000" spc="85" dirty="0">
                <a:latin typeface="Calibri"/>
                <a:cs typeface="Calibri"/>
              </a:rPr>
              <a:t> </a:t>
            </a:r>
            <a:r>
              <a:rPr sz="1000" spc="-10" dirty="0">
                <a:latin typeface="Calibri"/>
                <a:cs typeface="Calibri"/>
              </a:rPr>
              <a:t>energy</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Helps </a:t>
            </a:r>
            <a:r>
              <a:rPr sz="1000" spc="-20" dirty="0">
                <a:latin typeface="Calibri"/>
                <a:cs typeface="Calibri"/>
              </a:rPr>
              <a:t>stay </a:t>
            </a:r>
            <a:r>
              <a:rPr sz="1000" spc="-5" dirty="0">
                <a:latin typeface="Calibri"/>
                <a:cs typeface="Calibri"/>
              </a:rPr>
              <a:t>on </a:t>
            </a:r>
            <a:r>
              <a:rPr sz="1000" spc="-10" dirty="0">
                <a:latin typeface="Calibri"/>
                <a:cs typeface="Calibri"/>
              </a:rPr>
              <a:t>client’s</a:t>
            </a:r>
            <a:r>
              <a:rPr sz="1000" spc="20" dirty="0">
                <a:latin typeface="Calibri"/>
                <a:cs typeface="Calibri"/>
              </a:rPr>
              <a:t> </a:t>
            </a:r>
            <a:r>
              <a:rPr sz="1000" spc="-5" dirty="0">
                <a:latin typeface="Calibri"/>
                <a:cs typeface="Calibri"/>
              </a:rPr>
              <a:t>agenda</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Use </a:t>
            </a:r>
            <a:r>
              <a:rPr sz="1000" spc="-5" dirty="0">
                <a:latin typeface="Calibri"/>
                <a:cs typeface="Calibri"/>
              </a:rPr>
              <a:t>active visual </a:t>
            </a:r>
            <a:r>
              <a:rPr sz="1000" spc="-10" dirty="0">
                <a:latin typeface="Calibri"/>
                <a:cs typeface="Calibri"/>
              </a:rPr>
              <a:t>words where</a:t>
            </a:r>
            <a:r>
              <a:rPr sz="1000" spc="35" dirty="0">
                <a:latin typeface="Calibri"/>
                <a:cs typeface="Calibri"/>
              </a:rPr>
              <a:t> </a:t>
            </a:r>
            <a:r>
              <a:rPr sz="1000" spc="-5" dirty="0">
                <a:latin typeface="Calibri"/>
                <a:cs typeface="Calibri"/>
              </a:rPr>
              <a:t>necessary</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dirty="0">
                <a:latin typeface="Calibri"/>
                <a:cs typeface="Calibri"/>
              </a:rPr>
              <a:t>Specific</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Focus on meaningful and </a:t>
            </a:r>
            <a:r>
              <a:rPr sz="1000" spc="-10" dirty="0">
                <a:latin typeface="Calibri"/>
                <a:cs typeface="Calibri"/>
              </a:rPr>
              <a:t>relevant information, beyond </a:t>
            </a:r>
            <a:r>
              <a:rPr sz="1000" spc="-5" dirty="0">
                <a:latin typeface="Calibri"/>
                <a:cs typeface="Calibri"/>
              </a:rPr>
              <a:t>the</a:t>
            </a:r>
            <a:r>
              <a:rPr sz="1000" spc="125" dirty="0">
                <a:latin typeface="Calibri"/>
                <a:cs typeface="Calibri"/>
              </a:rPr>
              <a:t> </a:t>
            </a:r>
            <a:r>
              <a:rPr sz="1000" spc="-5" dirty="0">
                <a:latin typeface="Calibri"/>
                <a:cs typeface="Calibri"/>
              </a:rPr>
              <a:t>obvious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One </a:t>
            </a:r>
            <a:r>
              <a:rPr sz="1000" spc="-10" dirty="0">
                <a:latin typeface="Calibri"/>
                <a:cs typeface="Calibri"/>
              </a:rPr>
              <a:t>to three most </a:t>
            </a:r>
            <a:r>
              <a:rPr sz="1000" spc="-5" dirty="0">
                <a:latin typeface="Calibri"/>
                <a:cs typeface="Calibri"/>
              </a:rPr>
              <a:t>important</a:t>
            </a:r>
            <a:r>
              <a:rPr sz="1000" spc="25" dirty="0">
                <a:latin typeface="Calibri"/>
                <a:cs typeface="Calibri"/>
              </a:rPr>
              <a:t> </a:t>
            </a:r>
            <a:r>
              <a:rPr sz="1000" spc="-10" dirty="0">
                <a:latin typeface="Calibri"/>
                <a:cs typeface="Calibri"/>
              </a:rPr>
              <a:t>items</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Generous</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Help them </a:t>
            </a:r>
            <a:r>
              <a:rPr sz="1000" spc="-10" dirty="0">
                <a:latin typeface="Calibri"/>
                <a:cs typeface="Calibri"/>
              </a:rPr>
              <a:t>relate to </a:t>
            </a:r>
            <a:r>
              <a:rPr sz="1000" spc="-5" dirty="0">
                <a:latin typeface="Calibri"/>
                <a:cs typeface="Calibri"/>
              </a:rPr>
              <a:t>what </a:t>
            </a:r>
            <a:r>
              <a:rPr sz="1000" spc="-10" dirty="0">
                <a:latin typeface="Calibri"/>
                <a:cs typeface="Calibri"/>
              </a:rPr>
              <a:t>you are</a:t>
            </a:r>
            <a:r>
              <a:rPr sz="1000" spc="80" dirty="0">
                <a:latin typeface="Calibri"/>
                <a:cs typeface="Calibri"/>
              </a:rPr>
              <a:t> </a:t>
            </a:r>
            <a:r>
              <a:rPr sz="1000" spc="-10" dirty="0">
                <a:latin typeface="Calibri"/>
                <a:cs typeface="Calibri"/>
              </a:rPr>
              <a:t>saying</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Use words to </a:t>
            </a:r>
            <a:r>
              <a:rPr sz="1000" spc="-5" dirty="0">
                <a:latin typeface="Calibri"/>
                <a:cs typeface="Calibri"/>
              </a:rPr>
              <a:t>include other </a:t>
            </a:r>
            <a:r>
              <a:rPr sz="1000" spc="-15" dirty="0">
                <a:latin typeface="Calibri"/>
                <a:cs typeface="Calibri"/>
              </a:rPr>
              <a:t>person’s</a:t>
            </a:r>
            <a:r>
              <a:rPr sz="1000" spc="114" dirty="0">
                <a:latin typeface="Calibri"/>
                <a:cs typeface="Calibri"/>
              </a:rPr>
              <a:t> </a:t>
            </a:r>
            <a:r>
              <a:rPr sz="1000" spc="-10" dirty="0">
                <a:latin typeface="Calibri"/>
                <a:cs typeface="Calibri"/>
              </a:rPr>
              <a:t>perspective</a:t>
            </a:r>
            <a:endParaRPr sz="1000">
              <a:latin typeface="Calibri"/>
              <a:cs typeface="Calibri"/>
            </a:endParaRPr>
          </a:p>
        </p:txBody>
      </p:sp>
      <p:sp>
        <p:nvSpPr>
          <p:cNvPr id="59" name="object 59"/>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2" name="object 62"/>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3" name="object 63"/>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4" name="object 64"/>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5" name="object 65"/>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6" name="object 66"/>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7" name="object 67"/>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8" name="object 68"/>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69" name="object 69"/>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0" name="object 70"/>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1" name="object 71"/>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2" name="object 72"/>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3" name="object 73"/>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4" name="object 74"/>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5" name="object 75"/>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6" name="object 76"/>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7" name="object 77"/>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8" name="object 78"/>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79" name="object 79"/>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0" name="object 80"/>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1" name="object 81"/>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2" name="object 82"/>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3" name="object 83"/>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4" name="object 84"/>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5" name="object 85"/>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6" name="object 86"/>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7" name="object 87"/>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8" name="object 88"/>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89" name="object 89"/>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0" name="object 90"/>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1" name="object 91"/>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2" name="object 92"/>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3" name="object 93"/>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4" name="object 94"/>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5" name="object 95"/>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6" name="object 96"/>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7" name="object 97"/>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8" name="object 98"/>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99" name="object 99"/>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0" name="object 100"/>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1" name="object 101"/>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2" name="object 102"/>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3" name="object 103"/>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4" name="object 104"/>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5" name="object 105"/>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6" name="object 106"/>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7" name="object 107"/>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8" name="object 108"/>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09" name="object 109"/>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0" name="object 110"/>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1" name="object 111"/>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3" name="object 113"/>
          <p:cNvSpPr txBox="1"/>
          <p:nvPr/>
        </p:nvSpPr>
        <p:spPr>
          <a:xfrm>
            <a:off x="1214424" y="4988942"/>
            <a:ext cx="4290060" cy="3424263"/>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Example </a:t>
            </a:r>
            <a:r>
              <a:rPr sz="1500" b="1" dirty="0">
                <a:latin typeface="Calibri"/>
                <a:cs typeface="Calibri"/>
              </a:rPr>
              <a:t>– Being</a:t>
            </a:r>
            <a:r>
              <a:rPr sz="1500" b="1" spc="-85" dirty="0">
                <a:latin typeface="Calibri"/>
                <a:cs typeface="Calibri"/>
              </a:rPr>
              <a:t> </a:t>
            </a:r>
            <a:r>
              <a:rPr sz="1500" b="1" spc="-5" dirty="0">
                <a:latin typeface="Calibri"/>
                <a:cs typeface="Calibri"/>
              </a:rPr>
              <a:t>Succinct</a:t>
            </a:r>
            <a:endParaRPr sz="1500">
              <a:latin typeface="Calibri"/>
              <a:cs typeface="Calibri"/>
            </a:endParaRPr>
          </a:p>
          <a:p>
            <a:pPr marL="187960" marR="5080" algn="ctr">
              <a:lnSpc>
                <a:spcPct val="150000"/>
              </a:lnSpc>
              <a:spcBef>
                <a:spcPts val="780"/>
              </a:spcBef>
            </a:pPr>
            <a:r>
              <a:rPr sz="1200" i="1" spc="-25" dirty="0">
                <a:latin typeface="Calibri"/>
                <a:cs typeface="Calibri"/>
              </a:rPr>
              <a:t>We’re </a:t>
            </a:r>
            <a:r>
              <a:rPr sz="1200" i="1" spc="-5" dirty="0">
                <a:latin typeface="Calibri"/>
                <a:cs typeface="Calibri"/>
              </a:rPr>
              <a:t>having a big meeting </a:t>
            </a:r>
            <a:r>
              <a:rPr sz="1200" i="1" spc="-10" dirty="0">
                <a:latin typeface="Calibri"/>
                <a:cs typeface="Calibri"/>
              </a:rPr>
              <a:t>next </a:t>
            </a:r>
            <a:r>
              <a:rPr sz="1200" i="1" spc="-5" dirty="0">
                <a:latin typeface="Calibri"/>
                <a:cs typeface="Calibri"/>
              </a:rPr>
              <a:t>Monday about our targets, we  </a:t>
            </a:r>
            <a:r>
              <a:rPr sz="1200" i="1" spc="-10" dirty="0">
                <a:latin typeface="Calibri"/>
                <a:cs typeface="Calibri"/>
              </a:rPr>
              <a:t>want </a:t>
            </a:r>
            <a:r>
              <a:rPr sz="1200" i="1" spc="-5" dirty="0">
                <a:latin typeface="Calibri"/>
                <a:cs typeface="Calibri"/>
              </a:rPr>
              <a:t>to decide </a:t>
            </a:r>
            <a:r>
              <a:rPr sz="1200" i="1" dirty="0">
                <a:latin typeface="Calibri"/>
                <a:cs typeface="Calibri"/>
              </a:rPr>
              <a:t>if </a:t>
            </a:r>
            <a:r>
              <a:rPr sz="1200" i="1" spc="-20" dirty="0">
                <a:latin typeface="Calibri"/>
                <a:cs typeface="Calibri"/>
              </a:rPr>
              <a:t>we’re </a:t>
            </a:r>
            <a:r>
              <a:rPr sz="1200" i="1" spc="-5" dirty="0">
                <a:latin typeface="Calibri"/>
                <a:cs typeface="Calibri"/>
              </a:rPr>
              <a:t>going to reach them or not. Richard </a:t>
            </a:r>
            <a:r>
              <a:rPr sz="1200" i="1" dirty="0">
                <a:latin typeface="Calibri"/>
                <a:cs typeface="Calibri"/>
              </a:rPr>
              <a:t>is  </a:t>
            </a:r>
            <a:r>
              <a:rPr sz="1200" i="1" spc="-5" dirty="0">
                <a:latin typeface="Calibri"/>
                <a:cs typeface="Calibri"/>
              </a:rPr>
              <a:t>coming </a:t>
            </a:r>
            <a:r>
              <a:rPr sz="1200" i="1" dirty="0">
                <a:latin typeface="Calibri"/>
                <a:cs typeface="Calibri"/>
              </a:rPr>
              <a:t>in </a:t>
            </a:r>
            <a:r>
              <a:rPr sz="1200" i="1" spc="-5" dirty="0">
                <a:latin typeface="Calibri"/>
                <a:cs typeface="Calibri"/>
              </a:rPr>
              <a:t>to present the report from last quarter on sales  compared to actuals from last </a:t>
            </a:r>
            <a:r>
              <a:rPr sz="1200" i="1" spc="-25" dirty="0">
                <a:latin typeface="Calibri"/>
                <a:cs typeface="Calibri"/>
              </a:rPr>
              <a:t>year, </a:t>
            </a:r>
            <a:r>
              <a:rPr sz="1200" i="1" spc="-10" dirty="0">
                <a:latin typeface="Calibri"/>
                <a:cs typeface="Calibri"/>
              </a:rPr>
              <a:t>it’s important </a:t>
            </a:r>
            <a:r>
              <a:rPr sz="1200" i="1" spc="-5" dirty="0">
                <a:latin typeface="Calibri"/>
                <a:cs typeface="Calibri"/>
              </a:rPr>
              <a:t>to </a:t>
            </a:r>
            <a:r>
              <a:rPr sz="1200" i="1" dirty="0">
                <a:latin typeface="Calibri"/>
                <a:cs typeface="Calibri"/>
              </a:rPr>
              <a:t>see </a:t>
            </a:r>
            <a:r>
              <a:rPr sz="1200" i="1" spc="-5" dirty="0">
                <a:latin typeface="Calibri"/>
                <a:cs typeface="Calibri"/>
              </a:rPr>
              <a:t>where we  are </a:t>
            </a:r>
            <a:r>
              <a:rPr sz="1200" i="1" dirty="0">
                <a:latin typeface="Calibri"/>
                <a:cs typeface="Calibri"/>
              </a:rPr>
              <a:t>in </a:t>
            </a:r>
            <a:r>
              <a:rPr sz="1200" i="1" spc="-5" dirty="0">
                <a:latin typeface="Calibri"/>
                <a:cs typeface="Calibri"/>
              </a:rPr>
              <a:t>comparison. </a:t>
            </a:r>
            <a:r>
              <a:rPr sz="1200" i="1" spc="-25" dirty="0">
                <a:latin typeface="Calibri"/>
                <a:cs typeface="Calibri"/>
              </a:rPr>
              <a:t>We </a:t>
            </a:r>
            <a:r>
              <a:rPr sz="1200" i="1" spc="-5" dirty="0">
                <a:latin typeface="Calibri"/>
                <a:cs typeface="Calibri"/>
              </a:rPr>
              <a:t>need to </a:t>
            </a:r>
            <a:r>
              <a:rPr sz="1200" i="1" spc="-15" dirty="0">
                <a:latin typeface="Calibri"/>
                <a:cs typeface="Calibri"/>
              </a:rPr>
              <a:t>take </a:t>
            </a:r>
            <a:r>
              <a:rPr sz="1200" i="1" dirty="0">
                <a:latin typeface="Calibri"/>
                <a:cs typeface="Calibri"/>
              </a:rPr>
              <a:t>a </a:t>
            </a:r>
            <a:r>
              <a:rPr sz="1200" i="1" spc="-5" dirty="0">
                <a:latin typeface="Calibri"/>
                <a:cs typeface="Calibri"/>
              </a:rPr>
              <a:t>look at the two years  carefully and </a:t>
            </a:r>
            <a:r>
              <a:rPr sz="1200" i="1" dirty="0">
                <a:latin typeface="Calibri"/>
                <a:cs typeface="Calibri"/>
              </a:rPr>
              <a:t>see </a:t>
            </a:r>
            <a:r>
              <a:rPr sz="1200" i="1" spc="-5" dirty="0">
                <a:latin typeface="Calibri"/>
                <a:cs typeface="Calibri"/>
              </a:rPr>
              <a:t>what the difference </a:t>
            </a:r>
            <a:r>
              <a:rPr sz="1200" i="1" dirty="0">
                <a:latin typeface="Calibri"/>
                <a:cs typeface="Calibri"/>
              </a:rPr>
              <a:t>is, if </a:t>
            </a:r>
            <a:r>
              <a:rPr sz="1200" i="1" spc="-5" dirty="0">
                <a:latin typeface="Calibri"/>
                <a:cs typeface="Calibri"/>
              </a:rPr>
              <a:t>the sales </a:t>
            </a:r>
            <a:r>
              <a:rPr sz="1200" i="1" spc="-20" dirty="0">
                <a:latin typeface="Calibri"/>
                <a:cs typeface="Calibri"/>
              </a:rPr>
              <a:t>we’re </a:t>
            </a:r>
            <a:r>
              <a:rPr sz="1200" i="1" spc="-5" dirty="0">
                <a:latin typeface="Calibri"/>
                <a:cs typeface="Calibri"/>
              </a:rPr>
              <a:t>doing  this quarter are much different from last </a:t>
            </a:r>
            <a:r>
              <a:rPr sz="1200" i="1" spc="-25" dirty="0">
                <a:latin typeface="Calibri"/>
                <a:cs typeface="Calibri"/>
              </a:rPr>
              <a:t>year, </a:t>
            </a:r>
            <a:r>
              <a:rPr sz="1200" i="1" spc="-5" dirty="0">
                <a:latin typeface="Calibri"/>
                <a:cs typeface="Calibri"/>
              </a:rPr>
              <a:t>and </a:t>
            </a:r>
            <a:r>
              <a:rPr sz="1200" i="1" dirty="0">
                <a:latin typeface="Calibri"/>
                <a:cs typeface="Calibri"/>
              </a:rPr>
              <a:t>in </a:t>
            </a:r>
            <a:r>
              <a:rPr sz="1200" i="1" spc="-5" dirty="0">
                <a:latin typeface="Calibri"/>
                <a:cs typeface="Calibri"/>
              </a:rPr>
              <a:t>what way  they are different. </a:t>
            </a:r>
            <a:r>
              <a:rPr sz="1200" i="1" dirty="0">
                <a:latin typeface="Calibri"/>
                <a:cs typeface="Calibri"/>
              </a:rPr>
              <a:t>It </a:t>
            </a:r>
            <a:r>
              <a:rPr sz="1200" i="1" spc="-5" dirty="0">
                <a:latin typeface="Calibri"/>
                <a:cs typeface="Calibri"/>
              </a:rPr>
              <a:t>will be useful to do some comparisons, </a:t>
            </a:r>
            <a:r>
              <a:rPr sz="1200" i="1" dirty="0">
                <a:latin typeface="Calibri"/>
                <a:cs typeface="Calibri"/>
              </a:rPr>
              <a:t>check  </a:t>
            </a:r>
            <a:r>
              <a:rPr sz="1200" i="1" spc="-5" dirty="0">
                <a:latin typeface="Calibri"/>
                <a:cs typeface="Calibri"/>
              </a:rPr>
              <a:t>out all the variables and define </a:t>
            </a:r>
            <a:r>
              <a:rPr sz="1200" i="1" spc="-10" dirty="0">
                <a:latin typeface="Calibri"/>
                <a:cs typeface="Calibri"/>
              </a:rPr>
              <a:t>exactly what’s </a:t>
            </a:r>
            <a:r>
              <a:rPr sz="1200" i="1" spc="-5" dirty="0">
                <a:latin typeface="Calibri"/>
                <a:cs typeface="Calibri"/>
              </a:rPr>
              <a:t>changed and </a:t>
            </a:r>
            <a:r>
              <a:rPr sz="1200" i="1" spc="-10" dirty="0">
                <a:latin typeface="Calibri"/>
                <a:cs typeface="Calibri"/>
              </a:rPr>
              <a:t>what’s  </a:t>
            </a:r>
            <a:r>
              <a:rPr sz="1200" i="1" spc="-5" dirty="0">
                <a:latin typeface="Calibri"/>
                <a:cs typeface="Calibri"/>
              </a:rPr>
              <a:t>stayed the</a:t>
            </a:r>
            <a:r>
              <a:rPr sz="1200" i="1" spc="-90" dirty="0">
                <a:latin typeface="Calibri"/>
                <a:cs typeface="Calibri"/>
              </a:rPr>
              <a:t> </a:t>
            </a:r>
            <a:r>
              <a:rPr sz="1200" i="1" spc="-5">
                <a:latin typeface="Calibri"/>
                <a:cs typeface="Calibri"/>
              </a:rPr>
              <a:t>same.</a:t>
            </a:r>
            <a:endParaRPr sz="1200">
              <a:latin typeface="Calibri"/>
              <a:cs typeface="Calibri"/>
            </a:endParaRPr>
          </a:p>
          <a:p>
            <a:pPr>
              <a:lnSpc>
                <a:spcPct val="100000"/>
              </a:lnSpc>
              <a:spcBef>
                <a:spcPts val="30"/>
              </a:spcBef>
            </a:pPr>
            <a:endParaRPr sz="950">
              <a:latin typeface="Times New Roman"/>
              <a:cs typeface="Times New Roman"/>
            </a:endParaRPr>
          </a:p>
          <a:p>
            <a:pPr marL="138430" algn="ctr">
              <a:lnSpc>
                <a:spcPct val="100000"/>
              </a:lnSpc>
            </a:pPr>
            <a:endParaRPr sz="8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3720465" cy="2083391"/>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Example </a:t>
            </a:r>
            <a:r>
              <a:rPr sz="1500" b="1" dirty="0">
                <a:latin typeface="Calibri"/>
                <a:cs typeface="Calibri"/>
              </a:rPr>
              <a:t>– Being</a:t>
            </a:r>
            <a:r>
              <a:rPr sz="1500" b="1" spc="-65" dirty="0">
                <a:latin typeface="Calibri"/>
                <a:cs typeface="Calibri"/>
              </a:rPr>
              <a:t> </a:t>
            </a:r>
            <a:r>
              <a:rPr sz="1500" b="1" spc="-5" dirty="0">
                <a:latin typeface="Calibri"/>
                <a:cs typeface="Calibri"/>
              </a:rPr>
              <a:t>Succinct…</a:t>
            </a:r>
            <a:endParaRPr sz="1500">
              <a:latin typeface="Calibri"/>
              <a:cs typeface="Calibri"/>
            </a:endParaRPr>
          </a:p>
          <a:p>
            <a:pPr>
              <a:lnSpc>
                <a:spcPct val="100000"/>
              </a:lnSpc>
              <a:spcBef>
                <a:spcPts val="40"/>
              </a:spcBef>
            </a:pPr>
            <a:endParaRPr sz="2050">
              <a:latin typeface="Times New Roman"/>
              <a:cs typeface="Times New Roman"/>
            </a:endParaRPr>
          </a:p>
          <a:p>
            <a:pPr marL="668655" algn="ctr">
              <a:lnSpc>
                <a:spcPct val="100000"/>
              </a:lnSpc>
            </a:pPr>
            <a:r>
              <a:rPr sz="1200" i="1" spc="-25" dirty="0">
                <a:latin typeface="Calibri"/>
                <a:cs typeface="Calibri"/>
              </a:rPr>
              <a:t>We’re </a:t>
            </a:r>
            <a:r>
              <a:rPr sz="1200" i="1" spc="-5" dirty="0">
                <a:latin typeface="Calibri"/>
                <a:cs typeface="Calibri"/>
              </a:rPr>
              <a:t>having a big meeting </a:t>
            </a:r>
            <a:r>
              <a:rPr sz="1200" i="1" spc="-10" dirty="0">
                <a:latin typeface="Calibri"/>
                <a:cs typeface="Calibri"/>
              </a:rPr>
              <a:t>next</a:t>
            </a:r>
            <a:r>
              <a:rPr sz="1200" i="1" spc="30" dirty="0">
                <a:latin typeface="Calibri"/>
                <a:cs typeface="Calibri"/>
              </a:rPr>
              <a:t> </a:t>
            </a:r>
            <a:r>
              <a:rPr sz="1200" i="1" spc="-5" dirty="0">
                <a:latin typeface="Calibri"/>
                <a:cs typeface="Calibri"/>
              </a:rPr>
              <a:t>Monday</a:t>
            </a:r>
            <a:endParaRPr sz="1200">
              <a:latin typeface="Calibri"/>
              <a:cs typeface="Calibri"/>
            </a:endParaRPr>
          </a:p>
          <a:p>
            <a:pPr marL="683260" marR="5080" algn="ctr">
              <a:lnSpc>
                <a:spcPct val="150000"/>
              </a:lnSpc>
              <a:spcBef>
                <a:spcPts val="300"/>
              </a:spcBef>
            </a:pPr>
            <a:r>
              <a:rPr sz="1200" i="1" spc="-5" dirty="0">
                <a:latin typeface="Calibri"/>
                <a:cs typeface="Calibri"/>
              </a:rPr>
              <a:t>to carefully review how we are doing this quarter  compared to last</a:t>
            </a:r>
            <a:r>
              <a:rPr sz="1200" i="1" spc="-55" dirty="0">
                <a:latin typeface="Calibri"/>
                <a:cs typeface="Calibri"/>
              </a:rPr>
              <a:t> </a:t>
            </a:r>
            <a:r>
              <a:rPr sz="1200" i="1" spc="-25" dirty="0">
                <a:latin typeface="Calibri"/>
                <a:cs typeface="Calibri"/>
              </a:rPr>
              <a:t>year.</a:t>
            </a:r>
            <a:endParaRPr sz="1200">
              <a:latin typeface="Calibri"/>
              <a:cs typeface="Calibri"/>
            </a:endParaRPr>
          </a:p>
          <a:p>
            <a:pPr>
              <a:lnSpc>
                <a:spcPct val="100000"/>
              </a:lnSpc>
            </a:pPr>
            <a:endParaRPr sz="1050">
              <a:latin typeface="Times New Roman"/>
              <a:cs typeface="Times New Roman"/>
            </a:endParaRPr>
          </a:p>
          <a:p>
            <a:pPr marL="971550" marR="292735" algn="ctr">
              <a:lnSpc>
                <a:spcPct val="161900"/>
              </a:lnSpc>
            </a:pPr>
            <a:r>
              <a:rPr sz="1200" i="1" spc="-10" dirty="0">
                <a:latin typeface="Calibri"/>
                <a:cs typeface="Calibri"/>
              </a:rPr>
              <a:t>It’s </a:t>
            </a:r>
            <a:r>
              <a:rPr sz="1200" i="1" spc="-5" dirty="0">
                <a:latin typeface="Calibri"/>
                <a:cs typeface="Calibri"/>
              </a:rPr>
              <a:t>an </a:t>
            </a:r>
            <a:r>
              <a:rPr sz="1200" i="1" spc="-10" dirty="0">
                <a:latin typeface="Calibri"/>
                <a:cs typeface="Calibri"/>
              </a:rPr>
              <a:t>important </a:t>
            </a:r>
            <a:r>
              <a:rPr sz="1200" i="1" spc="-5" dirty="0">
                <a:latin typeface="Calibri"/>
                <a:cs typeface="Calibri"/>
              </a:rPr>
              <a:t>meeting, so </a:t>
            </a:r>
            <a:r>
              <a:rPr sz="1200" i="1" spc="-15" dirty="0">
                <a:latin typeface="Calibri"/>
                <a:cs typeface="Calibri"/>
              </a:rPr>
              <a:t>make </a:t>
            </a:r>
            <a:r>
              <a:rPr sz="1200" i="1" spc="-5" dirty="0">
                <a:latin typeface="Calibri"/>
                <a:cs typeface="Calibri"/>
              </a:rPr>
              <a:t>sure  you prepare thoroughly for</a:t>
            </a:r>
            <a:r>
              <a:rPr sz="1200" i="1" spc="10" dirty="0">
                <a:latin typeface="Calibri"/>
                <a:cs typeface="Calibri"/>
              </a:rPr>
              <a:t> </a:t>
            </a:r>
            <a:r>
              <a:rPr sz="1200" i="1" dirty="0">
                <a:latin typeface="Calibri"/>
                <a:cs typeface="Calibri"/>
              </a:rPr>
              <a:t>it.</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4"/>
            <a:ext cx="2222500"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Other Communication</a:t>
            </a:r>
            <a:r>
              <a:rPr sz="1500" b="1" spc="-65" dirty="0">
                <a:latin typeface="Calibri"/>
                <a:cs typeface="Calibri"/>
              </a:rPr>
              <a:t> </a:t>
            </a:r>
            <a:r>
              <a:rPr sz="1500" b="1" dirty="0">
                <a:latin typeface="Calibri"/>
                <a:cs typeface="Calibri"/>
              </a:rPr>
              <a:t>Skills</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Silence</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Simple</a:t>
            </a:r>
            <a:r>
              <a:rPr sz="1200" spc="-55" dirty="0">
                <a:latin typeface="Calibri"/>
                <a:cs typeface="Calibri"/>
              </a:rPr>
              <a:t> </a:t>
            </a:r>
            <a:r>
              <a:rPr sz="1200" spc="-5" dirty="0">
                <a:latin typeface="Calibri"/>
                <a:cs typeface="Calibri"/>
              </a:rPr>
              <a:t>acknowledgements</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Matching </a:t>
            </a:r>
            <a:r>
              <a:rPr sz="1200" spc="-15" dirty="0">
                <a:latin typeface="Calibri"/>
                <a:cs typeface="Calibri"/>
              </a:rPr>
              <a:t>coachee’s</a:t>
            </a:r>
            <a:r>
              <a:rPr sz="1200" spc="-65" dirty="0">
                <a:latin typeface="Calibri"/>
                <a:cs typeface="Calibri"/>
              </a:rPr>
              <a:t> </a:t>
            </a:r>
            <a:r>
              <a:rPr sz="1200" spc="-5" dirty="0">
                <a:latin typeface="Calibri"/>
                <a:cs typeface="Calibri"/>
              </a:rPr>
              <a:t>energy</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Matching </a:t>
            </a:r>
            <a:r>
              <a:rPr sz="1200" spc="-15" dirty="0">
                <a:latin typeface="Calibri"/>
                <a:cs typeface="Calibri"/>
              </a:rPr>
              <a:t>coachee’s</a:t>
            </a:r>
            <a:r>
              <a:rPr sz="1200" spc="-60" dirty="0">
                <a:latin typeface="Calibri"/>
                <a:cs typeface="Calibri"/>
              </a:rPr>
              <a:t> </a:t>
            </a:r>
            <a:r>
              <a:rPr sz="1200" spc="-5" dirty="0">
                <a:latin typeface="Calibri"/>
                <a:cs typeface="Calibri"/>
              </a:rPr>
              <a:t>language</a:t>
            </a:r>
            <a:endParaRPr sz="1200" dirty="0">
              <a:latin typeface="Calibri"/>
              <a:cs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533650" y="2220851"/>
            <a:ext cx="1798320" cy="238527"/>
          </a:xfrm>
          <a:prstGeom prst="rect">
            <a:avLst/>
          </a:prstGeom>
        </p:spPr>
        <p:txBody>
          <a:bodyPr vert="horz" wrap="square" lIns="0" tIns="0" rIns="0" bIns="0" rtlCol="0">
            <a:spAutoFit/>
          </a:bodyPr>
          <a:lstStyle/>
          <a:p>
            <a:pPr marL="12700">
              <a:lnSpc>
                <a:spcPct val="100000"/>
              </a:lnSpc>
            </a:pPr>
            <a:r>
              <a:rPr sz="1550" b="1" spc="-10" dirty="0">
                <a:latin typeface="Calibri"/>
                <a:cs typeface="Calibri"/>
              </a:rPr>
              <a:t>Powerful</a:t>
            </a:r>
            <a:r>
              <a:rPr sz="1550" b="1" spc="-65" dirty="0">
                <a:latin typeface="Calibri"/>
                <a:cs typeface="Calibri"/>
              </a:rPr>
              <a:t> </a:t>
            </a:r>
            <a:r>
              <a:rPr sz="1550" b="1" spc="-5" dirty="0">
                <a:latin typeface="Calibri"/>
                <a:cs typeface="Calibri"/>
              </a:rPr>
              <a:t>Questioning</a:t>
            </a:r>
            <a:endParaRPr sz="1550">
              <a:latin typeface="Calibri"/>
              <a:cs typeface="Calibri"/>
            </a:endParaRPr>
          </a:p>
        </p:txBody>
      </p:sp>
      <p:sp>
        <p:nvSpPr>
          <p:cNvPr id="62" name="object 62"/>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8" name="object 68"/>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9" name="object 69"/>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2" name="object 72"/>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3" name="object 73"/>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4" name="object 74"/>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6" name="object 76"/>
          <p:cNvSpPr txBox="1"/>
          <p:nvPr/>
        </p:nvSpPr>
        <p:spPr>
          <a:xfrm>
            <a:off x="1143000" y="4911854"/>
            <a:ext cx="4572000" cy="1765227"/>
          </a:xfrm>
          <a:prstGeom prst="rect">
            <a:avLst/>
          </a:prstGeom>
        </p:spPr>
        <p:txBody>
          <a:bodyPr vert="horz" wrap="square" lIns="0" tIns="109855" rIns="0" bIns="0" rtlCol="0">
            <a:spAutoFit/>
          </a:bodyPr>
          <a:lstStyle/>
          <a:p>
            <a:pPr marL="228600">
              <a:lnSpc>
                <a:spcPct val="100000"/>
              </a:lnSpc>
              <a:spcBef>
                <a:spcPts val="865"/>
              </a:spcBef>
            </a:pPr>
            <a:r>
              <a:rPr sz="1300" spc="-5" dirty="0">
                <a:solidFill>
                  <a:srgbClr val="FFFFFF"/>
                </a:solidFill>
                <a:latin typeface="Arial"/>
                <a:cs typeface="Arial"/>
              </a:rPr>
              <a:t>Activity 3.2 – Powerful</a:t>
            </a:r>
            <a:r>
              <a:rPr sz="1300" spc="50" dirty="0">
                <a:solidFill>
                  <a:srgbClr val="FFFFFF"/>
                </a:solidFill>
                <a:latin typeface="Arial"/>
                <a:cs typeface="Arial"/>
              </a:rPr>
              <a:t> </a:t>
            </a:r>
            <a:r>
              <a:rPr sz="1300" spc="-10" dirty="0">
                <a:solidFill>
                  <a:srgbClr val="FFFFFF"/>
                </a:solidFill>
                <a:latin typeface="Arial"/>
                <a:cs typeface="Arial"/>
              </a:rPr>
              <a:t>Questioning</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20"/>
              </a:spcBef>
            </a:pPr>
            <a:endParaRPr sz="1800">
              <a:latin typeface="Times New Roman"/>
              <a:cs typeface="Times New Roman"/>
            </a:endParaRPr>
          </a:p>
          <a:p>
            <a:pPr marL="274320">
              <a:lnSpc>
                <a:spcPct val="100000"/>
              </a:lnSpc>
            </a:pPr>
            <a:r>
              <a:rPr sz="1200" dirty="0">
                <a:latin typeface="Calibri"/>
                <a:cs typeface="Calibri"/>
              </a:rPr>
              <a:t>This is an individual</a:t>
            </a:r>
            <a:r>
              <a:rPr sz="1200" spc="-135" dirty="0">
                <a:latin typeface="Calibri"/>
                <a:cs typeface="Calibri"/>
              </a:rPr>
              <a:t> </a:t>
            </a:r>
            <a:r>
              <a:rPr sz="1200" spc="-10" dirty="0">
                <a:latin typeface="Calibri"/>
                <a:cs typeface="Calibri"/>
              </a:rPr>
              <a:t>exercise.</a:t>
            </a:r>
            <a:endParaRPr sz="1200">
              <a:latin typeface="Calibri"/>
              <a:cs typeface="Calibri"/>
            </a:endParaRPr>
          </a:p>
          <a:p>
            <a:pPr marL="274320" marR="311785">
              <a:lnSpc>
                <a:spcPct val="150200"/>
              </a:lnSpc>
              <a:spcBef>
                <a:spcPts val="295"/>
              </a:spcBef>
            </a:pPr>
            <a:r>
              <a:rPr sz="1200" spc="-30" dirty="0">
                <a:latin typeface="Calibri"/>
                <a:cs typeface="Calibri"/>
              </a:rPr>
              <a:t>You </a:t>
            </a:r>
            <a:r>
              <a:rPr sz="1200" spc="-5" dirty="0">
                <a:latin typeface="Calibri"/>
                <a:cs typeface="Calibri"/>
              </a:rPr>
              <a:t>are </a:t>
            </a:r>
            <a:r>
              <a:rPr sz="1200" dirty="0">
                <a:latin typeface="Calibri"/>
                <a:cs typeface="Calibri"/>
              </a:rPr>
              <a:t>an Agile </a:t>
            </a:r>
            <a:r>
              <a:rPr sz="1200" spc="-5" dirty="0">
                <a:latin typeface="Calibri"/>
                <a:cs typeface="Calibri"/>
              </a:rPr>
              <a:t>Coach </a:t>
            </a:r>
            <a:r>
              <a:rPr sz="1200" spc="-10" dirty="0">
                <a:latin typeface="Calibri"/>
                <a:cs typeface="Calibri"/>
              </a:rPr>
              <a:t>for </a:t>
            </a:r>
            <a:r>
              <a:rPr sz="1200" dirty="0">
                <a:latin typeface="Calibri"/>
                <a:cs typeface="Calibri"/>
              </a:rPr>
              <a:t>multiple agile </a:t>
            </a:r>
            <a:r>
              <a:rPr sz="1200" spc="-5" dirty="0">
                <a:latin typeface="Calibri"/>
                <a:cs typeface="Calibri"/>
              </a:rPr>
              <a:t>teams. One Scrum  Master approaches </a:t>
            </a:r>
            <a:r>
              <a:rPr sz="1200" spc="-10" dirty="0">
                <a:latin typeface="Calibri"/>
                <a:cs typeface="Calibri"/>
              </a:rPr>
              <a:t>you for </a:t>
            </a:r>
            <a:r>
              <a:rPr sz="1200" dirty="0">
                <a:latin typeface="Calibri"/>
                <a:cs typeface="Calibri"/>
              </a:rPr>
              <a:t>help – he is </a:t>
            </a:r>
            <a:r>
              <a:rPr sz="1200" spc="-5" dirty="0">
                <a:latin typeface="Calibri"/>
                <a:cs typeface="Calibri"/>
              </a:rPr>
              <a:t>feeling </a:t>
            </a:r>
            <a:r>
              <a:rPr sz="1200" spc="-10" dirty="0">
                <a:latin typeface="Calibri"/>
                <a:cs typeface="Calibri"/>
              </a:rPr>
              <a:t>frustrated </a:t>
            </a:r>
            <a:r>
              <a:rPr sz="1200" spc="-5" dirty="0">
                <a:latin typeface="Calibri"/>
                <a:cs typeface="Calibri"/>
              </a:rPr>
              <a:t>that</a:t>
            </a:r>
            <a:r>
              <a:rPr sz="1200" spc="-80" dirty="0">
                <a:latin typeface="Calibri"/>
                <a:cs typeface="Calibri"/>
              </a:rPr>
              <a:t> </a:t>
            </a:r>
            <a:r>
              <a:rPr sz="1200" dirty="0">
                <a:latin typeface="Calibri"/>
                <a:cs typeface="Calibri"/>
              </a:rPr>
              <a:t>he</a:t>
            </a:r>
            <a:endParaRPr sz="1200">
              <a:latin typeface="Calibri"/>
              <a:cs typeface="Calibri"/>
            </a:endParaRPr>
          </a:p>
        </p:txBody>
      </p:sp>
      <p:sp>
        <p:nvSpPr>
          <p:cNvPr id="77" name="object 77"/>
          <p:cNvSpPr/>
          <p:nvPr/>
        </p:nvSpPr>
        <p:spPr>
          <a:xfrm>
            <a:off x="4728973" y="7363970"/>
            <a:ext cx="566927" cy="566929"/>
          </a:xfrm>
          <a:prstGeom prst="rect">
            <a:avLst/>
          </a:prstGeom>
          <a:blipFill>
            <a:blip r:embed="rId11" cstate="print"/>
            <a:stretch>
              <a:fillRect/>
            </a:stretch>
          </a:blipFill>
        </p:spPr>
        <p:txBody>
          <a:bodyPr wrap="square" lIns="0" tIns="0" rIns="0" bIns="0" rtlCol="0"/>
          <a:lstStyle/>
          <a:p>
            <a:endParaRPr/>
          </a:p>
        </p:txBody>
      </p:sp>
      <p:sp>
        <p:nvSpPr>
          <p:cNvPr id="78" name="object 78"/>
          <p:cNvSpPr/>
          <p:nvPr/>
        </p:nvSpPr>
        <p:spPr>
          <a:xfrm>
            <a:off x="4748658" y="7383653"/>
            <a:ext cx="500380" cy="500380"/>
          </a:xfrm>
          <a:custGeom>
            <a:avLst/>
            <a:gdLst/>
            <a:ahLst/>
            <a:cxnLst/>
            <a:rect l="l" t="t" r="r" b="b"/>
            <a:pathLst>
              <a:path w="500379" h="500379">
                <a:moveTo>
                  <a:pt x="250062" y="0"/>
                </a:moveTo>
                <a:lnTo>
                  <a:pt x="205095" y="4026"/>
                </a:lnTo>
                <a:lnTo>
                  <a:pt x="162779" y="15636"/>
                </a:lnTo>
                <a:lnTo>
                  <a:pt x="123820" y="34125"/>
                </a:lnTo>
                <a:lnTo>
                  <a:pt x="88921" y="58788"/>
                </a:lnTo>
                <a:lnTo>
                  <a:pt x="58788" y="88921"/>
                </a:lnTo>
                <a:lnTo>
                  <a:pt x="34125" y="123820"/>
                </a:lnTo>
                <a:lnTo>
                  <a:pt x="15636" y="162779"/>
                </a:lnTo>
                <a:lnTo>
                  <a:pt x="4026" y="205095"/>
                </a:lnTo>
                <a:lnTo>
                  <a:pt x="0" y="250062"/>
                </a:lnTo>
                <a:lnTo>
                  <a:pt x="4026" y="294992"/>
                </a:lnTo>
                <a:lnTo>
                  <a:pt x="15636" y="337279"/>
                </a:lnTo>
                <a:lnTo>
                  <a:pt x="34125" y="376216"/>
                </a:lnTo>
                <a:lnTo>
                  <a:pt x="58788" y="411098"/>
                </a:lnTo>
                <a:lnTo>
                  <a:pt x="88921" y="441221"/>
                </a:lnTo>
                <a:lnTo>
                  <a:pt x="123820" y="465878"/>
                </a:lnTo>
                <a:lnTo>
                  <a:pt x="162779" y="484363"/>
                </a:lnTo>
                <a:lnTo>
                  <a:pt x="205095" y="495972"/>
                </a:lnTo>
                <a:lnTo>
                  <a:pt x="250062" y="499998"/>
                </a:lnTo>
                <a:lnTo>
                  <a:pt x="294992" y="495972"/>
                </a:lnTo>
                <a:lnTo>
                  <a:pt x="337279" y="484363"/>
                </a:lnTo>
                <a:lnTo>
                  <a:pt x="376216" y="465878"/>
                </a:lnTo>
                <a:lnTo>
                  <a:pt x="411099" y="441221"/>
                </a:lnTo>
                <a:lnTo>
                  <a:pt x="441221" y="411098"/>
                </a:lnTo>
                <a:lnTo>
                  <a:pt x="465878" y="376216"/>
                </a:lnTo>
                <a:lnTo>
                  <a:pt x="484363" y="337279"/>
                </a:lnTo>
                <a:lnTo>
                  <a:pt x="495972" y="294992"/>
                </a:lnTo>
                <a:lnTo>
                  <a:pt x="499998" y="250062"/>
                </a:lnTo>
                <a:lnTo>
                  <a:pt x="495972" y="205095"/>
                </a:lnTo>
                <a:lnTo>
                  <a:pt x="484363" y="162779"/>
                </a:lnTo>
                <a:lnTo>
                  <a:pt x="465878" y="123820"/>
                </a:lnTo>
                <a:lnTo>
                  <a:pt x="441221" y="88921"/>
                </a:lnTo>
                <a:lnTo>
                  <a:pt x="411098" y="58788"/>
                </a:lnTo>
                <a:lnTo>
                  <a:pt x="376216" y="34125"/>
                </a:lnTo>
                <a:lnTo>
                  <a:pt x="337279" y="15636"/>
                </a:lnTo>
                <a:lnTo>
                  <a:pt x="294992" y="4026"/>
                </a:lnTo>
                <a:lnTo>
                  <a:pt x="250062" y="0"/>
                </a:lnTo>
                <a:close/>
              </a:path>
            </a:pathLst>
          </a:custGeom>
          <a:solidFill>
            <a:srgbClr val="465063"/>
          </a:solidFill>
        </p:spPr>
        <p:txBody>
          <a:bodyPr wrap="square" lIns="0" tIns="0" rIns="0" bIns="0" rtlCol="0"/>
          <a:lstStyle/>
          <a:p>
            <a:endParaRPr/>
          </a:p>
        </p:txBody>
      </p:sp>
      <p:sp>
        <p:nvSpPr>
          <p:cNvPr id="79" name="object 79"/>
          <p:cNvSpPr/>
          <p:nvPr/>
        </p:nvSpPr>
        <p:spPr>
          <a:xfrm>
            <a:off x="4748658" y="7383653"/>
            <a:ext cx="500380" cy="500380"/>
          </a:xfrm>
          <a:custGeom>
            <a:avLst/>
            <a:gdLst/>
            <a:ahLst/>
            <a:cxnLst/>
            <a:rect l="l" t="t" r="r" b="b"/>
            <a:pathLst>
              <a:path w="500379" h="500379">
                <a:moveTo>
                  <a:pt x="0" y="250062"/>
                </a:moveTo>
                <a:lnTo>
                  <a:pt x="4026" y="205095"/>
                </a:lnTo>
                <a:lnTo>
                  <a:pt x="15636" y="162779"/>
                </a:lnTo>
                <a:lnTo>
                  <a:pt x="34125" y="123820"/>
                </a:lnTo>
                <a:lnTo>
                  <a:pt x="58788" y="88921"/>
                </a:lnTo>
                <a:lnTo>
                  <a:pt x="88921" y="58788"/>
                </a:lnTo>
                <a:lnTo>
                  <a:pt x="123820" y="34125"/>
                </a:lnTo>
                <a:lnTo>
                  <a:pt x="162779" y="15636"/>
                </a:lnTo>
                <a:lnTo>
                  <a:pt x="205095" y="4026"/>
                </a:lnTo>
                <a:lnTo>
                  <a:pt x="250062" y="0"/>
                </a:lnTo>
                <a:lnTo>
                  <a:pt x="294992" y="4026"/>
                </a:lnTo>
                <a:lnTo>
                  <a:pt x="337279" y="15636"/>
                </a:lnTo>
                <a:lnTo>
                  <a:pt x="376216" y="34125"/>
                </a:lnTo>
                <a:lnTo>
                  <a:pt x="411098" y="58788"/>
                </a:lnTo>
                <a:lnTo>
                  <a:pt x="441221" y="88921"/>
                </a:lnTo>
                <a:lnTo>
                  <a:pt x="465878" y="123820"/>
                </a:lnTo>
                <a:lnTo>
                  <a:pt x="484363" y="162779"/>
                </a:lnTo>
                <a:lnTo>
                  <a:pt x="495972" y="205095"/>
                </a:lnTo>
                <a:lnTo>
                  <a:pt x="499998" y="250062"/>
                </a:lnTo>
                <a:lnTo>
                  <a:pt x="495972" y="294992"/>
                </a:lnTo>
                <a:lnTo>
                  <a:pt x="484363" y="337279"/>
                </a:lnTo>
                <a:lnTo>
                  <a:pt x="465878" y="376216"/>
                </a:lnTo>
                <a:lnTo>
                  <a:pt x="441221" y="411098"/>
                </a:lnTo>
                <a:lnTo>
                  <a:pt x="411099" y="441221"/>
                </a:lnTo>
                <a:lnTo>
                  <a:pt x="376216" y="465878"/>
                </a:lnTo>
                <a:lnTo>
                  <a:pt x="337279" y="484363"/>
                </a:lnTo>
                <a:lnTo>
                  <a:pt x="294992" y="495972"/>
                </a:lnTo>
                <a:lnTo>
                  <a:pt x="250062" y="499998"/>
                </a:lnTo>
                <a:lnTo>
                  <a:pt x="205095" y="495972"/>
                </a:lnTo>
                <a:lnTo>
                  <a:pt x="162779" y="484363"/>
                </a:lnTo>
                <a:lnTo>
                  <a:pt x="123820" y="465878"/>
                </a:lnTo>
                <a:lnTo>
                  <a:pt x="88921" y="441221"/>
                </a:lnTo>
                <a:lnTo>
                  <a:pt x="58788" y="411098"/>
                </a:lnTo>
                <a:lnTo>
                  <a:pt x="34125" y="376216"/>
                </a:lnTo>
                <a:lnTo>
                  <a:pt x="15636" y="337279"/>
                </a:lnTo>
                <a:lnTo>
                  <a:pt x="4026" y="294992"/>
                </a:lnTo>
                <a:lnTo>
                  <a:pt x="0" y="250062"/>
                </a:lnTo>
                <a:close/>
              </a:path>
            </a:pathLst>
          </a:custGeom>
          <a:ln w="12700">
            <a:solidFill>
              <a:srgbClr val="FFFFFF"/>
            </a:solidFill>
          </a:ln>
        </p:spPr>
        <p:txBody>
          <a:bodyPr wrap="square" lIns="0" tIns="0" rIns="0" bIns="0" rtlCol="0"/>
          <a:lstStyle/>
          <a:p>
            <a:endParaRPr/>
          </a:p>
        </p:txBody>
      </p:sp>
      <p:sp>
        <p:nvSpPr>
          <p:cNvPr id="80" name="object 80"/>
          <p:cNvSpPr/>
          <p:nvPr/>
        </p:nvSpPr>
        <p:spPr>
          <a:xfrm>
            <a:off x="4799711" y="7434709"/>
            <a:ext cx="398145" cy="398145"/>
          </a:xfrm>
          <a:custGeom>
            <a:avLst/>
            <a:gdLst/>
            <a:ahLst/>
            <a:cxnLst/>
            <a:rect l="l" t="t" r="r" b="b"/>
            <a:pathLst>
              <a:path w="398145" h="398145">
                <a:moveTo>
                  <a:pt x="199009" y="0"/>
                </a:moveTo>
                <a:lnTo>
                  <a:pt x="153395" y="5258"/>
                </a:lnTo>
                <a:lnTo>
                  <a:pt x="111513" y="20237"/>
                </a:lnTo>
                <a:lnTo>
                  <a:pt x="74561" y="43737"/>
                </a:lnTo>
                <a:lnTo>
                  <a:pt x="43737" y="74561"/>
                </a:lnTo>
                <a:lnTo>
                  <a:pt x="20237" y="111513"/>
                </a:lnTo>
                <a:lnTo>
                  <a:pt x="5258" y="153395"/>
                </a:lnTo>
                <a:lnTo>
                  <a:pt x="0" y="199008"/>
                </a:lnTo>
                <a:lnTo>
                  <a:pt x="5258" y="244575"/>
                </a:lnTo>
                <a:lnTo>
                  <a:pt x="20237" y="286423"/>
                </a:lnTo>
                <a:lnTo>
                  <a:pt x="43737" y="323352"/>
                </a:lnTo>
                <a:lnTo>
                  <a:pt x="74561" y="354163"/>
                </a:lnTo>
                <a:lnTo>
                  <a:pt x="111513" y="377656"/>
                </a:lnTo>
                <a:lnTo>
                  <a:pt x="153395" y="392632"/>
                </a:lnTo>
                <a:lnTo>
                  <a:pt x="199009" y="397890"/>
                </a:lnTo>
                <a:lnTo>
                  <a:pt x="244615" y="392632"/>
                </a:lnTo>
                <a:lnTo>
                  <a:pt x="286479" y="377656"/>
                </a:lnTo>
                <a:lnTo>
                  <a:pt x="323406" y="354163"/>
                </a:lnTo>
                <a:lnTo>
                  <a:pt x="354203" y="323352"/>
                </a:lnTo>
                <a:lnTo>
                  <a:pt x="377679" y="286423"/>
                </a:lnTo>
                <a:lnTo>
                  <a:pt x="392639" y="244575"/>
                </a:lnTo>
                <a:lnTo>
                  <a:pt x="397890" y="199008"/>
                </a:lnTo>
                <a:lnTo>
                  <a:pt x="392639" y="153395"/>
                </a:lnTo>
                <a:lnTo>
                  <a:pt x="377679" y="111513"/>
                </a:lnTo>
                <a:lnTo>
                  <a:pt x="354203" y="74561"/>
                </a:lnTo>
                <a:lnTo>
                  <a:pt x="323406" y="43737"/>
                </a:lnTo>
                <a:lnTo>
                  <a:pt x="286479" y="20237"/>
                </a:lnTo>
                <a:lnTo>
                  <a:pt x="244615" y="5258"/>
                </a:lnTo>
                <a:lnTo>
                  <a:pt x="199009" y="0"/>
                </a:lnTo>
                <a:close/>
              </a:path>
            </a:pathLst>
          </a:custGeom>
          <a:solidFill>
            <a:srgbClr val="D9D9D9"/>
          </a:solidFill>
        </p:spPr>
        <p:txBody>
          <a:bodyPr wrap="square" lIns="0" tIns="0" rIns="0" bIns="0" rtlCol="0"/>
          <a:lstStyle/>
          <a:p>
            <a:endParaRPr/>
          </a:p>
        </p:txBody>
      </p:sp>
      <p:sp>
        <p:nvSpPr>
          <p:cNvPr id="81" name="object 81"/>
          <p:cNvSpPr/>
          <p:nvPr/>
        </p:nvSpPr>
        <p:spPr>
          <a:xfrm>
            <a:off x="4995926" y="7433945"/>
            <a:ext cx="7620" cy="396240"/>
          </a:xfrm>
          <a:custGeom>
            <a:avLst/>
            <a:gdLst/>
            <a:ahLst/>
            <a:cxnLst/>
            <a:rect l="l" t="t" r="r" b="b"/>
            <a:pathLst>
              <a:path w="7620" h="396240">
                <a:moveTo>
                  <a:pt x="0" y="0"/>
                </a:moveTo>
                <a:lnTo>
                  <a:pt x="7238" y="396113"/>
                </a:lnTo>
              </a:path>
            </a:pathLst>
          </a:custGeom>
          <a:ln w="6350">
            <a:solidFill>
              <a:srgbClr val="A6A6A6"/>
            </a:solidFill>
          </a:ln>
        </p:spPr>
        <p:txBody>
          <a:bodyPr wrap="square" lIns="0" tIns="0" rIns="0" bIns="0" rtlCol="0"/>
          <a:lstStyle/>
          <a:p>
            <a:endParaRPr/>
          </a:p>
        </p:txBody>
      </p:sp>
      <p:sp>
        <p:nvSpPr>
          <p:cNvPr id="82" name="object 82"/>
          <p:cNvSpPr/>
          <p:nvPr/>
        </p:nvSpPr>
        <p:spPr>
          <a:xfrm>
            <a:off x="4801489" y="7627493"/>
            <a:ext cx="396240" cy="7620"/>
          </a:xfrm>
          <a:custGeom>
            <a:avLst/>
            <a:gdLst/>
            <a:ahLst/>
            <a:cxnLst/>
            <a:rect l="l" t="t" r="r" b="b"/>
            <a:pathLst>
              <a:path w="396239" h="7620">
                <a:moveTo>
                  <a:pt x="0" y="7366"/>
                </a:moveTo>
                <a:lnTo>
                  <a:pt x="396239" y="0"/>
                </a:lnTo>
              </a:path>
            </a:pathLst>
          </a:custGeom>
          <a:ln w="6350">
            <a:solidFill>
              <a:srgbClr val="A6A6A6"/>
            </a:solidFill>
          </a:ln>
        </p:spPr>
        <p:txBody>
          <a:bodyPr wrap="square" lIns="0" tIns="0" rIns="0" bIns="0" rtlCol="0"/>
          <a:lstStyle/>
          <a:p>
            <a:endParaRPr/>
          </a:p>
        </p:txBody>
      </p:sp>
      <p:sp>
        <p:nvSpPr>
          <p:cNvPr id="83" name="object 83"/>
          <p:cNvSpPr/>
          <p:nvPr/>
        </p:nvSpPr>
        <p:spPr>
          <a:xfrm>
            <a:off x="4855971" y="7496176"/>
            <a:ext cx="285750" cy="274955"/>
          </a:xfrm>
          <a:custGeom>
            <a:avLst/>
            <a:gdLst/>
            <a:ahLst/>
            <a:cxnLst/>
            <a:rect l="l" t="t" r="r" b="b"/>
            <a:pathLst>
              <a:path w="285750" h="274954">
                <a:moveTo>
                  <a:pt x="0" y="0"/>
                </a:moveTo>
                <a:lnTo>
                  <a:pt x="285368" y="274955"/>
                </a:lnTo>
              </a:path>
            </a:pathLst>
          </a:custGeom>
          <a:ln w="6350">
            <a:solidFill>
              <a:srgbClr val="A6A6A6"/>
            </a:solidFill>
          </a:ln>
        </p:spPr>
        <p:txBody>
          <a:bodyPr wrap="square" lIns="0" tIns="0" rIns="0" bIns="0" rtlCol="0"/>
          <a:lstStyle/>
          <a:p>
            <a:endParaRPr/>
          </a:p>
        </p:txBody>
      </p:sp>
      <p:sp>
        <p:nvSpPr>
          <p:cNvPr id="84" name="object 84"/>
          <p:cNvSpPr/>
          <p:nvPr/>
        </p:nvSpPr>
        <p:spPr>
          <a:xfrm>
            <a:off x="4860546" y="7490459"/>
            <a:ext cx="275590" cy="285750"/>
          </a:xfrm>
          <a:custGeom>
            <a:avLst/>
            <a:gdLst/>
            <a:ahLst/>
            <a:cxnLst/>
            <a:rect l="l" t="t" r="r" b="b"/>
            <a:pathLst>
              <a:path w="275589" h="285750">
                <a:moveTo>
                  <a:pt x="0" y="285241"/>
                </a:moveTo>
                <a:lnTo>
                  <a:pt x="275081" y="0"/>
                </a:lnTo>
              </a:path>
            </a:pathLst>
          </a:custGeom>
          <a:ln w="6350">
            <a:solidFill>
              <a:srgbClr val="A6A6A6"/>
            </a:solidFill>
          </a:ln>
        </p:spPr>
        <p:txBody>
          <a:bodyPr wrap="square" lIns="0" tIns="0" rIns="0" bIns="0" rtlCol="0"/>
          <a:lstStyle/>
          <a:p>
            <a:endParaRPr/>
          </a:p>
        </p:txBody>
      </p:sp>
      <p:sp>
        <p:nvSpPr>
          <p:cNvPr id="85" name="object 85"/>
          <p:cNvSpPr/>
          <p:nvPr/>
        </p:nvSpPr>
        <p:spPr>
          <a:xfrm>
            <a:off x="4834254" y="7469250"/>
            <a:ext cx="328930" cy="328930"/>
          </a:xfrm>
          <a:custGeom>
            <a:avLst/>
            <a:gdLst/>
            <a:ahLst/>
            <a:cxnLst/>
            <a:rect l="l" t="t" r="r" b="b"/>
            <a:pathLst>
              <a:path w="328929" h="328929">
                <a:moveTo>
                  <a:pt x="164465" y="0"/>
                </a:moveTo>
                <a:lnTo>
                  <a:pt x="120752" y="5876"/>
                </a:lnTo>
                <a:lnTo>
                  <a:pt x="81468" y="22460"/>
                </a:lnTo>
                <a:lnTo>
                  <a:pt x="48180" y="48180"/>
                </a:lnTo>
                <a:lnTo>
                  <a:pt x="22460" y="81468"/>
                </a:lnTo>
                <a:lnTo>
                  <a:pt x="5876" y="120752"/>
                </a:lnTo>
                <a:lnTo>
                  <a:pt x="0" y="164464"/>
                </a:lnTo>
                <a:lnTo>
                  <a:pt x="5876" y="208123"/>
                </a:lnTo>
                <a:lnTo>
                  <a:pt x="22460" y="247372"/>
                </a:lnTo>
                <a:lnTo>
                  <a:pt x="48180" y="280638"/>
                </a:lnTo>
                <a:lnTo>
                  <a:pt x="81468" y="306347"/>
                </a:lnTo>
                <a:lnTo>
                  <a:pt x="120752" y="322926"/>
                </a:lnTo>
                <a:lnTo>
                  <a:pt x="164465" y="328802"/>
                </a:lnTo>
                <a:lnTo>
                  <a:pt x="208167" y="322926"/>
                </a:lnTo>
                <a:lnTo>
                  <a:pt x="247428" y="306347"/>
                </a:lnTo>
                <a:lnTo>
                  <a:pt x="280685" y="280638"/>
                </a:lnTo>
                <a:lnTo>
                  <a:pt x="306375" y="247372"/>
                </a:lnTo>
                <a:lnTo>
                  <a:pt x="322935" y="208123"/>
                </a:lnTo>
                <a:lnTo>
                  <a:pt x="328803" y="164464"/>
                </a:lnTo>
                <a:lnTo>
                  <a:pt x="322935" y="120752"/>
                </a:lnTo>
                <a:lnTo>
                  <a:pt x="306375" y="81468"/>
                </a:lnTo>
                <a:lnTo>
                  <a:pt x="280685" y="48180"/>
                </a:lnTo>
                <a:lnTo>
                  <a:pt x="247428" y="22460"/>
                </a:lnTo>
                <a:lnTo>
                  <a:pt x="208167" y="5876"/>
                </a:lnTo>
                <a:lnTo>
                  <a:pt x="164465" y="0"/>
                </a:lnTo>
                <a:close/>
              </a:path>
            </a:pathLst>
          </a:custGeom>
          <a:solidFill>
            <a:srgbClr val="D9D9D9"/>
          </a:solidFill>
        </p:spPr>
        <p:txBody>
          <a:bodyPr wrap="square" lIns="0" tIns="0" rIns="0" bIns="0" rtlCol="0"/>
          <a:lstStyle/>
          <a:p>
            <a:endParaRPr/>
          </a:p>
        </p:txBody>
      </p:sp>
      <p:sp>
        <p:nvSpPr>
          <p:cNvPr id="86" name="object 86"/>
          <p:cNvSpPr/>
          <p:nvPr/>
        </p:nvSpPr>
        <p:spPr>
          <a:xfrm>
            <a:off x="4854577" y="7489571"/>
            <a:ext cx="288290" cy="288289"/>
          </a:xfrm>
          <a:custGeom>
            <a:avLst/>
            <a:gdLst/>
            <a:ahLst/>
            <a:cxnLst/>
            <a:rect l="l" t="t" r="r" b="b"/>
            <a:pathLst>
              <a:path w="288289" h="288290">
                <a:moveTo>
                  <a:pt x="144145" y="0"/>
                </a:moveTo>
                <a:lnTo>
                  <a:pt x="98576" y="7346"/>
                </a:lnTo>
                <a:lnTo>
                  <a:pt x="59006" y="27805"/>
                </a:lnTo>
                <a:lnTo>
                  <a:pt x="27805" y="59006"/>
                </a:lnTo>
                <a:lnTo>
                  <a:pt x="7346" y="98576"/>
                </a:lnTo>
                <a:lnTo>
                  <a:pt x="0" y="144145"/>
                </a:lnTo>
                <a:lnTo>
                  <a:pt x="7346" y="189651"/>
                </a:lnTo>
                <a:lnTo>
                  <a:pt x="27805" y="229184"/>
                </a:lnTo>
                <a:lnTo>
                  <a:pt x="59006" y="260365"/>
                </a:lnTo>
                <a:lnTo>
                  <a:pt x="98576" y="280817"/>
                </a:lnTo>
                <a:lnTo>
                  <a:pt x="144145" y="288163"/>
                </a:lnTo>
                <a:lnTo>
                  <a:pt x="189651" y="280817"/>
                </a:lnTo>
                <a:lnTo>
                  <a:pt x="229184" y="260365"/>
                </a:lnTo>
                <a:lnTo>
                  <a:pt x="260365" y="229184"/>
                </a:lnTo>
                <a:lnTo>
                  <a:pt x="280817" y="189651"/>
                </a:lnTo>
                <a:lnTo>
                  <a:pt x="288163" y="144145"/>
                </a:lnTo>
                <a:lnTo>
                  <a:pt x="280817" y="98576"/>
                </a:lnTo>
                <a:lnTo>
                  <a:pt x="260365" y="59006"/>
                </a:lnTo>
                <a:lnTo>
                  <a:pt x="229184" y="27805"/>
                </a:lnTo>
                <a:lnTo>
                  <a:pt x="189651" y="7346"/>
                </a:lnTo>
                <a:lnTo>
                  <a:pt x="144145" y="0"/>
                </a:lnTo>
                <a:close/>
              </a:path>
            </a:pathLst>
          </a:custGeom>
          <a:solidFill>
            <a:srgbClr val="E68421"/>
          </a:solidFill>
        </p:spPr>
        <p:txBody>
          <a:bodyPr wrap="square" lIns="0" tIns="0" rIns="0" bIns="0" rtlCol="0"/>
          <a:lstStyle/>
          <a:p>
            <a:endParaRPr/>
          </a:p>
        </p:txBody>
      </p:sp>
      <p:sp>
        <p:nvSpPr>
          <p:cNvPr id="87" name="object 87"/>
          <p:cNvSpPr txBox="1"/>
          <p:nvPr/>
        </p:nvSpPr>
        <p:spPr>
          <a:xfrm>
            <a:off x="1404874" y="6726682"/>
            <a:ext cx="3690620" cy="1020792"/>
          </a:xfrm>
          <a:prstGeom prst="rect">
            <a:avLst/>
          </a:prstGeom>
        </p:spPr>
        <p:txBody>
          <a:bodyPr vert="horz" wrap="square" lIns="0" tIns="0" rIns="0" bIns="0" rtlCol="0">
            <a:spAutoFit/>
          </a:bodyPr>
          <a:lstStyle/>
          <a:p>
            <a:pPr marL="12700">
              <a:lnSpc>
                <a:spcPct val="100000"/>
              </a:lnSpc>
            </a:pPr>
            <a:r>
              <a:rPr sz="1200" dirty="0">
                <a:latin typeface="Calibri"/>
                <a:cs typeface="Calibri"/>
              </a:rPr>
              <a:t>is unable </a:t>
            </a:r>
            <a:r>
              <a:rPr sz="1200" spc="-5" dirty="0">
                <a:latin typeface="Calibri"/>
                <a:cs typeface="Calibri"/>
              </a:rPr>
              <a:t>to conduct </a:t>
            </a:r>
            <a:r>
              <a:rPr sz="1200" dirty="0">
                <a:latin typeface="Calibri"/>
                <a:cs typeface="Calibri"/>
              </a:rPr>
              <a:t>daily </a:t>
            </a:r>
            <a:r>
              <a:rPr sz="1200" spc="-5" dirty="0">
                <a:latin typeface="Calibri"/>
                <a:cs typeface="Calibri"/>
              </a:rPr>
              <a:t>scrum within </a:t>
            </a:r>
            <a:r>
              <a:rPr sz="1200" dirty="0">
                <a:latin typeface="Calibri"/>
                <a:cs typeface="Calibri"/>
              </a:rPr>
              <a:t>15</a:t>
            </a:r>
            <a:r>
              <a:rPr sz="1200" spc="-110" dirty="0">
                <a:latin typeface="Calibri"/>
                <a:cs typeface="Calibri"/>
              </a:rPr>
              <a:t> </a:t>
            </a:r>
            <a:r>
              <a:rPr sz="1200" spc="-5" dirty="0">
                <a:latin typeface="Calibri"/>
                <a:cs typeface="Calibri"/>
              </a:rPr>
              <a:t>minutes.</a:t>
            </a:r>
            <a:endParaRPr sz="1200">
              <a:latin typeface="Calibri"/>
              <a:cs typeface="Calibri"/>
            </a:endParaRPr>
          </a:p>
          <a:p>
            <a:pPr marL="12700" marR="81915">
              <a:lnSpc>
                <a:spcPct val="150000"/>
              </a:lnSpc>
              <a:spcBef>
                <a:spcPts val="300"/>
              </a:spcBef>
            </a:pPr>
            <a:r>
              <a:rPr sz="1200" spc="-10" dirty="0">
                <a:latin typeface="Calibri"/>
                <a:cs typeface="Calibri"/>
              </a:rPr>
              <a:t>List </a:t>
            </a:r>
            <a:r>
              <a:rPr sz="1200" spc="-5" dirty="0">
                <a:latin typeface="Calibri"/>
                <a:cs typeface="Calibri"/>
              </a:rPr>
              <a:t>some questions </a:t>
            </a:r>
            <a:r>
              <a:rPr sz="1200" spc="-10" dirty="0">
                <a:latin typeface="Calibri"/>
                <a:cs typeface="Calibri"/>
              </a:rPr>
              <a:t>you </a:t>
            </a:r>
            <a:r>
              <a:rPr sz="1200" spc="-5" dirty="0">
                <a:latin typeface="Calibri"/>
                <a:cs typeface="Calibri"/>
              </a:rPr>
              <a:t>would </a:t>
            </a:r>
            <a:r>
              <a:rPr sz="1200" spc="-15" dirty="0">
                <a:latin typeface="Calibri"/>
                <a:cs typeface="Calibri"/>
              </a:rPr>
              <a:t>like </a:t>
            </a:r>
            <a:r>
              <a:rPr sz="1200" spc="-5" dirty="0">
                <a:latin typeface="Calibri"/>
                <a:cs typeface="Calibri"/>
              </a:rPr>
              <a:t>to </a:t>
            </a:r>
            <a:r>
              <a:rPr sz="1200" dirty="0">
                <a:latin typeface="Calibri"/>
                <a:cs typeface="Calibri"/>
              </a:rPr>
              <a:t>ask him </a:t>
            </a:r>
            <a:r>
              <a:rPr sz="1200" spc="-5" dirty="0">
                <a:latin typeface="Calibri"/>
                <a:cs typeface="Calibri"/>
              </a:rPr>
              <a:t>to </a:t>
            </a:r>
            <a:r>
              <a:rPr sz="1200" dirty="0">
                <a:latin typeface="Calibri"/>
                <a:cs typeface="Calibri"/>
              </a:rPr>
              <a:t>begin the  </a:t>
            </a:r>
            <a:r>
              <a:rPr sz="1200" spc="-5" dirty="0">
                <a:latin typeface="Calibri"/>
                <a:cs typeface="Calibri"/>
              </a:rPr>
              <a:t>coaching</a:t>
            </a:r>
            <a:r>
              <a:rPr sz="1200" spc="-65" dirty="0">
                <a:latin typeface="Calibri"/>
                <a:cs typeface="Calibri"/>
              </a:rPr>
              <a:t> </a:t>
            </a:r>
            <a:r>
              <a:rPr sz="1200" spc="-10" dirty="0">
                <a:latin typeface="Calibri"/>
                <a:cs typeface="Calibri"/>
              </a:rPr>
              <a:t>conversation.</a:t>
            </a:r>
            <a:endParaRPr sz="1200">
              <a:latin typeface="Calibri"/>
              <a:cs typeface="Calibri"/>
            </a:endParaRPr>
          </a:p>
          <a:p>
            <a:pPr marR="5080" algn="r">
              <a:lnSpc>
                <a:spcPts val="1135"/>
              </a:lnSpc>
              <a:spcBef>
                <a:spcPts val="85"/>
              </a:spcBef>
            </a:pPr>
            <a:r>
              <a:rPr sz="1000" b="1" spc="-10" dirty="0">
                <a:solidFill>
                  <a:srgbClr val="FFFFFF"/>
                </a:solidFill>
                <a:latin typeface="Arial Black"/>
                <a:cs typeface="Arial Black"/>
              </a:rPr>
              <a:t>10</a:t>
            </a:r>
            <a:endParaRPr sz="1000">
              <a:latin typeface="Arial Black"/>
              <a:cs typeface="Arial Black"/>
            </a:endParaRPr>
          </a:p>
          <a:p>
            <a:pPr marR="20955" algn="r">
              <a:lnSpc>
                <a:spcPts val="655"/>
              </a:lnSpc>
            </a:pPr>
            <a:r>
              <a:rPr sz="600" b="1" spc="-10" dirty="0">
                <a:solidFill>
                  <a:srgbClr val="FFFFFF"/>
                </a:solidFill>
                <a:latin typeface="Arial"/>
                <a:cs typeface="Arial"/>
              </a:rPr>
              <a:t>m</a:t>
            </a:r>
            <a:r>
              <a:rPr sz="600" b="1" dirty="0">
                <a:solidFill>
                  <a:srgbClr val="FFFFFF"/>
                </a:solidFill>
                <a:latin typeface="Arial"/>
                <a:cs typeface="Arial"/>
              </a:rPr>
              <a:t>in</a:t>
            </a:r>
            <a:endParaRPr sz="600">
              <a:latin typeface="Arial"/>
              <a:cs typeface="Arial"/>
            </a:endParaRPr>
          </a:p>
        </p:txBody>
      </p:sp>
      <p:sp>
        <p:nvSpPr>
          <p:cNvPr id="2" name="Rectangle 1">
            <a:extLst>
              <a:ext uri="{FF2B5EF4-FFF2-40B4-BE49-F238E27FC236}">
                <a16:creationId xmlns:a16="http://schemas.microsoft.com/office/drawing/2014/main" id="{781F9867-ECBE-4B83-8EF5-E33CE9A8A2D7}"/>
              </a:ext>
            </a:extLst>
          </p:cNvPr>
          <p:cNvSpPr/>
          <p:nvPr/>
        </p:nvSpPr>
        <p:spPr>
          <a:xfrm>
            <a:off x="1355729" y="8233425"/>
            <a:ext cx="4295378" cy="646331"/>
          </a:xfrm>
          <a:prstGeom prst="rect">
            <a:avLst/>
          </a:prstGeom>
        </p:spPr>
        <p:txBody>
          <a:bodyPr wrap="square">
            <a:spAutoFit/>
          </a:bodyPr>
          <a:lstStyle/>
          <a:p>
            <a:r>
              <a:rPr lang="en-US" sz="1200" spc="-5" dirty="0">
                <a:cs typeface="Calibri"/>
              </a:rPr>
              <a:t>Total Score  (out of 40)  -----------------</a:t>
            </a:r>
          </a:p>
          <a:p>
            <a:endParaRPr lang="en-US" sz="1200" spc="-5" dirty="0">
              <a:cs typeface="Calibri"/>
            </a:endParaRPr>
          </a:p>
          <a:p>
            <a:r>
              <a:rPr lang="en-US" sz="1200" dirty="0"/>
              <a:t>Higher Score indicates more performing team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26" name="Picture 2" descr="part-1">
            <a:extLst>
              <a:ext uri="{FF2B5EF4-FFF2-40B4-BE49-F238E27FC236}">
                <a16:creationId xmlns:a16="http://schemas.microsoft.com/office/drawing/2014/main" id="{76BA4F55-42FA-413A-AAE2-681A796E8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58" y="1651895"/>
            <a:ext cx="6027483" cy="539115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61">
            <a:extLst>
              <a:ext uri="{FF2B5EF4-FFF2-40B4-BE49-F238E27FC236}">
                <a16:creationId xmlns:a16="http://schemas.microsoft.com/office/drawing/2014/main" id="{C56CE6DB-E4D9-4E53-9F39-4A9BA06DE75B}"/>
              </a:ext>
            </a:extLst>
          </p:cNvPr>
          <p:cNvSpPr txBox="1"/>
          <p:nvPr/>
        </p:nvSpPr>
        <p:spPr>
          <a:xfrm>
            <a:off x="0" y="1312685"/>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Self Management</a:t>
            </a:r>
          </a:p>
        </p:txBody>
      </p:sp>
      <p:sp>
        <p:nvSpPr>
          <p:cNvPr id="5" name="Rectangle 4">
            <a:extLst>
              <a:ext uri="{FF2B5EF4-FFF2-40B4-BE49-F238E27FC236}">
                <a16:creationId xmlns:a16="http://schemas.microsoft.com/office/drawing/2014/main" id="{1C7EB596-3812-4063-8D9E-E73D2C68788C}"/>
              </a:ext>
            </a:extLst>
          </p:cNvPr>
          <p:cNvSpPr/>
          <p:nvPr/>
        </p:nvSpPr>
        <p:spPr>
          <a:xfrm>
            <a:off x="415258" y="878170"/>
            <a:ext cx="3896003" cy="338554"/>
          </a:xfrm>
          <a:prstGeom prst="rect">
            <a:avLst/>
          </a:prstGeom>
        </p:spPr>
        <p:txBody>
          <a:bodyPr wrap="none">
            <a:spAutoFit/>
          </a:bodyPr>
          <a:lstStyle/>
          <a:p>
            <a:r>
              <a:rPr lang="en-US" sz="1600" b="1" dirty="0"/>
              <a:t>Solution: Activity 3.2 Powerful Questioning </a:t>
            </a:r>
            <a:endParaRPr lang="en-US" sz="1600" dirty="0"/>
          </a:p>
        </p:txBody>
      </p:sp>
    </p:spTree>
    <p:extLst>
      <p:ext uri="{BB962C8B-B14F-4D97-AF65-F5344CB8AC3E}">
        <p14:creationId xmlns:p14="http://schemas.microsoft.com/office/powerpoint/2010/main" val="2892639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61">
            <a:extLst>
              <a:ext uri="{FF2B5EF4-FFF2-40B4-BE49-F238E27FC236}">
                <a16:creationId xmlns:a16="http://schemas.microsoft.com/office/drawing/2014/main" id="{0AA70F89-2B9A-455D-B429-1F13D360C6F7}"/>
              </a:ext>
            </a:extLst>
          </p:cNvPr>
          <p:cNvSpPr txBox="1"/>
          <p:nvPr/>
        </p:nvSpPr>
        <p:spPr>
          <a:xfrm>
            <a:off x="0" y="67532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Social Management</a:t>
            </a:r>
          </a:p>
        </p:txBody>
      </p:sp>
      <p:pic>
        <p:nvPicPr>
          <p:cNvPr id="4098" name="Picture 2" descr="part-2">
            <a:extLst>
              <a:ext uri="{FF2B5EF4-FFF2-40B4-BE49-F238E27FC236}">
                <a16:creationId xmlns:a16="http://schemas.microsoft.com/office/drawing/2014/main" id="{3A82B8A7-9694-45F6-ABCA-3F81E10FE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0307"/>
            <a:ext cx="5610225" cy="688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773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5299839" y="8485897"/>
            <a:ext cx="565150" cy="271273"/>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647952" y="2238885"/>
            <a:ext cx="1569085" cy="246221"/>
          </a:xfrm>
          <a:prstGeom prst="rect">
            <a:avLst/>
          </a:prstGeom>
        </p:spPr>
        <p:txBody>
          <a:bodyPr vert="horz" wrap="square" lIns="0" tIns="0" rIns="0" bIns="0" rtlCol="0">
            <a:spAutoFit/>
          </a:bodyPr>
          <a:lstStyle/>
          <a:p>
            <a:pPr marL="12700">
              <a:lnSpc>
                <a:spcPct val="100000"/>
              </a:lnSpc>
            </a:pPr>
            <a:r>
              <a:rPr sz="1600" b="1" spc="-10" dirty="0">
                <a:latin typeface="Calibri"/>
                <a:cs typeface="Calibri"/>
              </a:rPr>
              <a:t>What </a:t>
            </a:r>
            <a:r>
              <a:rPr sz="1600" b="1" spc="-5" dirty="0">
                <a:latin typeface="Calibri"/>
                <a:cs typeface="Calibri"/>
              </a:rPr>
              <a:t>is</a:t>
            </a:r>
            <a:r>
              <a:rPr sz="1600" b="1" spc="-60" dirty="0">
                <a:latin typeface="Calibri"/>
                <a:cs typeface="Calibri"/>
              </a:rPr>
              <a:t> </a:t>
            </a:r>
            <a:r>
              <a:rPr sz="1600" b="1" spc="-5" dirty="0">
                <a:latin typeface="Calibri"/>
                <a:cs typeface="Calibri"/>
              </a:rPr>
              <a:t>Coaching?</a:t>
            </a:r>
            <a:endParaRPr sz="1600">
              <a:latin typeface="Calibri"/>
              <a:cs typeface="Calibri"/>
            </a:endParaRPr>
          </a:p>
        </p:txBody>
      </p:sp>
      <p:sp>
        <p:nvSpPr>
          <p:cNvPr id="62" name="object 62"/>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4" name="object 64"/>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1219200" y="6524626"/>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8" name="object 68"/>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9" name="object 69"/>
          <p:cNvSpPr/>
          <p:nvPr/>
        </p:nvSpPr>
        <p:spPr>
          <a:xfrm>
            <a:off x="1266940" y="5514721"/>
            <a:ext cx="4384167" cy="2807082"/>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2" name="object 72"/>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3" name="object 73"/>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4" name="object 74"/>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6" name="object 76"/>
          <p:cNvSpPr txBox="1"/>
          <p:nvPr/>
        </p:nvSpPr>
        <p:spPr>
          <a:xfrm>
            <a:off x="1143000" y="4911852"/>
            <a:ext cx="4572000" cy="1703672"/>
          </a:xfrm>
          <a:prstGeom prst="rect">
            <a:avLst/>
          </a:prstGeom>
        </p:spPr>
        <p:txBody>
          <a:bodyPr vert="horz" wrap="square" lIns="0" tIns="109855" rIns="0" bIns="0" rtlCol="0">
            <a:spAutoFit/>
          </a:bodyPr>
          <a:lstStyle/>
          <a:p>
            <a:pPr marR="250190" algn="ctr">
              <a:lnSpc>
                <a:spcPct val="100000"/>
              </a:lnSpc>
              <a:spcBef>
                <a:spcPts val="865"/>
              </a:spcBef>
            </a:pPr>
            <a:r>
              <a:rPr sz="1300" spc="-5" dirty="0">
                <a:solidFill>
                  <a:srgbClr val="FFFFFF"/>
                </a:solidFill>
                <a:latin typeface="Arial"/>
                <a:cs typeface="Arial"/>
              </a:rPr>
              <a:t>Activity 1.1 : Roles and Responsibility of Agile</a:t>
            </a:r>
            <a:r>
              <a:rPr sz="1300" spc="80" dirty="0">
                <a:solidFill>
                  <a:srgbClr val="FFFFFF"/>
                </a:solidFill>
                <a:latin typeface="Arial"/>
                <a:cs typeface="Arial"/>
              </a:rPr>
              <a:t> </a:t>
            </a:r>
            <a:r>
              <a:rPr sz="1300" spc="-5" dirty="0">
                <a:solidFill>
                  <a:srgbClr val="FFFFFF"/>
                </a:solidFill>
                <a:latin typeface="Arial"/>
                <a:cs typeface="Arial"/>
              </a:rPr>
              <a:t>Coach</a:t>
            </a:r>
            <a:endParaRPr sz="1300" dirty="0">
              <a:latin typeface="Arial"/>
              <a:cs typeface="Arial"/>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650" dirty="0">
              <a:latin typeface="Times New Roman"/>
              <a:cs typeface="Times New Roman"/>
            </a:endParaRPr>
          </a:p>
          <a:p>
            <a:pPr marL="581660" indent="-171450">
              <a:lnSpc>
                <a:spcPct val="100000"/>
              </a:lnSpc>
              <a:buFont typeface="Arial" panose="020B0604020202020204" pitchFamily="34" charset="0"/>
              <a:buChar char="•"/>
              <a:tabLst>
                <a:tab pos="639445" algn="l"/>
              </a:tabLst>
            </a:pPr>
            <a:r>
              <a:rPr sz="1200" spc="-5" dirty="0">
                <a:latin typeface="Calibri"/>
                <a:cs typeface="Calibri"/>
              </a:rPr>
              <a:t>Discuss </a:t>
            </a:r>
            <a:r>
              <a:rPr sz="1200" dirty="0">
                <a:latin typeface="Calibri"/>
                <a:cs typeface="Calibri"/>
              </a:rPr>
              <a:t>on </a:t>
            </a:r>
            <a:r>
              <a:rPr sz="1200" spc="-5" dirty="0">
                <a:latin typeface="Calibri"/>
                <a:cs typeface="Calibri"/>
              </a:rPr>
              <a:t>your table </a:t>
            </a:r>
            <a:r>
              <a:rPr sz="1200" dirty="0">
                <a:latin typeface="Calibri"/>
                <a:cs typeface="Calibri"/>
              </a:rPr>
              <a:t>the </a:t>
            </a:r>
            <a:r>
              <a:rPr sz="1200" spc="-10" dirty="0">
                <a:latin typeface="Calibri"/>
                <a:cs typeface="Calibri"/>
              </a:rPr>
              <a:t>role </a:t>
            </a:r>
            <a:r>
              <a:rPr sz="1200" dirty="0">
                <a:latin typeface="Calibri"/>
                <a:cs typeface="Calibri"/>
              </a:rPr>
              <a:t>of an agile</a:t>
            </a:r>
            <a:r>
              <a:rPr sz="1200" spc="-110" dirty="0">
                <a:latin typeface="Calibri"/>
                <a:cs typeface="Calibri"/>
              </a:rPr>
              <a:t> </a:t>
            </a:r>
            <a:r>
              <a:rPr sz="1200" spc="-5" dirty="0">
                <a:latin typeface="Calibri"/>
                <a:cs typeface="Calibri"/>
              </a:rPr>
              <a:t>coach</a:t>
            </a:r>
            <a:endParaRPr lang="en-US" sz="1200" spc="-5" dirty="0">
              <a:latin typeface="Calibri"/>
              <a:cs typeface="Calibri"/>
            </a:endParaRPr>
          </a:p>
          <a:p>
            <a:pPr marL="581660" indent="-171450">
              <a:buFont typeface="Arial" panose="020B0604020202020204" pitchFamily="34" charset="0"/>
              <a:buChar char="•"/>
              <a:tabLst>
                <a:tab pos="639445" algn="l"/>
              </a:tabLst>
            </a:pPr>
            <a:r>
              <a:rPr lang="en-US" sz="1200" spc="-10" dirty="0">
                <a:cs typeface="Calibri"/>
              </a:rPr>
              <a:t>What are the key sills / competencies of an agile coach</a:t>
            </a:r>
            <a:endParaRPr lang="en-US" sz="1200" dirty="0">
              <a:cs typeface="Calibri"/>
            </a:endParaRPr>
          </a:p>
          <a:p>
            <a:pPr marL="581660" indent="-171450">
              <a:lnSpc>
                <a:spcPct val="100000"/>
              </a:lnSpc>
              <a:buFont typeface="Arial" panose="020B0604020202020204" pitchFamily="34" charset="0"/>
              <a:buChar char="•"/>
              <a:tabLst>
                <a:tab pos="639445" algn="l"/>
              </a:tabLst>
            </a:pPr>
            <a:r>
              <a:rPr sz="1200" spc="-5" dirty="0">
                <a:latin typeface="Calibri"/>
                <a:cs typeface="Calibri"/>
              </a:rPr>
              <a:t>Identify </a:t>
            </a:r>
            <a:r>
              <a:rPr sz="1200" dirty="0">
                <a:latin typeface="Calibri"/>
                <a:cs typeface="Calibri"/>
              </a:rPr>
              <a:t>the </a:t>
            </a:r>
            <a:r>
              <a:rPr sz="1200" spc="-5" dirty="0">
                <a:latin typeface="Calibri"/>
                <a:cs typeface="Calibri"/>
              </a:rPr>
              <a:t>various responsibilities expected </a:t>
            </a:r>
            <a:r>
              <a:rPr sz="1200" spc="-10" dirty="0">
                <a:latin typeface="Calibri"/>
                <a:cs typeface="Calibri"/>
              </a:rPr>
              <a:t>from</a:t>
            </a:r>
            <a:r>
              <a:rPr sz="1200" spc="-65" dirty="0">
                <a:latin typeface="Calibri"/>
                <a:cs typeface="Calibri"/>
              </a:rPr>
              <a:t> </a:t>
            </a:r>
            <a:r>
              <a:rPr sz="1200" dirty="0">
                <a:latin typeface="Calibri"/>
                <a:cs typeface="Calibri"/>
              </a:rPr>
              <a:t>an</a:t>
            </a:r>
          </a:p>
          <a:p>
            <a:pPr marL="638810">
              <a:lnSpc>
                <a:spcPct val="100000"/>
              </a:lnSpc>
            </a:pPr>
            <a:r>
              <a:rPr sz="1200" dirty="0">
                <a:latin typeface="Calibri"/>
                <a:cs typeface="Calibri"/>
              </a:rPr>
              <a:t>agile</a:t>
            </a:r>
            <a:r>
              <a:rPr sz="1200" spc="-90" dirty="0">
                <a:latin typeface="Calibri"/>
                <a:cs typeface="Calibri"/>
              </a:rPr>
              <a:t> </a:t>
            </a:r>
            <a:r>
              <a:rPr sz="1200" spc="-10" dirty="0">
                <a:latin typeface="Calibri"/>
                <a:cs typeface="Calibri"/>
              </a:rPr>
              <a:t>coach</a:t>
            </a:r>
            <a:endParaRPr lang="en-US" sz="1200" spc="-10" dirty="0">
              <a:latin typeface="Calibri"/>
              <a:cs typeface="Calibri"/>
            </a:endParaRPr>
          </a:p>
        </p:txBody>
      </p:sp>
      <p:sp>
        <p:nvSpPr>
          <p:cNvPr id="77" name="object 77"/>
          <p:cNvSpPr/>
          <p:nvPr/>
        </p:nvSpPr>
        <p:spPr>
          <a:xfrm>
            <a:off x="4892042" y="7546848"/>
            <a:ext cx="568451" cy="566927"/>
          </a:xfrm>
          <a:prstGeom prst="rect">
            <a:avLst/>
          </a:prstGeom>
          <a:blipFill>
            <a:blip r:embed="rId11" cstate="print"/>
            <a:stretch>
              <a:fillRect/>
            </a:stretch>
          </a:blipFill>
        </p:spPr>
        <p:txBody>
          <a:bodyPr wrap="square" lIns="0" tIns="0" rIns="0" bIns="0" rtlCol="0"/>
          <a:lstStyle/>
          <a:p>
            <a:endParaRPr/>
          </a:p>
        </p:txBody>
      </p:sp>
      <p:sp>
        <p:nvSpPr>
          <p:cNvPr id="78" name="object 78"/>
          <p:cNvSpPr/>
          <p:nvPr/>
        </p:nvSpPr>
        <p:spPr>
          <a:xfrm>
            <a:off x="4912869" y="7567041"/>
            <a:ext cx="500380" cy="500380"/>
          </a:xfrm>
          <a:custGeom>
            <a:avLst/>
            <a:gdLst/>
            <a:ahLst/>
            <a:cxnLst/>
            <a:rect l="l" t="t" r="r" b="b"/>
            <a:pathLst>
              <a:path w="500379" h="500379">
                <a:moveTo>
                  <a:pt x="250062" y="0"/>
                </a:moveTo>
                <a:lnTo>
                  <a:pt x="205128" y="4030"/>
                </a:lnTo>
                <a:lnTo>
                  <a:pt x="162830" y="15651"/>
                </a:lnTo>
                <a:lnTo>
                  <a:pt x="123876" y="34153"/>
                </a:lnTo>
                <a:lnTo>
                  <a:pt x="88974" y="58830"/>
                </a:lnTo>
                <a:lnTo>
                  <a:pt x="58830" y="88974"/>
                </a:lnTo>
                <a:lnTo>
                  <a:pt x="34153" y="123876"/>
                </a:lnTo>
                <a:lnTo>
                  <a:pt x="15651" y="162830"/>
                </a:lnTo>
                <a:lnTo>
                  <a:pt x="4030" y="205128"/>
                </a:lnTo>
                <a:lnTo>
                  <a:pt x="0" y="250062"/>
                </a:lnTo>
                <a:lnTo>
                  <a:pt x="4030" y="294994"/>
                </a:lnTo>
                <a:lnTo>
                  <a:pt x="15651" y="337283"/>
                </a:lnTo>
                <a:lnTo>
                  <a:pt x="34153" y="376226"/>
                </a:lnTo>
                <a:lnTo>
                  <a:pt x="58830" y="411114"/>
                </a:lnTo>
                <a:lnTo>
                  <a:pt x="88974" y="441243"/>
                </a:lnTo>
                <a:lnTo>
                  <a:pt x="123876" y="465906"/>
                </a:lnTo>
                <a:lnTo>
                  <a:pt x="162830" y="484397"/>
                </a:lnTo>
                <a:lnTo>
                  <a:pt x="205128" y="496009"/>
                </a:lnTo>
                <a:lnTo>
                  <a:pt x="250062" y="500037"/>
                </a:lnTo>
                <a:lnTo>
                  <a:pt x="294992" y="496009"/>
                </a:lnTo>
                <a:lnTo>
                  <a:pt x="337279" y="484397"/>
                </a:lnTo>
                <a:lnTo>
                  <a:pt x="376216" y="465906"/>
                </a:lnTo>
                <a:lnTo>
                  <a:pt x="411099" y="441243"/>
                </a:lnTo>
                <a:lnTo>
                  <a:pt x="441221" y="411114"/>
                </a:lnTo>
                <a:lnTo>
                  <a:pt x="465878" y="376226"/>
                </a:lnTo>
                <a:lnTo>
                  <a:pt x="484363" y="337283"/>
                </a:lnTo>
                <a:lnTo>
                  <a:pt x="495972" y="294994"/>
                </a:lnTo>
                <a:lnTo>
                  <a:pt x="499999" y="250062"/>
                </a:lnTo>
                <a:lnTo>
                  <a:pt x="495972" y="205128"/>
                </a:lnTo>
                <a:lnTo>
                  <a:pt x="484363" y="162830"/>
                </a:lnTo>
                <a:lnTo>
                  <a:pt x="465878" y="123876"/>
                </a:lnTo>
                <a:lnTo>
                  <a:pt x="441221" y="88974"/>
                </a:lnTo>
                <a:lnTo>
                  <a:pt x="411098" y="58830"/>
                </a:lnTo>
                <a:lnTo>
                  <a:pt x="376216" y="34153"/>
                </a:lnTo>
                <a:lnTo>
                  <a:pt x="337279" y="15651"/>
                </a:lnTo>
                <a:lnTo>
                  <a:pt x="294992" y="4030"/>
                </a:lnTo>
                <a:lnTo>
                  <a:pt x="250062" y="0"/>
                </a:lnTo>
                <a:close/>
              </a:path>
            </a:pathLst>
          </a:custGeom>
          <a:solidFill>
            <a:srgbClr val="465063"/>
          </a:solidFill>
        </p:spPr>
        <p:txBody>
          <a:bodyPr wrap="square" lIns="0" tIns="0" rIns="0" bIns="0" rtlCol="0"/>
          <a:lstStyle/>
          <a:p>
            <a:endParaRPr/>
          </a:p>
        </p:txBody>
      </p:sp>
      <p:sp>
        <p:nvSpPr>
          <p:cNvPr id="79" name="object 79"/>
          <p:cNvSpPr/>
          <p:nvPr/>
        </p:nvSpPr>
        <p:spPr>
          <a:xfrm>
            <a:off x="4912869" y="7567041"/>
            <a:ext cx="500380" cy="500380"/>
          </a:xfrm>
          <a:custGeom>
            <a:avLst/>
            <a:gdLst/>
            <a:ahLst/>
            <a:cxnLst/>
            <a:rect l="l" t="t" r="r" b="b"/>
            <a:pathLst>
              <a:path w="500379" h="500379">
                <a:moveTo>
                  <a:pt x="0" y="250062"/>
                </a:moveTo>
                <a:lnTo>
                  <a:pt x="4030" y="205128"/>
                </a:lnTo>
                <a:lnTo>
                  <a:pt x="15651" y="162830"/>
                </a:lnTo>
                <a:lnTo>
                  <a:pt x="34153" y="123876"/>
                </a:lnTo>
                <a:lnTo>
                  <a:pt x="58830" y="88974"/>
                </a:lnTo>
                <a:lnTo>
                  <a:pt x="88974" y="58830"/>
                </a:lnTo>
                <a:lnTo>
                  <a:pt x="123876" y="34153"/>
                </a:lnTo>
                <a:lnTo>
                  <a:pt x="162830" y="15651"/>
                </a:lnTo>
                <a:lnTo>
                  <a:pt x="205128" y="4030"/>
                </a:lnTo>
                <a:lnTo>
                  <a:pt x="250062" y="0"/>
                </a:lnTo>
                <a:lnTo>
                  <a:pt x="294992" y="4030"/>
                </a:lnTo>
                <a:lnTo>
                  <a:pt x="337279" y="15651"/>
                </a:lnTo>
                <a:lnTo>
                  <a:pt x="376216" y="34153"/>
                </a:lnTo>
                <a:lnTo>
                  <a:pt x="411098" y="58830"/>
                </a:lnTo>
                <a:lnTo>
                  <a:pt x="441221" y="88974"/>
                </a:lnTo>
                <a:lnTo>
                  <a:pt x="465878" y="123876"/>
                </a:lnTo>
                <a:lnTo>
                  <a:pt x="484363" y="162830"/>
                </a:lnTo>
                <a:lnTo>
                  <a:pt x="495972" y="205128"/>
                </a:lnTo>
                <a:lnTo>
                  <a:pt x="499999" y="250062"/>
                </a:lnTo>
                <a:lnTo>
                  <a:pt x="495972" y="294994"/>
                </a:lnTo>
                <a:lnTo>
                  <a:pt x="484363" y="337283"/>
                </a:lnTo>
                <a:lnTo>
                  <a:pt x="465878" y="376226"/>
                </a:lnTo>
                <a:lnTo>
                  <a:pt x="441221" y="411114"/>
                </a:lnTo>
                <a:lnTo>
                  <a:pt x="411099" y="441243"/>
                </a:lnTo>
                <a:lnTo>
                  <a:pt x="376216" y="465906"/>
                </a:lnTo>
                <a:lnTo>
                  <a:pt x="337279" y="484397"/>
                </a:lnTo>
                <a:lnTo>
                  <a:pt x="294992" y="496009"/>
                </a:lnTo>
                <a:lnTo>
                  <a:pt x="250062" y="500037"/>
                </a:lnTo>
                <a:lnTo>
                  <a:pt x="205128" y="496009"/>
                </a:lnTo>
                <a:lnTo>
                  <a:pt x="162830" y="484397"/>
                </a:lnTo>
                <a:lnTo>
                  <a:pt x="123876" y="465906"/>
                </a:lnTo>
                <a:lnTo>
                  <a:pt x="88974" y="441243"/>
                </a:lnTo>
                <a:lnTo>
                  <a:pt x="58830" y="411114"/>
                </a:lnTo>
                <a:lnTo>
                  <a:pt x="34153" y="376226"/>
                </a:lnTo>
                <a:lnTo>
                  <a:pt x="15651" y="337283"/>
                </a:lnTo>
                <a:lnTo>
                  <a:pt x="4030" y="294994"/>
                </a:lnTo>
                <a:lnTo>
                  <a:pt x="0" y="250062"/>
                </a:lnTo>
                <a:close/>
              </a:path>
            </a:pathLst>
          </a:custGeom>
          <a:ln w="12700">
            <a:solidFill>
              <a:srgbClr val="FFFFFF"/>
            </a:solidFill>
          </a:ln>
        </p:spPr>
        <p:txBody>
          <a:bodyPr wrap="square" lIns="0" tIns="0" rIns="0" bIns="0" rtlCol="0"/>
          <a:lstStyle/>
          <a:p>
            <a:endParaRPr/>
          </a:p>
        </p:txBody>
      </p:sp>
      <p:sp>
        <p:nvSpPr>
          <p:cNvPr id="80" name="object 80"/>
          <p:cNvSpPr/>
          <p:nvPr/>
        </p:nvSpPr>
        <p:spPr>
          <a:xfrm>
            <a:off x="4964048" y="7618222"/>
            <a:ext cx="398145" cy="398145"/>
          </a:xfrm>
          <a:custGeom>
            <a:avLst/>
            <a:gdLst/>
            <a:ahLst/>
            <a:cxnLst/>
            <a:rect l="l" t="t" r="r" b="b"/>
            <a:pathLst>
              <a:path w="398145" h="398145">
                <a:moveTo>
                  <a:pt x="198881" y="0"/>
                </a:moveTo>
                <a:lnTo>
                  <a:pt x="153275" y="5251"/>
                </a:lnTo>
                <a:lnTo>
                  <a:pt x="111411" y="20211"/>
                </a:lnTo>
                <a:lnTo>
                  <a:pt x="74484" y="43687"/>
                </a:lnTo>
                <a:lnTo>
                  <a:pt x="43687" y="74484"/>
                </a:lnTo>
                <a:lnTo>
                  <a:pt x="20211" y="111411"/>
                </a:lnTo>
                <a:lnTo>
                  <a:pt x="5251" y="153275"/>
                </a:lnTo>
                <a:lnTo>
                  <a:pt x="0" y="198882"/>
                </a:lnTo>
                <a:lnTo>
                  <a:pt x="5251" y="244488"/>
                </a:lnTo>
                <a:lnTo>
                  <a:pt x="20211" y="286352"/>
                </a:lnTo>
                <a:lnTo>
                  <a:pt x="43687" y="323279"/>
                </a:lnTo>
                <a:lnTo>
                  <a:pt x="74484" y="354076"/>
                </a:lnTo>
                <a:lnTo>
                  <a:pt x="111411" y="377552"/>
                </a:lnTo>
                <a:lnTo>
                  <a:pt x="153275" y="392512"/>
                </a:lnTo>
                <a:lnTo>
                  <a:pt x="198881" y="397764"/>
                </a:lnTo>
                <a:lnTo>
                  <a:pt x="244488" y="392512"/>
                </a:lnTo>
                <a:lnTo>
                  <a:pt x="286352" y="377552"/>
                </a:lnTo>
                <a:lnTo>
                  <a:pt x="323279" y="354076"/>
                </a:lnTo>
                <a:lnTo>
                  <a:pt x="354076" y="323279"/>
                </a:lnTo>
                <a:lnTo>
                  <a:pt x="377552" y="286352"/>
                </a:lnTo>
                <a:lnTo>
                  <a:pt x="392512" y="244488"/>
                </a:lnTo>
                <a:lnTo>
                  <a:pt x="397763" y="198882"/>
                </a:lnTo>
                <a:lnTo>
                  <a:pt x="392512" y="153275"/>
                </a:lnTo>
                <a:lnTo>
                  <a:pt x="377552" y="111411"/>
                </a:lnTo>
                <a:lnTo>
                  <a:pt x="354076" y="74484"/>
                </a:lnTo>
                <a:lnTo>
                  <a:pt x="323279" y="43687"/>
                </a:lnTo>
                <a:lnTo>
                  <a:pt x="286352" y="20211"/>
                </a:lnTo>
                <a:lnTo>
                  <a:pt x="244488" y="5251"/>
                </a:lnTo>
                <a:lnTo>
                  <a:pt x="198881" y="0"/>
                </a:lnTo>
                <a:close/>
              </a:path>
            </a:pathLst>
          </a:custGeom>
          <a:solidFill>
            <a:srgbClr val="D9D9D9"/>
          </a:solidFill>
        </p:spPr>
        <p:txBody>
          <a:bodyPr wrap="square" lIns="0" tIns="0" rIns="0" bIns="0" rtlCol="0"/>
          <a:lstStyle/>
          <a:p>
            <a:endParaRPr/>
          </a:p>
        </p:txBody>
      </p:sp>
      <p:sp>
        <p:nvSpPr>
          <p:cNvPr id="81" name="object 81"/>
          <p:cNvSpPr/>
          <p:nvPr/>
        </p:nvSpPr>
        <p:spPr>
          <a:xfrm>
            <a:off x="5160136" y="7617333"/>
            <a:ext cx="7620" cy="396240"/>
          </a:xfrm>
          <a:custGeom>
            <a:avLst/>
            <a:gdLst/>
            <a:ahLst/>
            <a:cxnLst/>
            <a:rect l="l" t="t" r="r" b="b"/>
            <a:pathLst>
              <a:path w="7620" h="396240">
                <a:moveTo>
                  <a:pt x="0" y="0"/>
                </a:moveTo>
                <a:lnTo>
                  <a:pt x="7365" y="396163"/>
                </a:lnTo>
              </a:path>
            </a:pathLst>
          </a:custGeom>
          <a:ln w="6350">
            <a:solidFill>
              <a:srgbClr val="A6A6A6"/>
            </a:solidFill>
          </a:ln>
        </p:spPr>
        <p:txBody>
          <a:bodyPr wrap="square" lIns="0" tIns="0" rIns="0" bIns="0" rtlCol="0"/>
          <a:lstStyle/>
          <a:p>
            <a:endParaRPr/>
          </a:p>
        </p:txBody>
      </p:sp>
      <p:sp>
        <p:nvSpPr>
          <p:cNvPr id="82" name="object 82"/>
          <p:cNvSpPr/>
          <p:nvPr/>
        </p:nvSpPr>
        <p:spPr>
          <a:xfrm>
            <a:off x="4965700" y="7811008"/>
            <a:ext cx="396240" cy="7620"/>
          </a:xfrm>
          <a:custGeom>
            <a:avLst/>
            <a:gdLst/>
            <a:ahLst/>
            <a:cxnLst/>
            <a:rect l="l" t="t" r="r" b="b"/>
            <a:pathLst>
              <a:path w="396239" h="7620">
                <a:moveTo>
                  <a:pt x="0" y="7238"/>
                </a:moveTo>
                <a:lnTo>
                  <a:pt x="396239" y="0"/>
                </a:lnTo>
              </a:path>
            </a:pathLst>
          </a:custGeom>
          <a:ln w="6350">
            <a:solidFill>
              <a:srgbClr val="A6A6A6"/>
            </a:solidFill>
          </a:ln>
        </p:spPr>
        <p:txBody>
          <a:bodyPr wrap="square" lIns="0" tIns="0" rIns="0" bIns="0" rtlCol="0"/>
          <a:lstStyle/>
          <a:p>
            <a:endParaRPr/>
          </a:p>
        </p:txBody>
      </p:sp>
      <p:sp>
        <p:nvSpPr>
          <p:cNvPr id="83" name="object 83"/>
          <p:cNvSpPr/>
          <p:nvPr/>
        </p:nvSpPr>
        <p:spPr>
          <a:xfrm>
            <a:off x="5020309" y="7679563"/>
            <a:ext cx="285750" cy="275590"/>
          </a:xfrm>
          <a:custGeom>
            <a:avLst/>
            <a:gdLst/>
            <a:ahLst/>
            <a:cxnLst/>
            <a:rect l="l" t="t" r="r" b="b"/>
            <a:pathLst>
              <a:path w="285750" h="275590">
                <a:moveTo>
                  <a:pt x="0" y="0"/>
                </a:moveTo>
                <a:lnTo>
                  <a:pt x="285241" y="275081"/>
                </a:lnTo>
              </a:path>
            </a:pathLst>
          </a:custGeom>
          <a:ln w="6350">
            <a:solidFill>
              <a:srgbClr val="A6A6A6"/>
            </a:solidFill>
          </a:ln>
        </p:spPr>
        <p:txBody>
          <a:bodyPr wrap="square" lIns="0" tIns="0" rIns="0" bIns="0" rtlCol="0"/>
          <a:lstStyle/>
          <a:p>
            <a:endParaRPr/>
          </a:p>
        </p:txBody>
      </p:sp>
      <p:sp>
        <p:nvSpPr>
          <p:cNvPr id="84" name="object 84"/>
          <p:cNvSpPr/>
          <p:nvPr/>
        </p:nvSpPr>
        <p:spPr>
          <a:xfrm>
            <a:off x="5024884" y="7673847"/>
            <a:ext cx="274955" cy="285750"/>
          </a:xfrm>
          <a:custGeom>
            <a:avLst/>
            <a:gdLst/>
            <a:ahLst/>
            <a:cxnLst/>
            <a:rect l="l" t="t" r="r" b="b"/>
            <a:pathLst>
              <a:path w="274954" h="285750">
                <a:moveTo>
                  <a:pt x="0" y="285242"/>
                </a:moveTo>
                <a:lnTo>
                  <a:pt x="274954" y="0"/>
                </a:lnTo>
              </a:path>
            </a:pathLst>
          </a:custGeom>
          <a:ln w="6350">
            <a:solidFill>
              <a:srgbClr val="A6A6A6"/>
            </a:solidFill>
          </a:ln>
        </p:spPr>
        <p:txBody>
          <a:bodyPr wrap="square" lIns="0" tIns="0" rIns="0" bIns="0" rtlCol="0"/>
          <a:lstStyle/>
          <a:p>
            <a:endParaRPr/>
          </a:p>
        </p:txBody>
      </p:sp>
      <p:sp>
        <p:nvSpPr>
          <p:cNvPr id="85" name="object 85"/>
          <p:cNvSpPr/>
          <p:nvPr/>
        </p:nvSpPr>
        <p:spPr>
          <a:xfrm>
            <a:off x="4998465" y="7652638"/>
            <a:ext cx="328930" cy="328930"/>
          </a:xfrm>
          <a:custGeom>
            <a:avLst/>
            <a:gdLst/>
            <a:ahLst/>
            <a:cxnLst/>
            <a:rect l="l" t="t" r="r" b="b"/>
            <a:pathLst>
              <a:path w="328929" h="328929">
                <a:moveTo>
                  <a:pt x="164464" y="0"/>
                </a:moveTo>
                <a:lnTo>
                  <a:pt x="120752" y="5876"/>
                </a:lnTo>
                <a:lnTo>
                  <a:pt x="81468" y="22460"/>
                </a:lnTo>
                <a:lnTo>
                  <a:pt x="48180" y="48180"/>
                </a:lnTo>
                <a:lnTo>
                  <a:pt x="22460" y="81468"/>
                </a:lnTo>
                <a:lnTo>
                  <a:pt x="5876" y="120752"/>
                </a:lnTo>
                <a:lnTo>
                  <a:pt x="0" y="164464"/>
                </a:lnTo>
                <a:lnTo>
                  <a:pt x="5876" y="208169"/>
                </a:lnTo>
                <a:lnTo>
                  <a:pt x="22460" y="247435"/>
                </a:lnTo>
                <a:lnTo>
                  <a:pt x="48180" y="280698"/>
                </a:lnTo>
                <a:lnTo>
                  <a:pt x="81468" y="306394"/>
                </a:lnTo>
                <a:lnTo>
                  <a:pt x="120752" y="322959"/>
                </a:lnTo>
                <a:lnTo>
                  <a:pt x="164464" y="328828"/>
                </a:lnTo>
                <a:lnTo>
                  <a:pt x="208167" y="322959"/>
                </a:lnTo>
                <a:lnTo>
                  <a:pt x="247428" y="306394"/>
                </a:lnTo>
                <a:lnTo>
                  <a:pt x="280685" y="280698"/>
                </a:lnTo>
                <a:lnTo>
                  <a:pt x="306375" y="247435"/>
                </a:lnTo>
                <a:lnTo>
                  <a:pt x="322935" y="208169"/>
                </a:lnTo>
                <a:lnTo>
                  <a:pt x="328803" y="164464"/>
                </a:lnTo>
                <a:lnTo>
                  <a:pt x="322935" y="120752"/>
                </a:lnTo>
                <a:lnTo>
                  <a:pt x="306375" y="81468"/>
                </a:lnTo>
                <a:lnTo>
                  <a:pt x="280685" y="48180"/>
                </a:lnTo>
                <a:lnTo>
                  <a:pt x="247428" y="22460"/>
                </a:lnTo>
                <a:lnTo>
                  <a:pt x="208167" y="5876"/>
                </a:lnTo>
                <a:lnTo>
                  <a:pt x="164464" y="0"/>
                </a:lnTo>
                <a:close/>
              </a:path>
            </a:pathLst>
          </a:custGeom>
          <a:solidFill>
            <a:srgbClr val="D9D9D9"/>
          </a:solidFill>
        </p:spPr>
        <p:txBody>
          <a:bodyPr wrap="square" lIns="0" tIns="0" rIns="0" bIns="0" rtlCol="0"/>
          <a:lstStyle/>
          <a:p>
            <a:endParaRPr/>
          </a:p>
        </p:txBody>
      </p:sp>
      <p:sp>
        <p:nvSpPr>
          <p:cNvPr id="86" name="object 86"/>
          <p:cNvSpPr/>
          <p:nvPr/>
        </p:nvSpPr>
        <p:spPr>
          <a:xfrm>
            <a:off x="5018785" y="7672959"/>
            <a:ext cx="288290" cy="288289"/>
          </a:xfrm>
          <a:custGeom>
            <a:avLst/>
            <a:gdLst/>
            <a:ahLst/>
            <a:cxnLst/>
            <a:rect l="l" t="t" r="r" b="b"/>
            <a:pathLst>
              <a:path w="288289" h="288290">
                <a:moveTo>
                  <a:pt x="144144" y="0"/>
                </a:moveTo>
                <a:lnTo>
                  <a:pt x="98576" y="7346"/>
                </a:lnTo>
                <a:lnTo>
                  <a:pt x="59006" y="27805"/>
                </a:lnTo>
                <a:lnTo>
                  <a:pt x="27805" y="59006"/>
                </a:lnTo>
                <a:lnTo>
                  <a:pt x="7346" y="98576"/>
                </a:lnTo>
                <a:lnTo>
                  <a:pt x="0" y="144144"/>
                </a:lnTo>
                <a:lnTo>
                  <a:pt x="7346" y="189651"/>
                </a:lnTo>
                <a:lnTo>
                  <a:pt x="27805" y="229184"/>
                </a:lnTo>
                <a:lnTo>
                  <a:pt x="59006" y="260365"/>
                </a:lnTo>
                <a:lnTo>
                  <a:pt x="98576" y="280817"/>
                </a:lnTo>
                <a:lnTo>
                  <a:pt x="144144" y="288162"/>
                </a:lnTo>
                <a:lnTo>
                  <a:pt x="189651" y="280817"/>
                </a:lnTo>
                <a:lnTo>
                  <a:pt x="229184" y="260365"/>
                </a:lnTo>
                <a:lnTo>
                  <a:pt x="260365" y="229184"/>
                </a:lnTo>
                <a:lnTo>
                  <a:pt x="280817" y="189651"/>
                </a:lnTo>
                <a:lnTo>
                  <a:pt x="288163" y="144144"/>
                </a:lnTo>
                <a:lnTo>
                  <a:pt x="280817" y="98576"/>
                </a:lnTo>
                <a:lnTo>
                  <a:pt x="260365" y="59006"/>
                </a:lnTo>
                <a:lnTo>
                  <a:pt x="229184" y="27805"/>
                </a:lnTo>
                <a:lnTo>
                  <a:pt x="189651" y="7346"/>
                </a:lnTo>
                <a:lnTo>
                  <a:pt x="144144" y="0"/>
                </a:lnTo>
                <a:close/>
              </a:path>
            </a:pathLst>
          </a:custGeom>
          <a:solidFill>
            <a:srgbClr val="E68421"/>
          </a:solidFill>
        </p:spPr>
        <p:txBody>
          <a:bodyPr wrap="square" lIns="0" tIns="0" rIns="0" bIns="0" rtlCol="0"/>
          <a:lstStyle/>
          <a:p>
            <a:endParaRPr/>
          </a:p>
        </p:txBody>
      </p:sp>
      <p:sp>
        <p:nvSpPr>
          <p:cNvPr id="87" name="object 87"/>
          <p:cNvSpPr txBox="1"/>
          <p:nvPr/>
        </p:nvSpPr>
        <p:spPr>
          <a:xfrm>
            <a:off x="5066539" y="7690485"/>
            <a:ext cx="193040" cy="230832"/>
          </a:xfrm>
          <a:prstGeom prst="rect">
            <a:avLst/>
          </a:prstGeom>
        </p:spPr>
        <p:txBody>
          <a:bodyPr vert="horz" wrap="square" lIns="0" tIns="0" rIns="0" bIns="0" rtlCol="0">
            <a:spAutoFit/>
          </a:bodyPr>
          <a:lstStyle/>
          <a:p>
            <a:pPr marL="12700">
              <a:lnSpc>
                <a:spcPts val="1140"/>
              </a:lnSpc>
            </a:pPr>
            <a:r>
              <a:rPr sz="1000" b="1" spc="-15" dirty="0">
                <a:solidFill>
                  <a:srgbClr val="FFFFFF"/>
                </a:solidFill>
                <a:latin typeface="Arial Black"/>
                <a:cs typeface="Arial Black"/>
              </a:rPr>
              <a:t>10</a:t>
            </a:r>
            <a:endParaRPr sz="1000">
              <a:latin typeface="Arial Black"/>
              <a:cs typeface="Arial Black"/>
            </a:endParaRPr>
          </a:p>
          <a:p>
            <a:pPr marL="29209">
              <a:lnSpc>
                <a:spcPts val="660"/>
              </a:lnSpc>
            </a:pPr>
            <a:r>
              <a:rPr sz="600" b="1" spc="-5" dirty="0">
                <a:solidFill>
                  <a:srgbClr val="FFFFFF"/>
                </a:solidFill>
                <a:latin typeface="Arial"/>
                <a:cs typeface="Arial"/>
              </a:rPr>
              <a:t>min</a:t>
            </a:r>
            <a:endParaRPr sz="6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61">
            <a:extLst>
              <a:ext uri="{FF2B5EF4-FFF2-40B4-BE49-F238E27FC236}">
                <a16:creationId xmlns:a16="http://schemas.microsoft.com/office/drawing/2014/main" id="{83D0D958-08C6-403D-932D-DF82F97B379E}"/>
              </a:ext>
            </a:extLst>
          </p:cNvPr>
          <p:cNvSpPr txBox="1"/>
          <p:nvPr/>
        </p:nvSpPr>
        <p:spPr>
          <a:xfrm>
            <a:off x="19050" y="607454"/>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Self Awareness</a:t>
            </a:r>
          </a:p>
        </p:txBody>
      </p:sp>
      <p:pic>
        <p:nvPicPr>
          <p:cNvPr id="3074" name="Picture 2" descr="part-3">
            <a:extLst>
              <a:ext uri="{FF2B5EF4-FFF2-40B4-BE49-F238E27FC236}">
                <a16:creationId xmlns:a16="http://schemas.microsoft.com/office/drawing/2014/main" id="{A7CADA85-565B-4EAF-A1F5-0DBD7D8E0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4" y="898396"/>
            <a:ext cx="6048375" cy="701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98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61">
            <a:extLst>
              <a:ext uri="{FF2B5EF4-FFF2-40B4-BE49-F238E27FC236}">
                <a16:creationId xmlns:a16="http://schemas.microsoft.com/office/drawing/2014/main" id="{86CE581E-0D75-4B04-93A0-280695EE7FB6}"/>
              </a:ext>
            </a:extLst>
          </p:cNvPr>
          <p:cNvSpPr txBox="1"/>
          <p:nvPr/>
        </p:nvSpPr>
        <p:spPr>
          <a:xfrm>
            <a:off x="152400" y="685800"/>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Awareness of Others</a:t>
            </a:r>
          </a:p>
        </p:txBody>
      </p:sp>
      <p:pic>
        <p:nvPicPr>
          <p:cNvPr id="2050" name="Picture 2" descr="part-4">
            <a:extLst>
              <a:ext uri="{FF2B5EF4-FFF2-40B4-BE49-F238E27FC236}">
                <a16:creationId xmlns:a16="http://schemas.microsoft.com/office/drawing/2014/main" id="{5EBB13A9-260D-4CCE-8BD3-8A1054999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0" y="992506"/>
            <a:ext cx="5970650" cy="710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60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1743710" cy="230832"/>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Powerful</a:t>
            </a:r>
            <a:r>
              <a:rPr sz="1500" b="1" spc="-45" dirty="0">
                <a:latin typeface="Calibri"/>
                <a:cs typeface="Calibri"/>
              </a:rPr>
              <a:t> </a:t>
            </a:r>
            <a:r>
              <a:rPr sz="1500" b="1" spc="-5" dirty="0">
                <a:latin typeface="Calibri"/>
                <a:cs typeface="Calibri"/>
              </a:rPr>
              <a:t>Questioning</a:t>
            </a:r>
            <a:endParaRPr sz="1500">
              <a:latin typeface="Calibri"/>
              <a:cs typeface="Calibri"/>
            </a:endParaRPr>
          </a:p>
        </p:txBody>
      </p:sp>
      <p:sp>
        <p:nvSpPr>
          <p:cNvPr id="59" name="object 59"/>
          <p:cNvSpPr/>
          <p:nvPr/>
        </p:nvSpPr>
        <p:spPr>
          <a:xfrm>
            <a:off x="1726694" y="1639824"/>
            <a:ext cx="3442715" cy="2260092"/>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2069592" y="2148843"/>
            <a:ext cx="2900172" cy="1463039"/>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1890650" y="1655064"/>
            <a:ext cx="3252851" cy="2209800"/>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1752600" y="1793114"/>
            <a:ext cx="552450" cy="2071752"/>
          </a:xfrm>
          <a:prstGeom prst="rect">
            <a:avLst/>
          </a:prstGeom>
          <a:blipFill>
            <a:blip r:embed="rId5" cstate="print"/>
            <a:stretch>
              <a:fillRect/>
            </a:stretch>
          </a:blipFill>
        </p:spPr>
        <p:txBody>
          <a:bodyPr wrap="square" lIns="0" tIns="0" rIns="0" bIns="0" rtlCol="0"/>
          <a:lstStyle/>
          <a:p>
            <a:endParaRPr/>
          </a:p>
        </p:txBody>
      </p:sp>
      <p:sp>
        <p:nvSpPr>
          <p:cNvPr id="63" name="object 63"/>
          <p:cNvSpPr/>
          <p:nvPr/>
        </p:nvSpPr>
        <p:spPr>
          <a:xfrm>
            <a:off x="1752600" y="1655064"/>
            <a:ext cx="3390900" cy="2209800"/>
          </a:xfrm>
          <a:custGeom>
            <a:avLst/>
            <a:gdLst/>
            <a:ahLst/>
            <a:cxnLst/>
            <a:rect l="l" t="t" r="r" b="b"/>
            <a:pathLst>
              <a:path w="3390900" h="2209800">
                <a:moveTo>
                  <a:pt x="276225" y="1933575"/>
                </a:moveTo>
                <a:lnTo>
                  <a:pt x="276225" y="138049"/>
                </a:lnTo>
                <a:lnTo>
                  <a:pt x="283266" y="94431"/>
                </a:lnTo>
                <a:lnTo>
                  <a:pt x="302872" y="56537"/>
                </a:lnTo>
                <a:lnTo>
                  <a:pt x="332762" y="26647"/>
                </a:lnTo>
                <a:lnTo>
                  <a:pt x="370656" y="7041"/>
                </a:lnTo>
                <a:lnTo>
                  <a:pt x="414274" y="0"/>
                </a:lnTo>
                <a:lnTo>
                  <a:pt x="3252724" y="0"/>
                </a:lnTo>
                <a:lnTo>
                  <a:pt x="3296403" y="7041"/>
                </a:lnTo>
                <a:lnTo>
                  <a:pt x="3334335" y="26647"/>
                </a:lnTo>
                <a:lnTo>
                  <a:pt x="3364244" y="56537"/>
                </a:lnTo>
                <a:lnTo>
                  <a:pt x="3383857" y="94431"/>
                </a:lnTo>
                <a:lnTo>
                  <a:pt x="3390900" y="138049"/>
                </a:lnTo>
                <a:lnTo>
                  <a:pt x="3383857" y="181728"/>
                </a:lnTo>
                <a:lnTo>
                  <a:pt x="3364244" y="219660"/>
                </a:lnTo>
                <a:lnTo>
                  <a:pt x="3334335" y="249569"/>
                </a:lnTo>
                <a:lnTo>
                  <a:pt x="3296403" y="269182"/>
                </a:lnTo>
                <a:lnTo>
                  <a:pt x="3252724" y="276225"/>
                </a:lnTo>
                <a:lnTo>
                  <a:pt x="3114675" y="276225"/>
                </a:lnTo>
                <a:lnTo>
                  <a:pt x="3114675" y="2071624"/>
                </a:lnTo>
                <a:lnTo>
                  <a:pt x="3107632" y="2115303"/>
                </a:lnTo>
                <a:lnTo>
                  <a:pt x="3088019" y="2153235"/>
                </a:lnTo>
                <a:lnTo>
                  <a:pt x="3058110" y="2183144"/>
                </a:lnTo>
                <a:lnTo>
                  <a:pt x="3020178" y="2202757"/>
                </a:lnTo>
                <a:lnTo>
                  <a:pt x="2976499" y="2209800"/>
                </a:lnTo>
                <a:lnTo>
                  <a:pt x="138049" y="2209800"/>
                </a:lnTo>
                <a:lnTo>
                  <a:pt x="94431" y="2202757"/>
                </a:lnTo>
                <a:lnTo>
                  <a:pt x="56537" y="2183144"/>
                </a:lnTo>
                <a:lnTo>
                  <a:pt x="26647" y="2153235"/>
                </a:lnTo>
                <a:lnTo>
                  <a:pt x="7041" y="2115303"/>
                </a:lnTo>
                <a:lnTo>
                  <a:pt x="0" y="2071624"/>
                </a:lnTo>
                <a:lnTo>
                  <a:pt x="7041" y="2028006"/>
                </a:lnTo>
                <a:lnTo>
                  <a:pt x="26647" y="1990112"/>
                </a:lnTo>
                <a:lnTo>
                  <a:pt x="56537" y="1960222"/>
                </a:lnTo>
                <a:lnTo>
                  <a:pt x="94431" y="1940616"/>
                </a:lnTo>
                <a:lnTo>
                  <a:pt x="138049" y="1933575"/>
                </a:lnTo>
                <a:lnTo>
                  <a:pt x="276225" y="1933575"/>
                </a:lnTo>
                <a:close/>
              </a:path>
            </a:pathLst>
          </a:custGeom>
          <a:ln w="4762">
            <a:solidFill>
              <a:srgbClr val="5C71B1"/>
            </a:solidFill>
          </a:ln>
        </p:spPr>
        <p:txBody>
          <a:bodyPr wrap="square" lIns="0" tIns="0" rIns="0" bIns="0" rtlCol="0"/>
          <a:lstStyle/>
          <a:p>
            <a:endParaRPr/>
          </a:p>
        </p:txBody>
      </p:sp>
      <p:sp>
        <p:nvSpPr>
          <p:cNvPr id="64" name="object 64"/>
          <p:cNvSpPr/>
          <p:nvPr/>
        </p:nvSpPr>
        <p:spPr>
          <a:xfrm>
            <a:off x="2097914" y="1655066"/>
            <a:ext cx="207645" cy="276225"/>
          </a:xfrm>
          <a:custGeom>
            <a:avLst/>
            <a:gdLst/>
            <a:ahLst/>
            <a:cxnLst/>
            <a:rect l="l" t="t" r="r" b="b"/>
            <a:pathLst>
              <a:path w="207644" h="276225">
                <a:moveTo>
                  <a:pt x="68961" y="0"/>
                </a:moveTo>
                <a:lnTo>
                  <a:pt x="112640" y="7041"/>
                </a:lnTo>
                <a:lnTo>
                  <a:pt x="150572" y="26647"/>
                </a:lnTo>
                <a:lnTo>
                  <a:pt x="180481" y="56537"/>
                </a:lnTo>
                <a:lnTo>
                  <a:pt x="200094" y="94431"/>
                </a:lnTo>
                <a:lnTo>
                  <a:pt x="207137" y="138049"/>
                </a:lnTo>
                <a:lnTo>
                  <a:pt x="200094" y="181728"/>
                </a:lnTo>
                <a:lnTo>
                  <a:pt x="180481" y="219660"/>
                </a:lnTo>
                <a:lnTo>
                  <a:pt x="150572" y="249569"/>
                </a:lnTo>
                <a:lnTo>
                  <a:pt x="112640" y="269182"/>
                </a:lnTo>
                <a:lnTo>
                  <a:pt x="68961" y="276225"/>
                </a:lnTo>
                <a:lnTo>
                  <a:pt x="42112" y="270805"/>
                </a:lnTo>
                <a:lnTo>
                  <a:pt x="20193" y="256016"/>
                </a:lnTo>
                <a:lnTo>
                  <a:pt x="5417" y="234059"/>
                </a:lnTo>
                <a:lnTo>
                  <a:pt x="0" y="207136"/>
                </a:lnTo>
                <a:lnTo>
                  <a:pt x="5417" y="180268"/>
                </a:lnTo>
                <a:lnTo>
                  <a:pt x="20193" y="158305"/>
                </a:lnTo>
                <a:lnTo>
                  <a:pt x="42112" y="143486"/>
                </a:lnTo>
                <a:lnTo>
                  <a:pt x="68961" y="138049"/>
                </a:lnTo>
                <a:lnTo>
                  <a:pt x="207137" y="138049"/>
                </a:lnTo>
              </a:path>
            </a:pathLst>
          </a:custGeom>
          <a:ln w="4762">
            <a:solidFill>
              <a:srgbClr val="5C71B1"/>
            </a:solidFill>
          </a:ln>
        </p:spPr>
        <p:txBody>
          <a:bodyPr wrap="square" lIns="0" tIns="0" rIns="0" bIns="0" rtlCol="0"/>
          <a:lstStyle/>
          <a:p>
            <a:endParaRPr/>
          </a:p>
        </p:txBody>
      </p:sp>
      <p:sp>
        <p:nvSpPr>
          <p:cNvPr id="65" name="object 65"/>
          <p:cNvSpPr/>
          <p:nvPr/>
        </p:nvSpPr>
        <p:spPr>
          <a:xfrm>
            <a:off x="2166875" y="1931289"/>
            <a:ext cx="2700655" cy="0"/>
          </a:xfrm>
          <a:custGeom>
            <a:avLst/>
            <a:gdLst/>
            <a:ahLst/>
            <a:cxnLst/>
            <a:rect l="l" t="t" r="r" b="b"/>
            <a:pathLst>
              <a:path w="2700654">
                <a:moveTo>
                  <a:pt x="2700401" y="0"/>
                </a:moveTo>
                <a:lnTo>
                  <a:pt x="0" y="0"/>
                </a:lnTo>
              </a:path>
            </a:pathLst>
          </a:custGeom>
          <a:ln w="4762">
            <a:solidFill>
              <a:srgbClr val="5C71B1"/>
            </a:solidFill>
          </a:ln>
        </p:spPr>
        <p:txBody>
          <a:bodyPr wrap="square" lIns="0" tIns="0" rIns="0" bIns="0" rtlCol="0"/>
          <a:lstStyle/>
          <a:p>
            <a:endParaRPr/>
          </a:p>
        </p:txBody>
      </p:sp>
      <p:sp>
        <p:nvSpPr>
          <p:cNvPr id="66" name="object 66"/>
          <p:cNvSpPr/>
          <p:nvPr/>
        </p:nvSpPr>
        <p:spPr>
          <a:xfrm>
            <a:off x="1890648" y="3588639"/>
            <a:ext cx="138430" cy="138430"/>
          </a:xfrm>
          <a:custGeom>
            <a:avLst/>
            <a:gdLst/>
            <a:ahLst/>
            <a:cxnLst/>
            <a:rect l="l" t="t" r="r" b="b"/>
            <a:pathLst>
              <a:path w="138430" h="138429">
                <a:moveTo>
                  <a:pt x="0" y="0"/>
                </a:moveTo>
                <a:lnTo>
                  <a:pt x="26922" y="5419"/>
                </a:lnTo>
                <a:lnTo>
                  <a:pt x="48879" y="20208"/>
                </a:lnTo>
                <a:lnTo>
                  <a:pt x="63668" y="42165"/>
                </a:lnTo>
                <a:lnTo>
                  <a:pt x="69087" y="69087"/>
                </a:lnTo>
                <a:lnTo>
                  <a:pt x="63668" y="95936"/>
                </a:lnTo>
                <a:lnTo>
                  <a:pt x="48879" y="117855"/>
                </a:lnTo>
                <a:lnTo>
                  <a:pt x="26922" y="132631"/>
                </a:lnTo>
                <a:lnTo>
                  <a:pt x="0" y="138049"/>
                </a:lnTo>
                <a:lnTo>
                  <a:pt x="138175" y="138049"/>
                </a:lnTo>
              </a:path>
            </a:pathLst>
          </a:custGeom>
          <a:ln w="4762">
            <a:solidFill>
              <a:srgbClr val="5C71B1"/>
            </a:solidFill>
          </a:ln>
        </p:spPr>
        <p:txBody>
          <a:bodyPr wrap="square" lIns="0" tIns="0" rIns="0" bIns="0" rtlCol="0"/>
          <a:lstStyle/>
          <a:p>
            <a:endParaRPr/>
          </a:p>
        </p:txBody>
      </p:sp>
      <p:sp>
        <p:nvSpPr>
          <p:cNvPr id="67" name="object 67"/>
          <p:cNvSpPr/>
          <p:nvPr/>
        </p:nvSpPr>
        <p:spPr>
          <a:xfrm>
            <a:off x="1890648" y="3588641"/>
            <a:ext cx="138430" cy="276225"/>
          </a:xfrm>
          <a:custGeom>
            <a:avLst/>
            <a:gdLst/>
            <a:ahLst/>
            <a:cxnLst/>
            <a:rect l="l" t="t" r="r" b="b"/>
            <a:pathLst>
              <a:path w="138430" h="276225">
                <a:moveTo>
                  <a:pt x="0" y="276225"/>
                </a:moveTo>
                <a:lnTo>
                  <a:pt x="43679" y="269182"/>
                </a:lnTo>
                <a:lnTo>
                  <a:pt x="81611" y="249569"/>
                </a:lnTo>
                <a:lnTo>
                  <a:pt x="111520" y="219660"/>
                </a:lnTo>
                <a:lnTo>
                  <a:pt x="131133" y="181728"/>
                </a:lnTo>
                <a:lnTo>
                  <a:pt x="138175" y="138049"/>
                </a:lnTo>
                <a:lnTo>
                  <a:pt x="138175" y="0"/>
                </a:lnTo>
              </a:path>
            </a:pathLst>
          </a:custGeom>
          <a:ln w="4762">
            <a:solidFill>
              <a:srgbClr val="5C71B1"/>
            </a:solidFill>
          </a:ln>
        </p:spPr>
        <p:txBody>
          <a:bodyPr wrap="square" lIns="0" tIns="0" rIns="0" bIns="0" rtlCol="0"/>
          <a:lstStyle/>
          <a:p>
            <a:endParaRPr/>
          </a:p>
        </p:txBody>
      </p:sp>
      <p:sp>
        <p:nvSpPr>
          <p:cNvPr id="68" name="object 68"/>
          <p:cNvSpPr txBox="1"/>
          <p:nvPr/>
        </p:nvSpPr>
        <p:spPr>
          <a:xfrm>
            <a:off x="2172082" y="2105532"/>
            <a:ext cx="2662555" cy="1379865"/>
          </a:xfrm>
          <a:prstGeom prst="rect">
            <a:avLst/>
          </a:prstGeom>
        </p:spPr>
        <p:txBody>
          <a:bodyPr vert="horz" wrap="square" lIns="0" tIns="0" rIns="0" bIns="0" rtlCol="0">
            <a:spAutoFit/>
          </a:bodyPr>
          <a:lstStyle/>
          <a:p>
            <a:pPr marL="341630" marR="443865" indent="-1905" algn="ctr">
              <a:lnSpc>
                <a:spcPct val="150000"/>
              </a:lnSpc>
            </a:pPr>
            <a:r>
              <a:rPr sz="1200" i="1" spc="-15" dirty="0">
                <a:latin typeface="Calibri"/>
                <a:cs typeface="Calibri"/>
              </a:rPr>
              <a:t>“Ability </a:t>
            </a:r>
            <a:r>
              <a:rPr sz="1200" i="1" spc="-5" dirty="0">
                <a:latin typeface="Calibri"/>
                <a:cs typeface="Calibri"/>
              </a:rPr>
              <a:t>to ask questions that  reveal the information needed  for maximum benefit</a:t>
            </a:r>
            <a:r>
              <a:rPr sz="1200" i="1" spc="-45" dirty="0">
                <a:latin typeface="Calibri"/>
                <a:cs typeface="Calibri"/>
              </a:rPr>
              <a:t> </a:t>
            </a:r>
            <a:r>
              <a:rPr sz="1200" i="1" spc="-5" dirty="0">
                <a:latin typeface="Calibri"/>
                <a:cs typeface="Calibri"/>
              </a:rPr>
              <a:t>to</a:t>
            </a:r>
            <a:endParaRPr sz="1200">
              <a:latin typeface="Calibri"/>
              <a:cs typeface="Calibri"/>
            </a:endParaRPr>
          </a:p>
          <a:p>
            <a:pPr marR="114300" algn="ctr">
              <a:lnSpc>
                <a:spcPct val="100000"/>
              </a:lnSpc>
              <a:spcBef>
                <a:spcPts val="720"/>
              </a:spcBef>
            </a:pPr>
            <a:r>
              <a:rPr sz="1200" i="1" spc="-5" dirty="0">
                <a:latin typeface="Calibri"/>
                <a:cs typeface="Calibri"/>
              </a:rPr>
              <a:t>the coaching relationship and the</a:t>
            </a:r>
            <a:r>
              <a:rPr sz="1200" i="1" spc="40" dirty="0">
                <a:latin typeface="Calibri"/>
                <a:cs typeface="Calibri"/>
              </a:rPr>
              <a:t> </a:t>
            </a:r>
            <a:r>
              <a:rPr sz="1200" i="1" spc="-25" dirty="0">
                <a:latin typeface="Calibri"/>
                <a:cs typeface="Calibri"/>
              </a:rPr>
              <a:t>client.”</a:t>
            </a:r>
            <a:endParaRPr sz="1200">
              <a:latin typeface="Calibri"/>
              <a:cs typeface="Calibri"/>
            </a:endParaRPr>
          </a:p>
          <a:p>
            <a:pPr marR="5080" algn="r">
              <a:lnSpc>
                <a:spcPct val="100000"/>
              </a:lnSpc>
              <a:spcBef>
                <a:spcPts val="720"/>
              </a:spcBef>
            </a:pPr>
            <a:r>
              <a:rPr sz="1200" i="1" dirty="0">
                <a:latin typeface="Calibri"/>
                <a:cs typeface="Calibri"/>
              </a:rPr>
              <a:t>-</a:t>
            </a:r>
            <a:r>
              <a:rPr sz="1200" i="1" spc="-105" dirty="0">
                <a:latin typeface="Calibri"/>
                <a:cs typeface="Calibri"/>
              </a:rPr>
              <a:t> </a:t>
            </a:r>
            <a:r>
              <a:rPr sz="1200" i="1" spc="-5" dirty="0">
                <a:latin typeface="Calibri"/>
                <a:cs typeface="Calibri"/>
              </a:rPr>
              <a:t>ICF</a:t>
            </a:r>
            <a:endParaRPr sz="1200">
              <a:latin typeface="Calibri"/>
              <a:cs typeface="Calibri"/>
            </a:endParaRPr>
          </a:p>
        </p:txBody>
      </p:sp>
      <p:sp>
        <p:nvSpPr>
          <p:cNvPr id="70" name="object 70"/>
          <p:cNvSpPr/>
          <p:nvPr/>
        </p:nvSpPr>
        <p:spPr>
          <a:xfrm>
            <a:off x="4875657" y="8069581"/>
            <a:ext cx="565150" cy="271273"/>
          </a:xfrm>
          <a:prstGeom prst="rect">
            <a:avLst/>
          </a:prstGeom>
          <a:blipFill>
            <a:blip r:embed="rId6" cstate="print"/>
            <a:stretch>
              <a:fillRect/>
            </a:stretch>
          </a:blipFill>
        </p:spPr>
        <p:txBody>
          <a:bodyPr wrap="square" lIns="0" tIns="0" rIns="0" bIns="0" rtlCol="0"/>
          <a:lstStyle/>
          <a:p>
            <a:endParaRPr/>
          </a:p>
        </p:txBody>
      </p:sp>
      <p:sp>
        <p:nvSpPr>
          <p:cNvPr id="72" name="object 7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3" name="object 7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4" name="object 7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5" name="object 7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6" name="object 7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7" name="object 7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8" name="object 7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9" name="object 7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80" name="object 8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81" name="object 8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82" name="object 8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83" name="object 8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4" name="object 8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5" name="object 8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6" name="object 8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7" name="object 8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8" name="object 8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9" name="object 8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90" name="object 9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91" name="object 9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92" name="object 9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93" name="object 9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4" name="object 9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5" name="object 9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6" name="object 9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7" name="object 9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8" name="object 9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9" name="object 9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00" name="object 10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01" name="object 10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02" name="object 10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03" name="object 10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4" name="object 10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5" name="object 10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6" name="object 10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7" name="object 10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8" name="object 10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9" name="object 10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10" name="object 11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11" name="object 11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12" name="object 11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13" name="object 11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4" name="object 11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5" name="object 11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6" name="object 11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7" name="object 11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8" name="object 11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9" name="object 11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20" name="object 12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21" name="object 12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22" name="object 12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24" name="object 124"/>
          <p:cNvSpPr txBox="1"/>
          <p:nvPr/>
        </p:nvSpPr>
        <p:spPr>
          <a:xfrm>
            <a:off x="1214426" y="4988945"/>
            <a:ext cx="3636645" cy="2528897"/>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Powerful</a:t>
            </a:r>
            <a:r>
              <a:rPr sz="1500" b="1" spc="-45" dirty="0">
                <a:latin typeface="Calibri"/>
                <a:cs typeface="Calibri"/>
              </a:rPr>
              <a:t> </a:t>
            </a:r>
            <a:r>
              <a:rPr sz="1500" b="1" spc="-5" dirty="0">
                <a:latin typeface="Calibri"/>
                <a:cs typeface="Calibri"/>
              </a:rPr>
              <a:t>Questioning</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Asks questions that reflect active</a:t>
            </a:r>
            <a:r>
              <a:rPr sz="1200" spc="-50" dirty="0">
                <a:latin typeface="Calibri"/>
                <a:cs typeface="Calibri"/>
              </a:rPr>
              <a:t> </a:t>
            </a:r>
            <a:r>
              <a:rPr sz="1200" spc="-5" dirty="0">
                <a:latin typeface="Calibri"/>
                <a:cs typeface="Calibri"/>
              </a:rPr>
              <a:t>listening</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Reflect understanding </a:t>
            </a:r>
            <a:r>
              <a:rPr sz="1000" spc="-5" dirty="0">
                <a:latin typeface="Calibri"/>
                <a:cs typeface="Calibri"/>
              </a:rPr>
              <a:t>of the client's</a:t>
            </a:r>
            <a:r>
              <a:rPr sz="1000" spc="105" dirty="0">
                <a:latin typeface="Calibri"/>
                <a:cs typeface="Calibri"/>
              </a:rPr>
              <a:t> </a:t>
            </a:r>
            <a:r>
              <a:rPr sz="1000" spc="-10" dirty="0">
                <a:latin typeface="Calibri"/>
                <a:cs typeface="Calibri"/>
              </a:rPr>
              <a:t>perspective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Challenge </a:t>
            </a:r>
            <a:r>
              <a:rPr sz="1000" spc="-5" dirty="0">
                <a:latin typeface="Calibri"/>
                <a:cs typeface="Calibri"/>
              </a:rPr>
              <a:t>client's</a:t>
            </a:r>
            <a:r>
              <a:rPr sz="1000" spc="15" dirty="0">
                <a:latin typeface="Calibri"/>
                <a:cs typeface="Calibri"/>
              </a:rPr>
              <a:t> </a:t>
            </a:r>
            <a:r>
              <a:rPr sz="1000" spc="-5" dirty="0">
                <a:latin typeface="Calibri"/>
                <a:cs typeface="Calibri"/>
              </a:rPr>
              <a:t>assumptions</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Asks </a:t>
            </a:r>
            <a:r>
              <a:rPr sz="1200" dirty="0">
                <a:latin typeface="Calibri"/>
                <a:cs typeface="Calibri"/>
              </a:rPr>
              <a:t>open-ended </a:t>
            </a:r>
            <a:r>
              <a:rPr sz="1200" spc="-5" dirty="0">
                <a:latin typeface="Calibri"/>
                <a:cs typeface="Calibri"/>
              </a:rPr>
              <a:t>questions that </a:t>
            </a:r>
            <a:r>
              <a:rPr sz="1200" spc="-15" dirty="0">
                <a:latin typeface="Calibri"/>
                <a:cs typeface="Calibri"/>
              </a:rPr>
              <a:t>evoke </a:t>
            </a:r>
            <a:r>
              <a:rPr sz="1200" spc="-5" dirty="0">
                <a:latin typeface="Calibri"/>
                <a:cs typeface="Calibri"/>
              </a:rPr>
              <a:t>greater</a:t>
            </a:r>
            <a:r>
              <a:rPr sz="1200" spc="-105" dirty="0">
                <a:latin typeface="Calibri"/>
                <a:cs typeface="Calibri"/>
              </a:rPr>
              <a:t> </a:t>
            </a:r>
            <a:r>
              <a:rPr sz="1200" dirty="0">
                <a:latin typeface="Calibri"/>
                <a:cs typeface="Calibri"/>
              </a:rPr>
              <a:t>clarity:</a:t>
            </a:r>
            <a:endParaRPr sz="1200">
              <a:latin typeface="Calibri"/>
              <a:cs typeface="Calibri"/>
            </a:endParaRPr>
          </a:p>
          <a:p>
            <a:pPr marL="498475" lvl="1" indent="-143510">
              <a:lnSpc>
                <a:spcPct val="100000"/>
              </a:lnSpc>
              <a:spcBef>
                <a:spcPts val="575"/>
              </a:spcBef>
              <a:buClr>
                <a:srgbClr val="FF6600"/>
              </a:buClr>
              <a:buFont typeface="Arial"/>
              <a:buChar char="•"/>
              <a:tabLst>
                <a:tab pos="499109" algn="l"/>
              </a:tabLst>
            </a:pPr>
            <a:r>
              <a:rPr sz="1000" spc="-10" dirty="0">
                <a:latin typeface="Calibri"/>
                <a:cs typeface="Calibri"/>
              </a:rPr>
              <a:t>Facilitate </a:t>
            </a:r>
            <a:r>
              <a:rPr sz="1000" spc="-5" dirty="0">
                <a:latin typeface="Calibri"/>
                <a:cs typeface="Calibri"/>
              </a:rPr>
              <a:t>new insight, </a:t>
            </a:r>
            <a:r>
              <a:rPr sz="1000" spc="-10" dirty="0">
                <a:latin typeface="Calibri"/>
                <a:cs typeface="Calibri"/>
              </a:rPr>
              <a:t>discovery </a:t>
            </a:r>
            <a:r>
              <a:rPr sz="1000" spc="-5" dirty="0">
                <a:latin typeface="Calibri"/>
                <a:cs typeface="Calibri"/>
              </a:rPr>
              <a:t>or</a:t>
            </a:r>
            <a:r>
              <a:rPr sz="1000" spc="95" dirty="0">
                <a:latin typeface="Calibri"/>
                <a:cs typeface="Calibri"/>
              </a:rPr>
              <a:t> </a:t>
            </a:r>
            <a:r>
              <a:rPr sz="1000" spc="-5" dirty="0">
                <a:latin typeface="Calibri"/>
                <a:cs typeface="Calibri"/>
              </a:rPr>
              <a:t>possibility</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Prompt commitment to</a:t>
            </a:r>
            <a:r>
              <a:rPr sz="1000" spc="55" dirty="0">
                <a:latin typeface="Calibri"/>
                <a:cs typeface="Calibri"/>
              </a:rPr>
              <a:t> </a:t>
            </a:r>
            <a:r>
              <a:rPr sz="1000" spc="-5" dirty="0">
                <a:latin typeface="Calibri"/>
                <a:cs typeface="Calibri"/>
              </a:rPr>
              <a:t>action</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Asks questions that move </a:t>
            </a:r>
            <a:r>
              <a:rPr sz="1200" dirty="0">
                <a:latin typeface="Calibri"/>
                <a:cs typeface="Calibri"/>
              </a:rPr>
              <a:t>the </a:t>
            </a:r>
            <a:r>
              <a:rPr sz="1200" spc="-5" dirty="0">
                <a:latin typeface="Calibri"/>
                <a:cs typeface="Calibri"/>
              </a:rPr>
              <a:t>client</a:t>
            </a:r>
            <a:r>
              <a:rPr sz="1200" spc="-90" dirty="0">
                <a:latin typeface="Calibri"/>
                <a:cs typeface="Calibri"/>
              </a:rPr>
              <a:t> </a:t>
            </a:r>
            <a:r>
              <a:rPr sz="1200" spc="-5" dirty="0">
                <a:latin typeface="Calibri"/>
                <a:cs typeface="Calibri"/>
              </a:rPr>
              <a:t>forward:</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20" dirty="0">
                <a:latin typeface="Calibri"/>
                <a:cs typeface="Calibri"/>
              </a:rPr>
              <a:t>Towards </a:t>
            </a:r>
            <a:r>
              <a:rPr sz="1000" spc="-5" dirty="0">
                <a:latin typeface="Calibri"/>
                <a:cs typeface="Calibri"/>
              </a:rPr>
              <a:t>goals that </a:t>
            </a:r>
            <a:r>
              <a:rPr sz="1000" spc="-10" dirty="0">
                <a:latin typeface="Calibri"/>
                <a:cs typeface="Calibri"/>
              </a:rPr>
              <a:t>they</a:t>
            </a:r>
            <a:r>
              <a:rPr sz="1000" spc="10" dirty="0">
                <a:latin typeface="Calibri"/>
                <a:cs typeface="Calibri"/>
              </a:rPr>
              <a:t> </a:t>
            </a:r>
            <a:r>
              <a:rPr sz="1000" spc="-10" dirty="0">
                <a:latin typeface="Calibri"/>
                <a:cs typeface="Calibri"/>
              </a:rPr>
              <a:t>desire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Not </a:t>
            </a:r>
            <a:r>
              <a:rPr sz="1000" spc="-10" dirty="0">
                <a:latin typeface="Calibri"/>
                <a:cs typeface="Calibri"/>
              </a:rPr>
              <a:t>backwards to </a:t>
            </a:r>
            <a:r>
              <a:rPr sz="1000" spc="-5" dirty="0">
                <a:latin typeface="Calibri"/>
                <a:cs typeface="Calibri"/>
              </a:rPr>
              <a:t>problems and</a:t>
            </a:r>
            <a:r>
              <a:rPr sz="1000" spc="5" dirty="0">
                <a:latin typeface="Calibri"/>
                <a:cs typeface="Calibri"/>
              </a:rPr>
              <a:t> </a:t>
            </a:r>
            <a:r>
              <a:rPr sz="1000" spc="-5" dirty="0">
                <a:latin typeface="Calibri"/>
                <a:cs typeface="Calibri"/>
              </a:rPr>
              <a:t>justifications</a:t>
            </a:r>
            <a:endParaRPr sz="10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19"/>
            <a:ext cx="149606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Choose your</a:t>
            </a:r>
            <a:r>
              <a:rPr sz="1500" b="1" spc="-65" dirty="0">
                <a:latin typeface="Calibri"/>
                <a:cs typeface="Calibri"/>
              </a:rPr>
              <a:t> </a:t>
            </a:r>
            <a:r>
              <a:rPr sz="1500" b="1" spc="-10" dirty="0">
                <a:latin typeface="Calibri"/>
                <a:cs typeface="Calibri"/>
              </a:rPr>
              <a:t>Focus</a:t>
            </a:r>
            <a:endParaRPr sz="1500">
              <a:latin typeface="Calibri"/>
              <a:cs typeface="Calibri"/>
            </a:endParaRPr>
          </a:p>
        </p:txBody>
      </p:sp>
      <p:sp>
        <p:nvSpPr>
          <p:cNvPr id="59" name="object 59"/>
          <p:cNvSpPr/>
          <p:nvPr/>
        </p:nvSpPr>
        <p:spPr>
          <a:xfrm>
            <a:off x="3147950" y="1591566"/>
            <a:ext cx="828675" cy="558799"/>
          </a:xfrm>
          <a:custGeom>
            <a:avLst/>
            <a:gdLst/>
            <a:ahLst/>
            <a:cxnLst/>
            <a:rect l="l" t="t" r="r" b="b"/>
            <a:pathLst>
              <a:path w="828675" h="558800">
                <a:moveTo>
                  <a:pt x="414400" y="0"/>
                </a:moveTo>
                <a:lnTo>
                  <a:pt x="0" y="558800"/>
                </a:lnTo>
                <a:lnTo>
                  <a:pt x="828675" y="558800"/>
                </a:lnTo>
                <a:lnTo>
                  <a:pt x="414400" y="0"/>
                </a:lnTo>
                <a:close/>
              </a:path>
            </a:pathLst>
          </a:custGeom>
          <a:solidFill>
            <a:srgbClr val="5F76B4"/>
          </a:solidFill>
        </p:spPr>
        <p:txBody>
          <a:bodyPr wrap="square" lIns="0" tIns="0" rIns="0" bIns="0" rtlCol="0"/>
          <a:lstStyle/>
          <a:p>
            <a:endParaRPr/>
          </a:p>
        </p:txBody>
      </p:sp>
      <p:sp>
        <p:nvSpPr>
          <p:cNvPr id="60" name="object 60"/>
          <p:cNvSpPr txBox="1"/>
          <p:nvPr/>
        </p:nvSpPr>
        <p:spPr>
          <a:xfrm>
            <a:off x="3251453" y="1747901"/>
            <a:ext cx="621030" cy="215444"/>
          </a:xfrm>
          <a:prstGeom prst="rect">
            <a:avLst/>
          </a:prstGeom>
        </p:spPr>
        <p:txBody>
          <a:bodyPr vert="horz" wrap="square" lIns="0" tIns="0" rIns="0" bIns="0" rtlCol="0">
            <a:spAutoFit/>
          </a:bodyPr>
          <a:lstStyle/>
          <a:p>
            <a:pPr marL="12700">
              <a:lnSpc>
                <a:spcPct val="100000"/>
              </a:lnSpc>
            </a:pPr>
            <a:r>
              <a:rPr sz="1400" spc="-10" dirty="0">
                <a:latin typeface="Arial"/>
                <a:cs typeface="Arial"/>
              </a:rPr>
              <a:t>R</a:t>
            </a:r>
            <a:r>
              <a:rPr sz="1400" dirty="0">
                <a:latin typeface="Arial"/>
                <a:cs typeface="Arial"/>
              </a:rPr>
              <a:t>esults</a:t>
            </a:r>
            <a:endParaRPr sz="1400">
              <a:latin typeface="Arial"/>
              <a:cs typeface="Arial"/>
            </a:endParaRPr>
          </a:p>
        </p:txBody>
      </p:sp>
      <p:sp>
        <p:nvSpPr>
          <p:cNvPr id="61" name="object 61"/>
          <p:cNvSpPr/>
          <p:nvPr/>
        </p:nvSpPr>
        <p:spPr>
          <a:xfrm>
            <a:off x="2733675" y="2150367"/>
            <a:ext cx="1657350" cy="558799"/>
          </a:xfrm>
          <a:custGeom>
            <a:avLst/>
            <a:gdLst/>
            <a:ahLst/>
            <a:cxnLst/>
            <a:rect l="l" t="t" r="r" b="b"/>
            <a:pathLst>
              <a:path w="1657350" h="558800">
                <a:moveTo>
                  <a:pt x="1242949" y="0"/>
                </a:moveTo>
                <a:lnTo>
                  <a:pt x="414400" y="0"/>
                </a:lnTo>
                <a:lnTo>
                  <a:pt x="0" y="558800"/>
                </a:lnTo>
                <a:lnTo>
                  <a:pt x="1657350" y="558800"/>
                </a:lnTo>
                <a:lnTo>
                  <a:pt x="1242949" y="0"/>
                </a:lnTo>
                <a:close/>
              </a:path>
            </a:pathLst>
          </a:custGeom>
          <a:solidFill>
            <a:srgbClr val="5F76B4"/>
          </a:solidFill>
        </p:spPr>
        <p:txBody>
          <a:bodyPr wrap="square" lIns="0" tIns="0" rIns="0" bIns="0" rtlCol="0"/>
          <a:lstStyle/>
          <a:p>
            <a:endParaRPr/>
          </a:p>
        </p:txBody>
      </p:sp>
      <p:sp>
        <p:nvSpPr>
          <p:cNvPr id="62" name="object 62"/>
          <p:cNvSpPr/>
          <p:nvPr/>
        </p:nvSpPr>
        <p:spPr>
          <a:xfrm>
            <a:off x="2733675" y="2150367"/>
            <a:ext cx="1657350" cy="558799"/>
          </a:xfrm>
          <a:custGeom>
            <a:avLst/>
            <a:gdLst/>
            <a:ahLst/>
            <a:cxnLst/>
            <a:rect l="l" t="t" r="r" b="b"/>
            <a:pathLst>
              <a:path w="1657350" h="558800">
                <a:moveTo>
                  <a:pt x="0" y="558800"/>
                </a:moveTo>
                <a:lnTo>
                  <a:pt x="414400" y="0"/>
                </a:lnTo>
                <a:lnTo>
                  <a:pt x="1242949" y="0"/>
                </a:lnTo>
                <a:lnTo>
                  <a:pt x="1657350" y="558800"/>
                </a:lnTo>
                <a:lnTo>
                  <a:pt x="0" y="558800"/>
                </a:lnTo>
                <a:close/>
              </a:path>
            </a:pathLst>
          </a:custGeom>
          <a:ln w="12700">
            <a:solidFill>
              <a:srgbClr val="FFFFFF"/>
            </a:solidFill>
          </a:ln>
        </p:spPr>
        <p:txBody>
          <a:bodyPr wrap="square" lIns="0" tIns="0" rIns="0" bIns="0" rtlCol="0"/>
          <a:lstStyle/>
          <a:p>
            <a:endParaRPr/>
          </a:p>
        </p:txBody>
      </p:sp>
      <p:sp>
        <p:nvSpPr>
          <p:cNvPr id="63" name="object 63"/>
          <p:cNvSpPr txBox="1"/>
          <p:nvPr/>
        </p:nvSpPr>
        <p:spPr>
          <a:xfrm>
            <a:off x="3154428" y="2306574"/>
            <a:ext cx="815975" cy="215444"/>
          </a:xfrm>
          <a:prstGeom prst="rect">
            <a:avLst/>
          </a:prstGeom>
        </p:spPr>
        <p:txBody>
          <a:bodyPr vert="horz" wrap="square" lIns="0" tIns="0" rIns="0" bIns="0" rtlCol="0">
            <a:spAutoFit/>
          </a:bodyPr>
          <a:lstStyle/>
          <a:p>
            <a:pPr marL="12700">
              <a:lnSpc>
                <a:spcPct val="100000"/>
              </a:lnSpc>
            </a:pPr>
            <a:r>
              <a:rPr sz="1400" spc="-5" dirty="0">
                <a:latin typeface="Arial"/>
                <a:cs typeface="Arial"/>
              </a:rPr>
              <a:t>Behaviors</a:t>
            </a:r>
            <a:endParaRPr sz="1400">
              <a:latin typeface="Arial"/>
              <a:cs typeface="Arial"/>
            </a:endParaRPr>
          </a:p>
        </p:txBody>
      </p:sp>
      <p:sp>
        <p:nvSpPr>
          <p:cNvPr id="64" name="object 64"/>
          <p:cNvSpPr/>
          <p:nvPr/>
        </p:nvSpPr>
        <p:spPr>
          <a:xfrm>
            <a:off x="2319275" y="2709166"/>
            <a:ext cx="2486025" cy="558799"/>
          </a:xfrm>
          <a:custGeom>
            <a:avLst/>
            <a:gdLst/>
            <a:ahLst/>
            <a:cxnLst/>
            <a:rect l="l" t="t" r="r" b="b"/>
            <a:pathLst>
              <a:path w="2486025" h="558800">
                <a:moveTo>
                  <a:pt x="2071751" y="0"/>
                </a:moveTo>
                <a:lnTo>
                  <a:pt x="414400" y="0"/>
                </a:lnTo>
                <a:lnTo>
                  <a:pt x="0" y="558800"/>
                </a:lnTo>
                <a:lnTo>
                  <a:pt x="2486025" y="558800"/>
                </a:lnTo>
                <a:lnTo>
                  <a:pt x="2071751" y="0"/>
                </a:lnTo>
                <a:close/>
              </a:path>
            </a:pathLst>
          </a:custGeom>
          <a:solidFill>
            <a:srgbClr val="5F76B4"/>
          </a:solidFill>
        </p:spPr>
        <p:txBody>
          <a:bodyPr wrap="square" lIns="0" tIns="0" rIns="0" bIns="0" rtlCol="0"/>
          <a:lstStyle/>
          <a:p>
            <a:endParaRPr/>
          </a:p>
        </p:txBody>
      </p:sp>
      <p:sp>
        <p:nvSpPr>
          <p:cNvPr id="65" name="object 65"/>
          <p:cNvSpPr/>
          <p:nvPr/>
        </p:nvSpPr>
        <p:spPr>
          <a:xfrm>
            <a:off x="2319275" y="2709166"/>
            <a:ext cx="2486025" cy="558799"/>
          </a:xfrm>
          <a:custGeom>
            <a:avLst/>
            <a:gdLst/>
            <a:ahLst/>
            <a:cxnLst/>
            <a:rect l="l" t="t" r="r" b="b"/>
            <a:pathLst>
              <a:path w="2486025" h="558800">
                <a:moveTo>
                  <a:pt x="0" y="558800"/>
                </a:moveTo>
                <a:lnTo>
                  <a:pt x="414400" y="0"/>
                </a:lnTo>
                <a:lnTo>
                  <a:pt x="2071751" y="0"/>
                </a:lnTo>
                <a:lnTo>
                  <a:pt x="2486025" y="558800"/>
                </a:lnTo>
                <a:lnTo>
                  <a:pt x="0" y="558800"/>
                </a:lnTo>
                <a:close/>
              </a:path>
            </a:pathLst>
          </a:custGeom>
          <a:ln w="12700">
            <a:solidFill>
              <a:srgbClr val="FFFFFF"/>
            </a:solidFill>
          </a:ln>
        </p:spPr>
        <p:txBody>
          <a:bodyPr wrap="square" lIns="0" tIns="0" rIns="0" bIns="0" rtlCol="0"/>
          <a:lstStyle/>
          <a:p>
            <a:endParaRPr/>
          </a:p>
        </p:txBody>
      </p:sp>
      <p:sp>
        <p:nvSpPr>
          <p:cNvPr id="66" name="object 66"/>
          <p:cNvSpPr txBox="1"/>
          <p:nvPr/>
        </p:nvSpPr>
        <p:spPr>
          <a:xfrm>
            <a:off x="3258439" y="2865628"/>
            <a:ext cx="609600" cy="215444"/>
          </a:xfrm>
          <a:prstGeom prst="rect">
            <a:avLst/>
          </a:prstGeom>
        </p:spPr>
        <p:txBody>
          <a:bodyPr vert="horz" wrap="square" lIns="0" tIns="0" rIns="0" bIns="0" rtlCol="0">
            <a:spAutoFit/>
          </a:bodyPr>
          <a:lstStyle/>
          <a:p>
            <a:pPr marL="12700">
              <a:lnSpc>
                <a:spcPct val="100000"/>
              </a:lnSpc>
            </a:pPr>
            <a:r>
              <a:rPr sz="1400" spc="-10" dirty="0">
                <a:latin typeface="Arial"/>
                <a:cs typeface="Arial"/>
              </a:rPr>
              <a:t>F</a:t>
            </a:r>
            <a:r>
              <a:rPr sz="1400" dirty="0">
                <a:latin typeface="Arial"/>
                <a:cs typeface="Arial"/>
              </a:rPr>
              <a:t>eeling</a:t>
            </a:r>
            <a:endParaRPr sz="1400">
              <a:latin typeface="Arial"/>
              <a:cs typeface="Arial"/>
            </a:endParaRPr>
          </a:p>
        </p:txBody>
      </p:sp>
      <p:sp>
        <p:nvSpPr>
          <p:cNvPr id="67" name="object 67"/>
          <p:cNvSpPr/>
          <p:nvPr/>
        </p:nvSpPr>
        <p:spPr>
          <a:xfrm>
            <a:off x="1905000" y="3267966"/>
            <a:ext cx="3314700" cy="558799"/>
          </a:xfrm>
          <a:custGeom>
            <a:avLst/>
            <a:gdLst/>
            <a:ahLst/>
            <a:cxnLst/>
            <a:rect l="l" t="t" r="r" b="b"/>
            <a:pathLst>
              <a:path w="3314700" h="558800">
                <a:moveTo>
                  <a:pt x="2900299" y="0"/>
                </a:moveTo>
                <a:lnTo>
                  <a:pt x="414400" y="0"/>
                </a:lnTo>
                <a:lnTo>
                  <a:pt x="0" y="558800"/>
                </a:lnTo>
                <a:lnTo>
                  <a:pt x="3314700" y="558800"/>
                </a:lnTo>
                <a:lnTo>
                  <a:pt x="2900299" y="0"/>
                </a:lnTo>
                <a:close/>
              </a:path>
            </a:pathLst>
          </a:custGeom>
          <a:solidFill>
            <a:srgbClr val="5F76B4"/>
          </a:solidFill>
        </p:spPr>
        <p:txBody>
          <a:bodyPr wrap="square" lIns="0" tIns="0" rIns="0" bIns="0" rtlCol="0"/>
          <a:lstStyle/>
          <a:p>
            <a:endParaRPr/>
          </a:p>
        </p:txBody>
      </p:sp>
      <p:sp>
        <p:nvSpPr>
          <p:cNvPr id="68" name="object 68"/>
          <p:cNvSpPr/>
          <p:nvPr/>
        </p:nvSpPr>
        <p:spPr>
          <a:xfrm>
            <a:off x="1905000" y="3267966"/>
            <a:ext cx="3314700" cy="558799"/>
          </a:xfrm>
          <a:custGeom>
            <a:avLst/>
            <a:gdLst/>
            <a:ahLst/>
            <a:cxnLst/>
            <a:rect l="l" t="t" r="r" b="b"/>
            <a:pathLst>
              <a:path w="3314700" h="558800">
                <a:moveTo>
                  <a:pt x="0" y="558800"/>
                </a:moveTo>
                <a:lnTo>
                  <a:pt x="414400" y="0"/>
                </a:lnTo>
                <a:lnTo>
                  <a:pt x="2900299" y="0"/>
                </a:lnTo>
                <a:lnTo>
                  <a:pt x="3314700" y="558800"/>
                </a:lnTo>
                <a:lnTo>
                  <a:pt x="0" y="558800"/>
                </a:lnTo>
                <a:close/>
              </a:path>
            </a:pathLst>
          </a:custGeom>
          <a:ln w="12700">
            <a:solidFill>
              <a:srgbClr val="FFFFFF"/>
            </a:solidFill>
          </a:ln>
        </p:spPr>
        <p:txBody>
          <a:bodyPr wrap="square" lIns="0" tIns="0" rIns="0" bIns="0" rtlCol="0"/>
          <a:lstStyle/>
          <a:p>
            <a:endParaRPr/>
          </a:p>
        </p:txBody>
      </p:sp>
      <p:sp>
        <p:nvSpPr>
          <p:cNvPr id="69" name="object 69"/>
          <p:cNvSpPr txBox="1"/>
          <p:nvPr/>
        </p:nvSpPr>
        <p:spPr>
          <a:xfrm>
            <a:off x="3213356" y="3424301"/>
            <a:ext cx="700405" cy="215444"/>
          </a:xfrm>
          <a:prstGeom prst="rect">
            <a:avLst/>
          </a:prstGeom>
        </p:spPr>
        <p:txBody>
          <a:bodyPr vert="horz" wrap="square" lIns="0" tIns="0" rIns="0" bIns="0" rtlCol="0">
            <a:spAutoFit/>
          </a:bodyPr>
          <a:lstStyle/>
          <a:p>
            <a:pPr marL="12700">
              <a:lnSpc>
                <a:spcPct val="100000"/>
              </a:lnSpc>
            </a:pPr>
            <a:r>
              <a:rPr sz="1400" dirty="0">
                <a:latin typeface="Arial"/>
                <a:cs typeface="Arial"/>
              </a:rPr>
              <a:t>Thin</a:t>
            </a:r>
            <a:r>
              <a:rPr sz="1400" spc="5" dirty="0">
                <a:latin typeface="Arial"/>
                <a:cs typeface="Arial"/>
              </a:rPr>
              <a:t>k</a:t>
            </a:r>
            <a:r>
              <a:rPr sz="1400" dirty="0">
                <a:latin typeface="Arial"/>
                <a:cs typeface="Arial"/>
              </a:rPr>
              <a:t>ing</a:t>
            </a:r>
            <a:endParaRPr sz="1400">
              <a:latin typeface="Arial"/>
              <a:cs typeface="Arial"/>
            </a:endParaRPr>
          </a:p>
        </p:txBody>
      </p:sp>
      <p:sp>
        <p:nvSpPr>
          <p:cNvPr id="70" name="object 70"/>
          <p:cNvSpPr/>
          <p:nvPr/>
        </p:nvSpPr>
        <p:spPr>
          <a:xfrm>
            <a:off x="1732790" y="2599945"/>
            <a:ext cx="883919" cy="1121664"/>
          </a:xfrm>
          <a:prstGeom prst="rect">
            <a:avLst/>
          </a:prstGeom>
          <a:blipFill>
            <a:blip r:embed="rId2" cstate="print"/>
            <a:stretch>
              <a:fillRect/>
            </a:stretch>
          </a:blipFill>
        </p:spPr>
        <p:txBody>
          <a:bodyPr wrap="square" lIns="0" tIns="0" rIns="0" bIns="0" rtlCol="0"/>
          <a:lstStyle/>
          <a:p>
            <a:endParaRPr/>
          </a:p>
        </p:txBody>
      </p:sp>
      <p:sp>
        <p:nvSpPr>
          <p:cNvPr id="71" name="object 71"/>
          <p:cNvSpPr/>
          <p:nvPr/>
        </p:nvSpPr>
        <p:spPr>
          <a:xfrm>
            <a:off x="1763014" y="2620670"/>
            <a:ext cx="828040" cy="1063625"/>
          </a:xfrm>
          <a:custGeom>
            <a:avLst/>
            <a:gdLst/>
            <a:ahLst/>
            <a:cxnLst/>
            <a:rect l="l" t="t" r="r" b="b"/>
            <a:pathLst>
              <a:path w="828039" h="1063625">
                <a:moveTo>
                  <a:pt x="87503" y="1063601"/>
                </a:moveTo>
                <a:lnTo>
                  <a:pt x="49631" y="1033726"/>
                </a:lnTo>
                <a:lnTo>
                  <a:pt x="20558" y="1006816"/>
                </a:lnTo>
                <a:lnTo>
                  <a:pt x="3081" y="985787"/>
                </a:lnTo>
                <a:lnTo>
                  <a:pt x="0" y="973558"/>
                </a:lnTo>
                <a:lnTo>
                  <a:pt x="345694" y="503785"/>
                </a:lnTo>
                <a:lnTo>
                  <a:pt x="342612" y="491501"/>
                </a:lnTo>
                <a:lnTo>
                  <a:pt x="325135" y="470479"/>
                </a:lnTo>
                <a:lnTo>
                  <a:pt x="296062" y="443599"/>
                </a:lnTo>
                <a:lnTo>
                  <a:pt x="258191" y="413742"/>
                </a:lnTo>
                <a:lnTo>
                  <a:pt x="297979" y="440989"/>
                </a:lnTo>
                <a:lnTo>
                  <a:pt x="332279" y="460748"/>
                </a:lnTo>
                <a:lnTo>
                  <a:pt x="357506" y="471195"/>
                </a:lnTo>
                <a:lnTo>
                  <a:pt x="370078" y="470511"/>
                </a:lnTo>
                <a:lnTo>
                  <a:pt x="715772" y="738"/>
                </a:lnTo>
                <a:lnTo>
                  <a:pt x="728416" y="0"/>
                </a:lnTo>
                <a:lnTo>
                  <a:pt x="753681" y="10453"/>
                </a:lnTo>
                <a:lnTo>
                  <a:pt x="787995" y="30241"/>
                </a:lnTo>
                <a:lnTo>
                  <a:pt x="827786" y="57507"/>
                </a:lnTo>
              </a:path>
            </a:pathLst>
          </a:custGeom>
          <a:ln w="12700">
            <a:solidFill>
              <a:srgbClr val="5F76B4"/>
            </a:solidFill>
          </a:ln>
        </p:spPr>
        <p:txBody>
          <a:bodyPr wrap="square" lIns="0" tIns="0" rIns="0" bIns="0" rtlCol="0"/>
          <a:lstStyle/>
          <a:p>
            <a:endParaRPr/>
          </a:p>
        </p:txBody>
      </p:sp>
      <p:sp>
        <p:nvSpPr>
          <p:cNvPr id="72" name="object 72"/>
          <p:cNvSpPr/>
          <p:nvPr/>
        </p:nvSpPr>
        <p:spPr>
          <a:xfrm>
            <a:off x="2584704" y="1510287"/>
            <a:ext cx="835152" cy="1059179"/>
          </a:xfrm>
          <a:prstGeom prst="rect">
            <a:avLst/>
          </a:prstGeom>
          <a:blipFill>
            <a:blip r:embed="rId3" cstate="print"/>
            <a:stretch>
              <a:fillRect/>
            </a:stretch>
          </a:blipFill>
        </p:spPr>
        <p:txBody>
          <a:bodyPr wrap="square" lIns="0" tIns="0" rIns="0" bIns="0" rtlCol="0"/>
          <a:lstStyle/>
          <a:p>
            <a:endParaRPr/>
          </a:p>
        </p:txBody>
      </p:sp>
      <p:sp>
        <p:nvSpPr>
          <p:cNvPr id="73" name="object 73"/>
          <p:cNvSpPr/>
          <p:nvPr/>
        </p:nvSpPr>
        <p:spPr>
          <a:xfrm>
            <a:off x="2614931" y="1531096"/>
            <a:ext cx="779145" cy="1001394"/>
          </a:xfrm>
          <a:custGeom>
            <a:avLst/>
            <a:gdLst/>
            <a:ahLst/>
            <a:cxnLst/>
            <a:rect l="l" t="t" r="r" b="b"/>
            <a:pathLst>
              <a:path w="779145" h="1001394">
                <a:moveTo>
                  <a:pt x="66928" y="1001031"/>
                </a:moveTo>
                <a:lnTo>
                  <a:pt x="37951" y="977905"/>
                </a:lnTo>
                <a:lnTo>
                  <a:pt x="15700" y="957089"/>
                </a:lnTo>
                <a:lnTo>
                  <a:pt x="2331" y="940845"/>
                </a:lnTo>
                <a:lnTo>
                  <a:pt x="0" y="931435"/>
                </a:lnTo>
                <a:lnTo>
                  <a:pt x="336931" y="478680"/>
                </a:lnTo>
                <a:lnTo>
                  <a:pt x="334670" y="469270"/>
                </a:lnTo>
                <a:lnTo>
                  <a:pt x="321325" y="453026"/>
                </a:lnTo>
                <a:lnTo>
                  <a:pt x="299051" y="432210"/>
                </a:lnTo>
                <a:lnTo>
                  <a:pt x="270001" y="409084"/>
                </a:lnTo>
                <a:lnTo>
                  <a:pt x="300545" y="430206"/>
                </a:lnTo>
                <a:lnTo>
                  <a:pt x="326898" y="445565"/>
                </a:lnTo>
                <a:lnTo>
                  <a:pt x="346297" y="453733"/>
                </a:lnTo>
                <a:lnTo>
                  <a:pt x="355981" y="453280"/>
                </a:lnTo>
                <a:lnTo>
                  <a:pt x="692911" y="525"/>
                </a:lnTo>
                <a:lnTo>
                  <a:pt x="702593" y="0"/>
                </a:lnTo>
                <a:lnTo>
                  <a:pt x="721979" y="8129"/>
                </a:lnTo>
                <a:lnTo>
                  <a:pt x="748293" y="23475"/>
                </a:lnTo>
                <a:lnTo>
                  <a:pt x="778764" y="44594"/>
                </a:lnTo>
              </a:path>
            </a:pathLst>
          </a:custGeom>
          <a:ln w="12700">
            <a:solidFill>
              <a:srgbClr val="5F76B4"/>
            </a:solidFill>
          </a:ln>
        </p:spPr>
        <p:txBody>
          <a:bodyPr wrap="square" lIns="0" tIns="0" rIns="0" bIns="0" rtlCol="0"/>
          <a:lstStyle/>
          <a:p>
            <a:endParaRPr/>
          </a:p>
        </p:txBody>
      </p:sp>
      <p:sp>
        <p:nvSpPr>
          <p:cNvPr id="74" name="object 74"/>
          <p:cNvSpPr txBox="1"/>
          <p:nvPr/>
        </p:nvSpPr>
        <p:spPr>
          <a:xfrm>
            <a:off x="1955674" y="1730631"/>
            <a:ext cx="661670" cy="369332"/>
          </a:xfrm>
          <a:prstGeom prst="rect">
            <a:avLst/>
          </a:prstGeom>
        </p:spPr>
        <p:txBody>
          <a:bodyPr vert="horz" wrap="square" lIns="0" tIns="0" rIns="0" bIns="0" rtlCol="0">
            <a:spAutoFit/>
          </a:bodyPr>
          <a:lstStyle/>
          <a:p>
            <a:pPr marL="12700" marR="5080" indent="7620">
              <a:lnSpc>
                <a:spcPct val="100000"/>
              </a:lnSpc>
            </a:pPr>
            <a:r>
              <a:rPr sz="1200" b="1" dirty="0">
                <a:solidFill>
                  <a:srgbClr val="42558D"/>
                </a:solidFill>
                <a:latin typeface="Calibri"/>
                <a:cs typeface="Calibri"/>
              </a:rPr>
              <a:t>Don’t</a:t>
            </a:r>
            <a:r>
              <a:rPr sz="1200" b="1" spc="-75" dirty="0">
                <a:solidFill>
                  <a:srgbClr val="42558D"/>
                </a:solidFill>
                <a:latin typeface="Calibri"/>
                <a:cs typeface="Calibri"/>
              </a:rPr>
              <a:t> </a:t>
            </a:r>
            <a:r>
              <a:rPr sz="1200" b="1" spc="-5" dirty="0">
                <a:solidFill>
                  <a:srgbClr val="42558D"/>
                </a:solidFill>
                <a:latin typeface="Calibri"/>
                <a:cs typeface="Calibri"/>
              </a:rPr>
              <a:t>just  set</a:t>
            </a:r>
            <a:r>
              <a:rPr sz="1200" b="1" spc="-95" dirty="0">
                <a:solidFill>
                  <a:srgbClr val="42558D"/>
                </a:solidFill>
                <a:latin typeface="Calibri"/>
                <a:cs typeface="Calibri"/>
              </a:rPr>
              <a:t> </a:t>
            </a:r>
            <a:r>
              <a:rPr sz="1200" b="1" dirty="0">
                <a:solidFill>
                  <a:srgbClr val="42558D"/>
                </a:solidFill>
                <a:latin typeface="Calibri"/>
                <a:cs typeface="Calibri"/>
              </a:rPr>
              <a:t>Action</a:t>
            </a:r>
            <a:endParaRPr sz="1200">
              <a:latin typeface="Calibri"/>
              <a:cs typeface="Calibri"/>
            </a:endParaRPr>
          </a:p>
        </p:txBody>
      </p:sp>
      <p:sp>
        <p:nvSpPr>
          <p:cNvPr id="75" name="object 75"/>
          <p:cNvSpPr txBox="1"/>
          <p:nvPr/>
        </p:nvSpPr>
        <p:spPr>
          <a:xfrm>
            <a:off x="1386966" y="2815717"/>
            <a:ext cx="579120" cy="369332"/>
          </a:xfrm>
          <a:prstGeom prst="rect">
            <a:avLst/>
          </a:prstGeom>
        </p:spPr>
        <p:txBody>
          <a:bodyPr vert="horz" wrap="square" lIns="0" tIns="0" rIns="0" bIns="0" rtlCol="0">
            <a:spAutoFit/>
          </a:bodyPr>
          <a:lstStyle/>
          <a:p>
            <a:pPr marL="12700">
              <a:lnSpc>
                <a:spcPct val="100000"/>
              </a:lnSpc>
            </a:pPr>
            <a:r>
              <a:rPr sz="1200" b="1" spc="-5" dirty="0">
                <a:solidFill>
                  <a:srgbClr val="42558D"/>
                </a:solidFill>
                <a:latin typeface="Calibri"/>
                <a:cs typeface="Calibri"/>
              </a:rPr>
              <a:t>Focus</a:t>
            </a:r>
            <a:r>
              <a:rPr sz="1200" b="1" spc="-110" dirty="0">
                <a:solidFill>
                  <a:srgbClr val="42558D"/>
                </a:solidFill>
                <a:latin typeface="Calibri"/>
                <a:cs typeface="Calibri"/>
              </a:rPr>
              <a:t> </a:t>
            </a:r>
            <a:r>
              <a:rPr sz="1200" b="1" dirty="0">
                <a:solidFill>
                  <a:srgbClr val="42558D"/>
                </a:solidFill>
                <a:latin typeface="Calibri"/>
                <a:cs typeface="Calibri"/>
              </a:rPr>
              <a:t>on</a:t>
            </a:r>
            <a:endParaRPr sz="1200">
              <a:latin typeface="Calibri"/>
              <a:cs typeface="Calibri"/>
            </a:endParaRPr>
          </a:p>
          <a:p>
            <a:pPr marL="17145">
              <a:lnSpc>
                <a:spcPct val="100000"/>
              </a:lnSpc>
            </a:pPr>
            <a:r>
              <a:rPr sz="1200" b="1" dirty="0">
                <a:solidFill>
                  <a:srgbClr val="42558D"/>
                </a:solidFill>
                <a:latin typeface="Calibri"/>
                <a:cs typeface="Calibri"/>
              </a:rPr>
              <a:t>Thinking</a:t>
            </a:r>
            <a:endParaRPr sz="1200">
              <a:latin typeface="Calibri"/>
              <a:cs typeface="Calibri"/>
            </a:endParaRPr>
          </a:p>
        </p:txBody>
      </p:sp>
      <p:sp>
        <p:nvSpPr>
          <p:cNvPr id="77" name="object 77"/>
          <p:cNvSpPr/>
          <p:nvPr/>
        </p:nvSpPr>
        <p:spPr>
          <a:xfrm>
            <a:off x="4875657" y="8069581"/>
            <a:ext cx="565150" cy="271273"/>
          </a:xfrm>
          <a:prstGeom prst="rect">
            <a:avLst/>
          </a:prstGeom>
          <a:blipFill>
            <a:blip r:embed="rId4" cstate="print"/>
            <a:stretch>
              <a:fillRect/>
            </a:stretch>
          </a:blipFill>
        </p:spPr>
        <p:txBody>
          <a:bodyPr wrap="square" lIns="0" tIns="0" rIns="0" bIns="0" rtlCol="0"/>
          <a:lstStyle/>
          <a:p>
            <a:endParaRPr/>
          </a:p>
        </p:txBody>
      </p:sp>
      <p:sp>
        <p:nvSpPr>
          <p:cNvPr id="79" name="object 79"/>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80" name="object 80"/>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1" name="object 81"/>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82" name="object 82"/>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83" name="object 83"/>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84" name="object 84"/>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85" name="object 85"/>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86" name="object 86"/>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87" name="object 87"/>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88" name="object 88"/>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89" name="object 89"/>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90" name="object 90"/>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91" name="object 91"/>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92" name="object 92"/>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93" name="object 93"/>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94" name="object 94"/>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95" name="object 95"/>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96" name="object 96"/>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97" name="object 97"/>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98" name="object 98"/>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99" name="object 99"/>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100" name="object 100"/>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101" name="object 101"/>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102" name="object 102"/>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103" name="object 103"/>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104" name="object 104"/>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105" name="object 105"/>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106" name="object 106"/>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107" name="object 107"/>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108" name="object 108"/>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109" name="object 109"/>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110" name="object 110"/>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11" name="object 111"/>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12" name="object 112"/>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13" name="object 113"/>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14" name="object 114"/>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15" name="object 115"/>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16" name="object 116"/>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17" name="object 117"/>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18" name="object 118"/>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19" name="object 119"/>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20" name="object 120"/>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21" name="object 121"/>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22" name="object 122"/>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23" name="object 123"/>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24" name="object 124"/>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25" name="object 125"/>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26" name="object 126"/>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27" name="object 127"/>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28" name="object 128"/>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29" name="object 129"/>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31" name="object 131"/>
          <p:cNvSpPr/>
          <p:nvPr/>
        </p:nvSpPr>
        <p:spPr>
          <a:xfrm>
            <a:off x="1636141" y="5666740"/>
            <a:ext cx="471170" cy="2237106"/>
          </a:xfrm>
          <a:custGeom>
            <a:avLst/>
            <a:gdLst/>
            <a:ahLst/>
            <a:cxnLst/>
            <a:rect l="l" t="t" r="r" b="b"/>
            <a:pathLst>
              <a:path w="471169" h="2237104">
                <a:moveTo>
                  <a:pt x="7619" y="0"/>
                </a:moveTo>
                <a:lnTo>
                  <a:pt x="41295" y="34707"/>
                </a:lnTo>
                <a:lnTo>
                  <a:pt x="73700" y="70175"/>
                </a:lnTo>
                <a:lnTo>
                  <a:pt x="104834" y="106374"/>
                </a:lnTo>
                <a:lnTo>
                  <a:pt x="134698" y="143274"/>
                </a:lnTo>
                <a:lnTo>
                  <a:pt x="163291" y="180846"/>
                </a:lnTo>
                <a:lnTo>
                  <a:pt x="190612" y="219062"/>
                </a:lnTo>
                <a:lnTo>
                  <a:pt x="216663" y="257891"/>
                </a:lnTo>
                <a:lnTo>
                  <a:pt x="241444" y="297305"/>
                </a:lnTo>
                <a:lnTo>
                  <a:pt x="264953" y="337274"/>
                </a:lnTo>
                <a:lnTo>
                  <a:pt x="287192" y="377769"/>
                </a:lnTo>
                <a:lnTo>
                  <a:pt x="308160" y="418761"/>
                </a:lnTo>
                <a:lnTo>
                  <a:pt x="327857" y="460221"/>
                </a:lnTo>
                <a:lnTo>
                  <a:pt x="346283" y="502119"/>
                </a:lnTo>
                <a:lnTo>
                  <a:pt x="363439" y="544427"/>
                </a:lnTo>
                <a:lnTo>
                  <a:pt x="379324" y="587114"/>
                </a:lnTo>
                <a:lnTo>
                  <a:pt x="393938" y="630152"/>
                </a:lnTo>
                <a:lnTo>
                  <a:pt x="407281" y="673512"/>
                </a:lnTo>
                <a:lnTo>
                  <a:pt x="419354" y="717164"/>
                </a:lnTo>
                <a:lnTo>
                  <a:pt x="430155" y="761079"/>
                </a:lnTo>
                <a:lnTo>
                  <a:pt x="439686" y="805228"/>
                </a:lnTo>
                <a:lnTo>
                  <a:pt x="447946" y="849581"/>
                </a:lnTo>
                <a:lnTo>
                  <a:pt x="454935" y="894110"/>
                </a:lnTo>
                <a:lnTo>
                  <a:pt x="460654" y="938785"/>
                </a:lnTo>
                <a:lnTo>
                  <a:pt x="465102" y="983577"/>
                </a:lnTo>
                <a:lnTo>
                  <a:pt x="468279" y="1028456"/>
                </a:lnTo>
                <a:lnTo>
                  <a:pt x="470185" y="1073394"/>
                </a:lnTo>
                <a:lnTo>
                  <a:pt x="470820" y="1118362"/>
                </a:lnTo>
                <a:lnTo>
                  <a:pt x="470185" y="1163329"/>
                </a:lnTo>
                <a:lnTo>
                  <a:pt x="468279" y="1208267"/>
                </a:lnTo>
                <a:lnTo>
                  <a:pt x="465102" y="1253146"/>
                </a:lnTo>
                <a:lnTo>
                  <a:pt x="460654" y="1297938"/>
                </a:lnTo>
                <a:lnTo>
                  <a:pt x="454935" y="1342613"/>
                </a:lnTo>
                <a:lnTo>
                  <a:pt x="447946" y="1387142"/>
                </a:lnTo>
                <a:lnTo>
                  <a:pt x="439686" y="1431495"/>
                </a:lnTo>
                <a:lnTo>
                  <a:pt x="430155" y="1475644"/>
                </a:lnTo>
                <a:lnTo>
                  <a:pt x="419354" y="1519559"/>
                </a:lnTo>
                <a:lnTo>
                  <a:pt x="407281" y="1563211"/>
                </a:lnTo>
                <a:lnTo>
                  <a:pt x="393938" y="1606571"/>
                </a:lnTo>
                <a:lnTo>
                  <a:pt x="379324" y="1649609"/>
                </a:lnTo>
                <a:lnTo>
                  <a:pt x="363439" y="1692296"/>
                </a:lnTo>
                <a:lnTo>
                  <a:pt x="346283" y="1734604"/>
                </a:lnTo>
                <a:lnTo>
                  <a:pt x="327857" y="1776502"/>
                </a:lnTo>
                <a:lnTo>
                  <a:pt x="308160" y="1817962"/>
                </a:lnTo>
                <a:lnTo>
                  <a:pt x="287192" y="1858954"/>
                </a:lnTo>
                <a:lnTo>
                  <a:pt x="264953" y="1899449"/>
                </a:lnTo>
                <a:lnTo>
                  <a:pt x="241444" y="1939418"/>
                </a:lnTo>
                <a:lnTo>
                  <a:pt x="216663" y="1978832"/>
                </a:lnTo>
                <a:lnTo>
                  <a:pt x="190612" y="2017661"/>
                </a:lnTo>
                <a:lnTo>
                  <a:pt x="163291" y="2055877"/>
                </a:lnTo>
                <a:lnTo>
                  <a:pt x="134698" y="2093449"/>
                </a:lnTo>
                <a:lnTo>
                  <a:pt x="104834" y="2130349"/>
                </a:lnTo>
                <a:lnTo>
                  <a:pt x="73700" y="2166548"/>
                </a:lnTo>
                <a:lnTo>
                  <a:pt x="41295" y="2202016"/>
                </a:lnTo>
                <a:lnTo>
                  <a:pt x="7619" y="2236724"/>
                </a:lnTo>
                <a:lnTo>
                  <a:pt x="0" y="2229104"/>
                </a:lnTo>
                <a:lnTo>
                  <a:pt x="33447" y="2194638"/>
                </a:lnTo>
                <a:lnTo>
                  <a:pt x="65632" y="2159417"/>
                </a:lnTo>
                <a:lnTo>
                  <a:pt x="96555" y="2123469"/>
                </a:lnTo>
                <a:lnTo>
                  <a:pt x="126216" y="2086824"/>
                </a:lnTo>
                <a:lnTo>
                  <a:pt x="154614" y="2049511"/>
                </a:lnTo>
                <a:lnTo>
                  <a:pt x="181751" y="2011559"/>
                </a:lnTo>
                <a:lnTo>
                  <a:pt x="207625" y="1972997"/>
                </a:lnTo>
                <a:lnTo>
                  <a:pt x="232237" y="1933853"/>
                </a:lnTo>
                <a:lnTo>
                  <a:pt x="255587" y="1894157"/>
                </a:lnTo>
                <a:lnTo>
                  <a:pt x="277675" y="1853939"/>
                </a:lnTo>
                <a:lnTo>
                  <a:pt x="298500" y="1813226"/>
                </a:lnTo>
                <a:lnTo>
                  <a:pt x="318064" y="1772049"/>
                </a:lnTo>
                <a:lnTo>
                  <a:pt x="336365" y="1730436"/>
                </a:lnTo>
                <a:lnTo>
                  <a:pt x="353404" y="1688416"/>
                </a:lnTo>
                <a:lnTo>
                  <a:pt x="369181" y="1646018"/>
                </a:lnTo>
                <a:lnTo>
                  <a:pt x="383696" y="1603272"/>
                </a:lnTo>
                <a:lnTo>
                  <a:pt x="396949" y="1560206"/>
                </a:lnTo>
                <a:lnTo>
                  <a:pt x="408939" y="1516850"/>
                </a:lnTo>
                <a:lnTo>
                  <a:pt x="419668" y="1473232"/>
                </a:lnTo>
                <a:lnTo>
                  <a:pt x="429134" y="1429382"/>
                </a:lnTo>
                <a:lnTo>
                  <a:pt x="437338" y="1385328"/>
                </a:lnTo>
                <a:lnTo>
                  <a:pt x="444280" y="1341100"/>
                </a:lnTo>
                <a:lnTo>
                  <a:pt x="449960" y="1296726"/>
                </a:lnTo>
                <a:lnTo>
                  <a:pt x="454377" y="1252237"/>
                </a:lnTo>
                <a:lnTo>
                  <a:pt x="457533" y="1207660"/>
                </a:lnTo>
                <a:lnTo>
                  <a:pt x="459426" y="1163025"/>
                </a:lnTo>
                <a:lnTo>
                  <a:pt x="460057" y="1118361"/>
                </a:lnTo>
                <a:lnTo>
                  <a:pt x="459426" y="1073698"/>
                </a:lnTo>
                <a:lnTo>
                  <a:pt x="457533" y="1029063"/>
                </a:lnTo>
                <a:lnTo>
                  <a:pt x="454377" y="984486"/>
                </a:lnTo>
                <a:lnTo>
                  <a:pt x="449960" y="939997"/>
                </a:lnTo>
                <a:lnTo>
                  <a:pt x="444280" y="895623"/>
                </a:lnTo>
                <a:lnTo>
                  <a:pt x="437338" y="851395"/>
                </a:lnTo>
                <a:lnTo>
                  <a:pt x="429134" y="807341"/>
                </a:lnTo>
                <a:lnTo>
                  <a:pt x="419668" y="763491"/>
                </a:lnTo>
                <a:lnTo>
                  <a:pt x="408939" y="719873"/>
                </a:lnTo>
                <a:lnTo>
                  <a:pt x="396949" y="676517"/>
                </a:lnTo>
                <a:lnTo>
                  <a:pt x="383696" y="633451"/>
                </a:lnTo>
                <a:lnTo>
                  <a:pt x="369181" y="590705"/>
                </a:lnTo>
                <a:lnTo>
                  <a:pt x="353404" y="548307"/>
                </a:lnTo>
                <a:lnTo>
                  <a:pt x="336365" y="506287"/>
                </a:lnTo>
                <a:lnTo>
                  <a:pt x="318064" y="464674"/>
                </a:lnTo>
                <a:lnTo>
                  <a:pt x="298500" y="423497"/>
                </a:lnTo>
                <a:lnTo>
                  <a:pt x="277675" y="382784"/>
                </a:lnTo>
                <a:lnTo>
                  <a:pt x="255587" y="342566"/>
                </a:lnTo>
                <a:lnTo>
                  <a:pt x="232237" y="302870"/>
                </a:lnTo>
                <a:lnTo>
                  <a:pt x="207625" y="263726"/>
                </a:lnTo>
                <a:lnTo>
                  <a:pt x="181751" y="225164"/>
                </a:lnTo>
                <a:lnTo>
                  <a:pt x="154614" y="187212"/>
                </a:lnTo>
                <a:lnTo>
                  <a:pt x="126216" y="149899"/>
                </a:lnTo>
                <a:lnTo>
                  <a:pt x="96555" y="113254"/>
                </a:lnTo>
                <a:lnTo>
                  <a:pt x="65632" y="77306"/>
                </a:lnTo>
                <a:lnTo>
                  <a:pt x="33447" y="42085"/>
                </a:lnTo>
                <a:lnTo>
                  <a:pt x="0" y="7620"/>
                </a:lnTo>
                <a:lnTo>
                  <a:pt x="7619" y="0"/>
                </a:lnTo>
                <a:close/>
              </a:path>
            </a:pathLst>
          </a:custGeom>
          <a:ln w="12700">
            <a:solidFill>
              <a:srgbClr val="4A5D8F"/>
            </a:solidFill>
          </a:ln>
        </p:spPr>
        <p:txBody>
          <a:bodyPr wrap="square" lIns="0" tIns="0" rIns="0" bIns="0" rtlCol="0"/>
          <a:lstStyle/>
          <a:p>
            <a:endParaRPr/>
          </a:p>
        </p:txBody>
      </p:sp>
      <p:sp>
        <p:nvSpPr>
          <p:cNvPr id="132" name="object 132"/>
          <p:cNvSpPr/>
          <p:nvPr/>
        </p:nvSpPr>
        <p:spPr>
          <a:xfrm>
            <a:off x="1821816" y="5757139"/>
            <a:ext cx="3289300" cy="294006"/>
          </a:xfrm>
          <a:custGeom>
            <a:avLst/>
            <a:gdLst/>
            <a:ahLst/>
            <a:cxnLst/>
            <a:rect l="l" t="t" r="r" b="b"/>
            <a:pathLst>
              <a:path w="3289300" h="294004">
                <a:moveTo>
                  <a:pt x="0" y="293776"/>
                </a:moveTo>
                <a:lnTo>
                  <a:pt x="3289046" y="293776"/>
                </a:lnTo>
                <a:lnTo>
                  <a:pt x="3289046" y="0"/>
                </a:lnTo>
                <a:lnTo>
                  <a:pt x="0" y="0"/>
                </a:lnTo>
                <a:lnTo>
                  <a:pt x="0" y="293776"/>
                </a:lnTo>
                <a:close/>
              </a:path>
            </a:pathLst>
          </a:custGeom>
          <a:solidFill>
            <a:srgbClr val="5F76B4"/>
          </a:solidFill>
        </p:spPr>
        <p:txBody>
          <a:bodyPr wrap="square" lIns="0" tIns="0" rIns="0" bIns="0" rtlCol="0"/>
          <a:lstStyle/>
          <a:p>
            <a:endParaRPr/>
          </a:p>
        </p:txBody>
      </p:sp>
      <p:sp>
        <p:nvSpPr>
          <p:cNvPr id="133" name="object 133"/>
          <p:cNvSpPr/>
          <p:nvPr/>
        </p:nvSpPr>
        <p:spPr>
          <a:xfrm>
            <a:off x="1821816" y="5757139"/>
            <a:ext cx="3289300" cy="294006"/>
          </a:xfrm>
          <a:custGeom>
            <a:avLst/>
            <a:gdLst/>
            <a:ahLst/>
            <a:cxnLst/>
            <a:rect l="l" t="t" r="r" b="b"/>
            <a:pathLst>
              <a:path w="3289300" h="294004">
                <a:moveTo>
                  <a:pt x="0" y="293776"/>
                </a:moveTo>
                <a:lnTo>
                  <a:pt x="3289046" y="293776"/>
                </a:lnTo>
                <a:lnTo>
                  <a:pt x="3289046" y="0"/>
                </a:lnTo>
                <a:lnTo>
                  <a:pt x="0" y="0"/>
                </a:lnTo>
                <a:lnTo>
                  <a:pt x="0" y="293776"/>
                </a:lnTo>
                <a:close/>
              </a:path>
            </a:pathLst>
          </a:custGeom>
          <a:ln w="12699">
            <a:solidFill>
              <a:srgbClr val="FFFFFF"/>
            </a:solidFill>
          </a:ln>
        </p:spPr>
        <p:txBody>
          <a:bodyPr wrap="square" lIns="0" tIns="0" rIns="0" bIns="0" rtlCol="0"/>
          <a:lstStyle/>
          <a:p>
            <a:endParaRPr/>
          </a:p>
        </p:txBody>
      </p:sp>
      <p:sp>
        <p:nvSpPr>
          <p:cNvPr id="134" name="object 134"/>
          <p:cNvSpPr/>
          <p:nvPr/>
        </p:nvSpPr>
        <p:spPr>
          <a:xfrm>
            <a:off x="1638173" y="5720462"/>
            <a:ext cx="367665" cy="367665"/>
          </a:xfrm>
          <a:custGeom>
            <a:avLst/>
            <a:gdLst/>
            <a:ahLst/>
            <a:cxnLst/>
            <a:rect l="l" t="t" r="r" b="b"/>
            <a:pathLst>
              <a:path w="367664" h="367664">
                <a:moveTo>
                  <a:pt x="183641" y="0"/>
                </a:moveTo>
                <a:lnTo>
                  <a:pt x="134805" y="6555"/>
                </a:lnTo>
                <a:lnTo>
                  <a:pt x="90932" y="25056"/>
                </a:lnTo>
                <a:lnTo>
                  <a:pt x="53768" y="53752"/>
                </a:lnTo>
                <a:lnTo>
                  <a:pt x="25061" y="90894"/>
                </a:lnTo>
                <a:lnTo>
                  <a:pt x="6556" y="134731"/>
                </a:lnTo>
                <a:lnTo>
                  <a:pt x="0" y="183514"/>
                </a:lnTo>
                <a:lnTo>
                  <a:pt x="6556" y="232351"/>
                </a:lnTo>
                <a:lnTo>
                  <a:pt x="25061" y="276224"/>
                </a:lnTo>
                <a:lnTo>
                  <a:pt x="53768" y="313388"/>
                </a:lnTo>
                <a:lnTo>
                  <a:pt x="90931" y="342095"/>
                </a:lnTo>
                <a:lnTo>
                  <a:pt x="134805" y="360600"/>
                </a:lnTo>
                <a:lnTo>
                  <a:pt x="183641" y="367156"/>
                </a:lnTo>
                <a:lnTo>
                  <a:pt x="232434" y="360600"/>
                </a:lnTo>
                <a:lnTo>
                  <a:pt x="276295" y="342095"/>
                </a:lnTo>
                <a:lnTo>
                  <a:pt x="313467" y="313388"/>
                </a:lnTo>
                <a:lnTo>
                  <a:pt x="342194" y="276224"/>
                </a:lnTo>
                <a:lnTo>
                  <a:pt x="360718" y="232351"/>
                </a:lnTo>
                <a:lnTo>
                  <a:pt x="367283" y="183514"/>
                </a:lnTo>
                <a:lnTo>
                  <a:pt x="360718" y="134731"/>
                </a:lnTo>
                <a:lnTo>
                  <a:pt x="342194" y="90894"/>
                </a:lnTo>
                <a:lnTo>
                  <a:pt x="313467" y="53752"/>
                </a:lnTo>
                <a:lnTo>
                  <a:pt x="276295" y="25056"/>
                </a:lnTo>
                <a:lnTo>
                  <a:pt x="232434" y="6555"/>
                </a:lnTo>
                <a:lnTo>
                  <a:pt x="183641" y="0"/>
                </a:lnTo>
                <a:close/>
              </a:path>
            </a:pathLst>
          </a:custGeom>
          <a:solidFill>
            <a:srgbClr val="FFFFFF"/>
          </a:solidFill>
        </p:spPr>
        <p:txBody>
          <a:bodyPr wrap="square" lIns="0" tIns="0" rIns="0" bIns="0" rtlCol="0"/>
          <a:lstStyle/>
          <a:p>
            <a:endParaRPr/>
          </a:p>
        </p:txBody>
      </p:sp>
      <p:sp>
        <p:nvSpPr>
          <p:cNvPr id="135" name="object 135"/>
          <p:cNvSpPr/>
          <p:nvPr/>
        </p:nvSpPr>
        <p:spPr>
          <a:xfrm>
            <a:off x="1638173" y="5720462"/>
            <a:ext cx="367665" cy="367665"/>
          </a:xfrm>
          <a:custGeom>
            <a:avLst/>
            <a:gdLst/>
            <a:ahLst/>
            <a:cxnLst/>
            <a:rect l="l" t="t" r="r" b="b"/>
            <a:pathLst>
              <a:path w="367664" h="367664">
                <a:moveTo>
                  <a:pt x="0" y="183514"/>
                </a:moveTo>
                <a:lnTo>
                  <a:pt x="6556" y="134731"/>
                </a:lnTo>
                <a:lnTo>
                  <a:pt x="25061" y="90894"/>
                </a:lnTo>
                <a:lnTo>
                  <a:pt x="53768" y="53752"/>
                </a:lnTo>
                <a:lnTo>
                  <a:pt x="90932" y="25056"/>
                </a:lnTo>
                <a:lnTo>
                  <a:pt x="134805" y="6555"/>
                </a:lnTo>
                <a:lnTo>
                  <a:pt x="183641" y="0"/>
                </a:lnTo>
                <a:lnTo>
                  <a:pt x="232434" y="6555"/>
                </a:lnTo>
                <a:lnTo>
                  <a:pt x="276295" y="25056"/>
                </a:lnTo>
                <a:lnTo>
                  <a:pt x="313467" y="53752"/>
                </a:lnTo>
                <a:lnTo>
                  <a:pt x="342194" y="90894"/>
                </a:lnTo>
                <a:lnTo>
                  <a:pt x="360718" y="134731"/>
                </a:lnTo>
                <a:lnTo>
                  <a:pt x="367283" y="183514"/>
                </a:lnTo>
                <a:lnTo>
                  <a:pt x="360718" y="232351"/>
                </a:lnTo>
                <a:lnTo>
                  <a:pt x="342194" y="276224"/>
                </a:lnTo>
                <a:lnTo>
                  <a:pt x="313467" y="313388"/>
                </a:lnTo>
                <a:lnTo>
                  <a:pt x="276295" y="342095"/>
                </a:lnTo>
                <a:lnTo>
                  <a:pt x="232434" y="360600"/>
                </a:lnTo>
                <a:lnTo>
                  <a:pt x="183641" y="367156"/>
                </a:lnTo>
                <a:lnTo>
                  <a:pt x="134805" y="360600"/>
                </a:lnTo>
                <a:lnTo>
                  <a:pt x="90931" y="342095"/>
                </a:lnTo>
                <a:lnTo>
                  <a:pt x="53768" y="313388"/>
                </a:lnTo>
                <a:lnTo>
                  <a:pt x="25061" y="276224"/>
                </a:lnTo>
                <a:lnTo>
                  <a:pt x="6556" y="232351"/>
                </a:lnTo>
                <a:lnTo>
                  <a:pt x="0" y="183514"/>
                </a:lnTo>
                <a:close/>
              </a:path>
            </a:pathLst>
          </a:custGeom>
          <a:ln w="12700">
            <a:solidFill>
              <a:srgbClr val="5F76B4"/>
            </a:solidFill>
          </a:ln>
        </p:spPr>
        <p:txBody>
          <a:bodyPr wrap="square" lIns="0" tIns="0" rIns="0" bIns="0" rtlCol="0"/>
          <a:lstStyle/>
          <a:p>
            <a:endParaRPr/>
          </a:p>
        </p:txBody>
      </p:sp>
      <p:sp>
        <p:nvSpPr>
          <p:cNvPr id="136" name="object 136"/>
          <p:cNvSpPr/>
          <p:nvPr/>
        </p:nvSpPr>
        <p:spPr>
          <a:xfrm>
            <a:off x="2032382" y="6197702"/>
            <a:ext cx="3079115" cy="294006"/>
          </a:xfrm>
          <a:custGeom>
            <a:avLst/>
            <a:gdLst/>
            <a:ahLst/>
            <a:cxnLst/>
            <a:rect l="l" t="t" r="r" b="b"/>
            <a:pathLst>
              <a:path w="3079115" h="294004">
                <a:moveTo>
                  <a:pt x="0" y="293776"/>
                </a:moveTo>
                <a:lnTo>
                  <a:pt x="3078607" y="293776"/>
                </a:lnTo>
                <a:lnTo>
                  <a:pt x="3078607" y="0"/>
                </a:lnTo>
                <a:lnTo>
                  <a:pt x="0" y="0"/>
                </a:lnTo>
                <a:lnTo>
                  <a:pt x="0" y="293776"/>
                </a:lnTo>
                <a:close/>
              </a:path>
            </a:pathLst>
          </a:custGeom>
          <a:solidFill>
            <a:srgbClr val="5F76B4"/>
          </a:solidFill>
        </p:spPr>
        <p:txBody>
          <a:bodyPr wrap="square" lIns="0" tIns="0" rIns="0" bIns="0" rtlCol="0"/>
          <a:lstStyle/>
          <a:p>
            <a:endParaRPr/>
          </a:p>
        </p:txBody>
      </p:sp>
      <p:sp>
        <p:nvSpPr>
          <p:cNvPr id="137" name="object 137"/>
          <p:cNvSpPr/>
          <p:nvPr/>
        </p:nvSpPr>
        <p:spPr>
          <a:xfrm>
            <a:off x="2032382" y="6197702"/>
            <a:ext cx="3079115" cy="294006"/>
          </a:xfrm>
          <a:custGeom>
            <a:avLst/>
            <a:gdLst/>
            <a:ahLst/>
            <a:cxnLst/>
            <a:rect l="l" t="t" r="r" b="b"/>
            <a:pathLst>
              <a:path w="3079115" h="294004">
                <a:moveTo>
                  <a:pt x="0" y="293776"/>
                </a:moveTo>
                <a:lnTo>
                  <a:pt x="3078607" y="293776"/>
                </a:lnTo>
                <a:lnTo>
                  <a:pt x="3078607" y="0"/>
                </a:lnTo>
                <a:lnTo>
                  <a:pt x="0" y="0"/>
                </a:lnTo>
                <a:lnTo>
                  <a:pt x="0" y="293776"/>
                </a:lnTo>
                <a:close/>
              </a:path>
            </a:pathLst>
          </a:custGeom>
          <a:ln w="12700">
            <a:solidFill>
              <a:srgbClr val="FFFFFF"/>
            </a:solidFill>
          </a:ln>
        </p:spPr>
        <p:txBody>
          <a:bodyPr wrap="square" lIns="0" tIns="0" rIns="0" bIns="0" rtlCol="0"/>
          <a:lstStyle/>
          <a:p>
            <a:endParaRPr/>
          </a:p>
        </p:txBody>
      </p:sp>
      <p:sp>
        <p:nvSpPr>
          <p:cNvPr id="138" name="object 138"/>
          <p:cNvSpPr/>
          <p:nvPr/>
        </p:nvSpPr>
        <p:spPr>
          <a:xfrm>
            <a:off x="1848740" y="6160897"/>
            <a:ext cx="367665" cy="367665"/>
          </a:xfrm>
          <a:custGeom>
            <a:avLst/>
            <a:gdLst/>
            <a:ahLst/>
            <a:cxnLst/>
            <a:rect l="l" t="t" r="r" b="b"/>
            <a:pathLst>
              <a:path w="367664" h="367665">
                <a:moveTo>
                  <a:pt x="183642" y="0"/>
                </a:moveTo>
                <a:lnTo>
                  <a:pt x="134805" y="6565"/>
                </a:lnTo>
                <a:lnTo>
                  <a:pt x="90932" y="25089"/>
                </a:lnTo>
                <a:lnTo>
                  <a:pt x="53768" y="53816"/>
                </a:lnTo>
                <a:lnTo>
                  <a:pt x="25061" y="90988"/>
                </a:lnTo>
                <a:lnTo>
                  <a:pt x="6556" y="134849"/>
                </a:lnTo>
                <a:lnTo>
                  <a:pt x="0" y="183642"/>
                </a:lnTo>
                <a:lnTo>
                  <a:pt x="6556" y="232478"/>
                </a:lnTo>
                <a:lnTo>
                  <a:pt x="25061" y="276352"/>
                </a:lnTo>
                <a:lnTo>
                  <a:pt x="53768" y="313515"/>
                </a:lnTo>
                <a:lnTo>
                  <a:pt x="90931" y="342222"/>
                </a:lnTo>
                <a:lnTo>
                  <a:pt x="134805" y="360727"/>
                </a:lnTo>
                <a:lnTo>
                  <a:pt x="183642" y="367284"/>
                </a:lnTo>
                <a:lnTo>
                  <a:pt x="232425" y="360727"/>
                </a:lnTo>
                <a:lnTo>
                  <a:pt x="276262" y="342222"/>
                </a:lnTo>
                <a:lnTo>
                  <a:pt x="313404" y="313515"/>
                </a:lnTo>
                <a:lnTo>
                  <a:pt x="342100" y="276352"/>
                </a:lnTo>
                <a:lnTo>
                  <a:pt x="360601" y="232478"/>
                </a:lnTo>
                <a:lnTo>
                  <a:pt x="367156" y="183642"/>
                </a:lnTo>
                <a:lnTo>
                  <a:pt x="360601" y="134849"/>
                </a:lnTo>
                <a:lnTo>
                  <a:pt x="342100" y="90988"/>
                </a:lnTo>
                <a:lnTo>
                  <a:pt x="313404" y="53816"/>
                </a:lnTo>
                <a:lnTo>
                  <a:pt x="276262" y="25089"/>
                </a:lnTo>
                <a:lnTo>
                  <a:pt x="232425" y="6565"/>
                </a:lnTo>
                <a:lnTo>
                  <a:pt x="183642" y="0"/>
                </a:lnTo>
                <a:close/>
              </a:path>
            </a:pathLst>
          </a:custGeom>
          <a:solidFill>
            <a:srgbClr val="FFFFFF"/>
          </a:solidFill>
        </p:spPr>
        <p:txBody>
          <a:bodyPr wrap="square" lIns="0" tIns="0" rIns="0" bIns="0" rtlCol="0"/>
          <a:lstStyle/>
          <a:p>
            <a:endParaRPr/>
          </a:p>
        </p:txBody>
      </p:sp>
      <p:sp>
        <p:nvSpPr>
          <p:cNvPr id="139" name="object 139"/>
          <p:cNvSpPr/>
          <p:nvPr/>
        </p:nvSpPr>
        <p:spPr>
          <a:xfrm>
            <a:off x="1848740" y="6160897"/>
            <a:ext cx="367665" cy="367665"/>
          </a:xfrm>
          <a:custGeom>
            <a:avLst/>
            <a:gdLst/>
            <a:ahLst/>
            <a:cxnLst/>
            <a:rect l="l" t="t" r="r" b="b"/>
            <a:pathLst>
              <a:path w="367664" h="367665">
                <a:moveTo>
                  <a:pt x="0" y="183642"/>
                </a:moveTo>
                <a:lnTo>
                  <a:pt x="6556" y="134849"/>
                </a:lnTo>
                <a:lnTo>
                  <a:pt x="25061" y="90988"/>
                </a:lnTo>
                <a:lnTo>
                  <a:pt x="53768" y="53816"/>
                </a:lnTo>
                <a:lnTo>
                  <a:pt x="90932" y="25089"/>
                </a:lnTo>
                <a:lnTo>
                  <a:pt x="134805" y="6565"/>
                </a:lnTo>
                <a:lnTo>
                  <a:pt x="183642" y="0"/>
                </a:lnTo>
                <a:lnTo>
                  <a:pt x="232425" y="6565"/>
                </a:lnTo>
                <a:lnTo>
                  <a:pt x="276262" y="25089"/>
                </a:lnTo>
                <a:lnTo>
                  <a:pt x="313404" y="53816"/>
                </a:lnTo>
                <a:lnTo>
                  <a:pt x="342100" y="90988"/>
                </a:lnTo>
                <a:lnTo>
                  <a:pt x="360601" y="134849"/>
                </a:lnTo>
                <a:lnTo>
                  <a:pt x="367156" y="183642"/>
                </a:lnTo>
                <a:lnTo>
                  <a:pt x="360601" y="232478"/>
                </a:lnTo>
                <a:lnTo>
                  <a:pt x="342100" y="276352"/>
                </a:lnTo>
                <a:lnTo>
                  <a:pt x="313404" y="313515"/>
                </a:lnTo>
                <a:lnTo>
                  <a:pt x="276262" y="342222"/>
                </a:lnTo>
                <a:lnTo>
                  <a:pt x="232425" y="360727"/>
                </a:lnTo>
                <a:lnTo>
                  <a:pt x="183642" y="367284"/>
                </a:lnTo>
                <a:lnTo>
                  <a:pt x="134805" y="360727"/>
                </a:lnTo>
                <a:lnTo>
                  <a:pt x="90931" y="342222"/>
                </a:lnTo>
                <a:lnTo>
                  <a:pt x="53768" y="313515"/>
                </a:lnTo>
                <a:lnTo>
                  <a:pt x="25061" y="276352"/>
                </a:lnTo>
                <a:lnTo>
                  <a:pt x="6556" y="232478"/>
                </a:lnTo>
                <a:lnTo>
                  <a:pt x="0" y="183642"/>
                </a:lnTo>
                <a:close/>
              </a:path>
            </a:pathLst>
          </a:custGeom>
          <a:ln w="12700">
            <a:solidFill>
              <a:srgbClr val="5F76B4"/>
            </a:solidFill>
          </a:ln>
        </p:spPr>
        <p:txBody>
          <a:bodyPr wrap="square" lIns="0" tIns="0" rIns="0" bIns="0" rtlCol="0"/>
          <a:lstStyle/>
          <a:p>
            <a:endParaRPr/>
          </a:p>
        </p:txBody>
      </p:sp>
      <p:sp>
        <p:nvSpPr>
          <p:cNvPr id="140" name="object 140"/>
          <p:cNvSpPr/>
          <p:nvPr/>
        </p:nvSpPr>
        <p:spPr>
          <a:xfrm>
            <a:off x="2096899" y="6638264"/>
            <a:ext cx="3014345" cy="294006"/>
          </a:xfrm>
          <a:custGeom>
            <a:avLst/>
            <a:gdLst/>
            <a:ahLst/>
            <a:cxnLst/>
            <a:rect l="l" t="t" r="r" b="b"/>
            <a:pathLst>
              <a:path w="3014345" h="294004">
                <a:moveTo>
                  <a:pt x="0" y="293776"/>
                </a:moveTo>
                <a:lnTo>
                  <a:pt x="3013964" y="293776"/>
                </a:lnTo>
                <a:lnTo>
                  <a:pt x="3013964" y="0"/>
                </a:lnTo>
                <a:lnTo>
                  <a:pt x="0" y="0"/>
                </a:lnTo>
                <a:lnTo>
                  <a:pt x="0" y="293776"/>
                </a:lnTo>
                <a:close/>
              </a:path>
            </a:pathLst>
          </a:custGeom>
          <a:solidFill>
            <a:srgbClr val="5F76B4"/>
          </a:solidFill>
        </p:spPr>
        <p:txBody>
          <a:bodyPr wrap="square" lIns="0" tIns="0" rIns="0" bIns="0" rtlCol="0"/>
          <a:lstStyle/>
          <a:p>
            <a:endParaRPr/>
          </a:p>
        </p:txBody>
      </p:sp>
      <p:sp>
        <p:nvSpPr>
          <p:cNvPr id="141" name="object 141"/>
          <p:cNvSpPr/>
          <p:nvPr/>
        </p:nvSpPr>
        <p:spPr>
          <a:xfrm>
            <a:off x="2096899" y="6638264"/>
            <a:ext cx="3014345" cy="294006"/>
          </a:xfrm>
          <a:custGeom>
            <a:avLst/>
            <a:gdLst/>
            <a:ahLst/>
            <a:cxnLst/>
            <a:rect l="l" t="t" r="r" b="b"/>
            <a:pathLst>
              <a:path w="3014345" h="294004">
                <a:moveTo>
                  <a:pt x="0" y="293776"/>
                </a:moveTo>
                <a:lnTo>
                  <a:pt x="3013964" y="293776"/>
                </a:lnTo>
                <a:lnTo>
                  <a:pt x="3013964" y="0"/>
                </a:lnTo>
                <a:lnTo>
                  <a:pt x="0" y="0"/>
                </a:lnTo>
                <a:lnTo>
                  <a:pt x="0" y="293776"/>
                </a:lnTo>
                <a:close/>
              </a:path>
            </a:pathLst>
          </a:custGeom>
          <a:ln w="12700">
            <a:solidFill>
              <a:srgbClr val="FFFFFF"/>
            </a:solidFill>
          </a:ln>
        </p:spPr>
        <p:txBody>
          <a:bodyPr wrap="square" lIns="0" tIns="0" rIns="0" bIns="0" rtlCol="0"/>
          <a:lstStyle/>
          <a:p>
            <a:endParaRPr/>
          </a:p>
        </p:txBody>
      </p:sp>
      <p:sp>
        <p:nvSpPr>
          <p:cNvPr id="142" name="object 142"/>
          <p:cNvSpPr/>
          <p:nvPr/>
        </p:nvSpPr>
        <p:spPr>
          <a:xfrm>
            <a:off x="1913384" y="6601459"/>
            <a:ext cx="367665" cy="367665"/>
          </a:xfrm>
          <a:custGeom>
            <a:avLst/>
            <a:gdLst/>
            <a:ahLst/>
            <a:cxnLst/>
            <a:rect l="l" t="t" r="r" b="b"/>
            <a:pathLst>
              <a:path w="367664" h="367665">
                <a:moveTo>
                  <a:pt x="183515" y="0"/>
                </a:moveTo>
                <a:lnTo>
                  <a:pt x="134731" y="6565"/>
                </a:lnTo>
                <a:lnTo>
                  <a:pt x="90894" y="25089"/>
                </a:lnTo>
                <a:lnTo>
                  <a:pt x="53752" y="53816"/>
                </a:lnTo>
                <a:lnTo>
                  <a:pt x="25056" y="90988"/>
                </a:lnTo>
                <a:lnTo>
                  <a:pt x="6555" y="134849"/>
                </a:lnTo>
                <a:lnTo>
                  <a:pt x="0" y="183641"/>
                </a:lnTo>
                <a:lnTo>
                  <a:pt x="6555" y="232434"/>
                </a:lnTo>
                <a:lnTo>
                  <a:pt x="25056" y="276295"/>
                </a:lnTo>
                <a:lnTo>
                  <a:pt x="53752" y="313467"/>
                </a:lnTo>
                <a:lnTo>
                  <a:pt x="90894" y="342194"/>
                </a:lnTo>
                <a:lnTo>
                  <a:pt x="134731" y="360718"/>
                </a:lnTo>
                <a:lnTo>
                  <a:pt x="183515" y="367283"/>
                </a:lnTo>
                <a:lnTo>
                  <a:pt x="232351" y="360718"/>
                </a:lnTo>
                <a:lnTo>
                  <a:pt x="276224" y="342194"/>
                </a:lnTo>
                <a:lnTo>
                  <a:pt x="313388" y="313467"/>
                </a:lnTo>
                <a:lnTo>
                  <a:pt x="342095" y="276295"/>
                </a:lnTo>
                <a:lnTo>
                  <a:pt x="360600" y="232434"/>
                </a:lnTo>
                <a:lnTo>
                  <a:pt x="367156" y="183641"/>
                </a:lnTo>
                <a:lnTo>
                  <a:pt x="360600" y="134849"/>
                </a:lnTo>
                <a:lnTo>
                  <a:pt x="342095" y="90988"/>
                </a:lnTo>
                <a:lnTo>
                  <a:pt x="313388" y="53816"/>
                </a:lnTo>
                <a:lnTo>
                  <a:pt x="276225" y="25089"/>
                </a:lnTo>
                <a:lnTo>
                  <a:pt x="232351" y="6565"/>
                </a:lnTo>
                <a:lnTo>
                  <a:pt x="183515" y="0"/>
                </a:lnTo>
                <a:close/>
              </a:path>
            </a:pathLst>
          </a:custGeom>
          <a:solidFill>
            <a:srgbClr val="FFFFFF"/>
          </a:solidFill>
        </p:spPr>
        <p:txBody>
          <a:bodyPr wrap="square" lIns="0" tIns="0" rIns="0" bIns="0" rtlCol="0"/>
          <a:lstStyle/>
          <a:p>
            <a:endParaRPr/>
          </a:p>
        </p:txBody>
      </p:sp>
      <p:sp>
        <p:nvSpPr>
          <p:cNvPr id="143" name="object 143"/>
          <p:cNvSpPr/>
          <p:nvPr/>
        </p:nvSpPr>
        <p:spPr>
          <a:xfrm>
            <a:off x="1913384" y="6601459"/>
            <a:ext cx="367665" cy="367665"/>
          </a:xfrm>
          <a:custGeom>
            <a:avLst/>
            <a:gdLst/>
            <a:ahLst/>
            <a:cxnLst/>
            <a:rect l="l" t="t" r="r" b="b"/>
            <a:pathLst>
              <a:path w="367664" h="367665">
                <a:moveTo>
                  <a:pt x="0" y="183641"/>
                </a:moveTo>
                <a:lnTo>
                  <a:pt x="6555" y="134849"/>
                </a:lnTo>
                <a:lnTo>
                  <a:pt x="25056" y="90988"/>
                </a:lnTo>
                <a:lnTo>
                  <a:pt x="53752" y="53816"/>
                </a:lnTo>
                <a:lnTo>
                  <a:pt x="90894" y="25089"/>
                </a:lnTo>
                <a:lnTo>
                  <a:pt x="134731" y="6565"/>
                </a:lnTo>
                <a:lnTo>
                  <a:pt x="183515" y="0"/>
                </a:lnTo>
                <a:lnTo>
                  <a:pt x="232351" y="6565"/>
                </a:lnTo>
                <a:lnTo>
                  <a:pt x="276225" y="25089"/>
                </a:lnTo>
                <a:lnTo>
                  <a:pt x="313388" y="53816"/>
                </a:lnTo>
                <a:lnTo>
                  <a:pt x="342095" y="90988"/>
                </a:lnTo>
                <a:lnTo>
                  <a:pt x="360600" y="134849"/>
                </a:lnTo>
                <a:lnTo>
                  <a:pt x="367156" y="183641"/>
                </a:lnTo>
                <a:lnTo>
                  <a:pt x="360600" y="232434"/>
                </a:lnTo>
                <a:lnTo>
                  <a:pt x="342095" y="276295"/>
                </a:lnTo>
                <a:lnTo>
                  <a:pt x="313388" y="313467"/>
                </a:lnTo>
                <a:lnTo>
                  <a:pt x="276224" y="342194"/>
                </a:lnTo>
                <a:lnTo>
                  <a:pt x="232351" y="360718"/>
                </a:lnTo>
                <a:lnTo>
                  <a:pt x="183515" y="367283"/>
                </a:lnTo>
                <a:lnTo>
                  <a:pt x="134731" y="360718"/>
                </a:lnTo>
                <a:lnTo>
                  <a:pt x="90894" y="342194"/>
                </a:lnTo>
                <a:lnTo>
                  <a:pt x="53752" y="313467"/>
                </a:lnTo>
                <a:lnTo>
                  <a:pt x="25056" y="276295"/>
                </a:lnTo>
                <a:lnTo>
                  <a:pt x="6555" y="232434"/>
                </a:lnTo>
                <a:lnTo>
                  <a:pt x="0" y="183641"/>
                </a:lnTo>
                <a:close/>
              </a:path>
            </a:pathLst>
          </a:custGeom>
          <a:ln w="12700">
            <a:solidFill>
              <a:srgbClr val="5F76B4"/>
            </a:solidFill>
          </a:ln>
        </p:spPr>
        <p:txBody>
          <a:bodyPr wrap="square" lIns="0" tIns="0" rIns="0" bIns="0" rtlCol="0"/>
          <a:lstStyle/>
          <a:p>
            <a:endParaRPr/>
          </a:p>
        </p:txBody>
      </p:sp>
      <p:sp>
        <p:nvSpPr>
          <p:cNvPr id="144" name="object 144"/>
          <p:cNvSpPr/>
          <p:nvPr/>
        </p:nvSpPr>
        <p:spPr>
          <a:xfrm>
            <a:off x="2032382" y="7078702"/>
            <a:ext cx="3079115" cy="294006"/>
          </a:xfrm>
          <a:custGeom>
            <a:avLst/>
            <a:gdLst/>
            <a:ahLst/>
            <a:cxnLst/>
            <a:rect l="l" t="t" r="r" b="b"/>
            <a:pathLst>
              <a:path w="3079115" h="294004">
                <a:moveTo>
                  <a:pt x="0" y="293776"/>
                </a:moveTo>
                <a:lnTo>
                  <a:pt x="3078607" y="293776"/>
                </a:lnTo>
                <a:lnTo>
                  <a:pt x="3078607" y="0"/>
                </a:lnTo>
                <a:lnTo>
                  <a:pt x="0" y="0"/>
                </a:lnTo>
                <a:lnTo>
                  <a:pt x="0" y="293776"/>
                </a:lnTo>
                <a:close/>
              </a:path>
            </a:pathLst>
          </a:custGeom>
          <a:solidFill>
            <a:srgbClr val="5F76B4"/>
          </a:solidFill>
        </p:spPr>
        <p:txBody>
          <a:bodyPr wrap="square" lIns="0" tIns="0" rIns="0" bIns="0" rtlCol="0"/>
          <a:lstStyle/>
          <a:p>
            <a:endParaRPr/>
          </a:p>
        </p:txBody>
      </p:sp>
      <p:sp>
        <p:nvSpPr>
          <p:cNvPr id="145" name="object 145"/>
          <p:cNvSpPr/>
          <p:nvPr/>
        </p:nvSpPr>
        <p:spPr>
          <a:xfrm>
            <a:off x="2032382" y="7078702"/>
            <a:ext cx="3079115" cy="294006"/>
          </a:xfrm>
          <a:custGeom>
            <a:avLst/>
            <a:gdLst/>
            <a:ahLst/>
            <a:cxnLst/>
            <a:rect l="l" t="t" r="r" b="b"/>
            <a:pathLst>
              <a:path w="3079115" h="294004">
                <a:moveTo>
                  <a:pt x="0" y="293776"/>
                </a:moveTo>
                <a:lnTo>
                  <a:pt x="3078607" y="293776"/>
                </a:lnTo>
                <a:lnTo>
                  <a:pt x="3078607" y="0"/>
                </a:lnTo>
                <a:lnTo>
                  <a:pt x="0" y="0"/>
                </a:lnTo>
                <a:lnTo>
                  <a:pt x="0" y="293776"/>
                </a:lnTo>
                <a:close/>
              </a:path>
            </a:pathLst>
          </a:custGeom>
          <a:ln w="12700">
            <a:solidFill>
              <a:srgbClr val="FFFFFF"/>
            </a:solidFill>
          </a:ln>
        </p:spPr>
        <p:txBody>
          <a:bodyPr wrap="square" lIns="0" tIns="0" rIns="0" bIns="0" rtlCol="0"/>
          <a:lstStyle/>
          <a:p>
            <a:endParaRPr/>
          </a:p>
        </p:txBody>
      </p:sp>
      <p:sp>
        <p:nvSpPr>
          <p:cNvPr id="146" name="object 146"/>
          <p:cNvSpPr/>
          <p:nvPr/>
        </p:nvSpPr>
        <p:spPr>
          <a:xfrm>
            <a:off x="1848740" y="7042022"/>
            <a:ext cx="367665" cy="367665"/>
          </a:xfrm>
          <a:custGeom>
            <a:avLst/>
            <a:gdLst/>
            <a:ahLst/>
            <a:cxnLst/>
            <a:rect l="l" t="t" r="r" b="b"/>
            <a:pathLst>
              <a:path w="367664" h="367665">
                <a:moveTo>
                  <a:pt x="183642" y="0"/>
                </a:moveTo>
                <a:lnTo>
                  <a:pt x="134805" y="6556"/>
                </a:lnTo>
                <a:lnTo>
                  <a:pt x="90932" y="25061"/>
                </a:lnTo>
                <a:lnTo>
                  <a:pt x="53768" y="53768"/>
                </a:lnTo>
                <a:lnTo>
                  <a:pt x="25061" y="90932"/>
                </a:lnTo>
                <a:lnTo>
                  <a:pt x="6556" y="134805"/>
                </a:lnTo>
                <a:lnTo>
                  <a:pt x="0" y="183642"/>
                </a:lnTo>
                <a:lnTo>
                  <a:pt x="6556" y="232434"/>
                </a:lnTo>
                <a:lnTo>
                  <a:pt x="25061" y="276295"/>
                </a:lnTo>
                <a:lnTo>
                  <a:pt x="53768" y="313467"/>
                </a:lnTo>
                <a:lnTo>
                  <a:pt x="90931" y="342194"/>
                </a:lnTo>
                <a:lnTo>
                  <a:pt x="134805" y="360718"/>
                </a:lnTo>
                <a:lnTo>
                  <a:pt x="183642" y="367284"/>
                </a:lnTo>
                <a:lnTo>
                  <a:pt x="232425" y="360718"/>
                </a:lnTo>
                <a:lnTo>
                  <a:pt x="276262" y="342194"/>
                </a:lnTo>
                <a:lnTo>
                  <a:pt x="313404" y="313467"/>
                </a:lnTo>
                <a:lnTo>
                  <a:pt x="342100" y="276295"/>
                </a:lnTo>
                <a:lnTo>
                  <a:pt x="360601" y="232434"/>
                </a:lnTo>
                <a:lnTo>
                  <a:pt x="367156" y="183642"/>
                </a:lnTo>
                <a:lnTo>
                  <a:pt x="360601" y="134805"/>
                </a:lnTo>
                <a:lnTo>
                  <a:pt x="342100" y="90932"/>
                </a:lnTo>
                <a:lnTo>
                  <a:pt x="313404" y="53768"/>
                </a:lnTo>
                <a:lnTo>
                  <a:pt x="276262" y="25061"/>
                </a:lnTo>
                <a:lnTo>
                  <a:pt x="232425" y="6556"/>
                </a:lnTo>
                <a:lnTo>
                  <a:pt x="183642" y="0"/>
                </a:lnTo>
                <a:close/>
              </a:path>
            </a:pathLst>
          </a:custGeom>
          <a:solidFill>
            <a:srgbClr val="FFFFFF"/>
          </a:solidFill>
        </p:spPr>
        <p:txBody>
          <a:bodyPr wrap="square" lIns="0" tIns="0" rIns="0" bIns="0" rtlCol="0"/>
          <a:lstStyle/>
          <a:p>
            <a:endParaRPr/>
          </a:p>
        </p:txBody>
      </p:sp>
      <p:sp>
        <p:nvSpPr>
          <p:cNvPr id="147" name="object 147"/>
          <p:cNvSpPr/>
          <p:nvPr/>
        </p:nvSpPr>
        <p:spPr>
          <a:xfrm>
            <a:off x="1848740" y="7042022"/>
            <a:ext cx="367665" cy="367665"/>
          </a:xfrm>
          <a:custGeom>
            <a:avLst/>
            <a:gdLst/>
            <a:ahLst/>
            <a:cxnLst/>
            <a:rect l="l" t="t" r="r" b="b"/>
            <a:pathLst>
              <a:path w="367664" h="367665">
                <a:moveTo>
                  <a:pt x="0" y="183642"/>
                </a:moveTo>
                <a:lnTo>
                  <a:pt x="6556" y="134805"/>
                </a:lnTo>
                <a:lnTo>
                  <a:pt x="25061" y="90932"/>
                </a:lnTo>
                <a:lnTo>
                  <a:pt x="53768" y="53768"/>
                </a:lnTo>
                <a:lnTo>
                  <a:pt x="90932" y="25061"/>
                </a:lnTo>
                <a:lnTo>
                  <a:pt x="134805" y="6556"/>
                </a:lnTo>
                <a:lnTo>
                  <a:pt x="183642" y="0"/>
                </a:lnTo>
                <a:lnTo>
                  <a:pt x="232425" y="6556"/>
                </a:lnTo>
                <a:lnTo>
                  <a:pt x="276262" y="25061"/>
                </a:lnTo>
                <a:lnTo>
                  <a:pt x="313404" y="53768"/>
                </a:lnTo>
                <a:lnTo>
                  <a:pt x="342100" y="90932"/>
                </a:lnTo>
                <a:lnTo>
                  <a:pt x="360601" y="134805"/>
                </a:lnTo>
                <a:lnTo>
                  <a:pt x="367156" y="183642"/>
                </a:lnTo>
                <a:lnTo>
                  <a:pt x="360601" y="232434"/>
                </a:lnTo>
                <a:lnTo>
                  <a:pt x="342100" y="276295"/>
                </a:lnTo>
                <a:lnTo>
                  <a:pt x="313404" y="313467"/>
                </a:lnTo>
                <a:lnTo>
                  <a:pt x="276262" y="342194"/>
                </a:lnTo>
                <a:lnTo>
                  <a:pt x="232425" y="360718"/>
                </a:lnTo>
                <a:lnTo>
                  <a:pt x="183642" y="367284"/>
                </a:lnTo>
                <a:lnTo>
                  <a:pt x="134805" y="360718"/>
                </a:lnTo>
                <a:lnTo>
                  <a:pt x="90931" y="342194"/>
                </a:lnTo>
                <a:lnTo>
                  <a:pt x="53768" y="313467"/>
                </a:lnTo>
                <a:lnTo>
                  <a:pt x="25061" y="276295"/>
                </a:lnTo>
                <a:lnTo>
                  <a:pt x="6556" y="232434"/>
                </a:lnTo>
                <a:lnTo>
                  <a:pt x="0" y="183642"/>
                </a:lnTo>
                <a:close/>
              </a:path>
            </a:pathLst>
          </a:custGeom>
          <a:ln w="12700">
            <a:solidFill>
              <a:srgbClr val="5F76B4"/>
            </a:solidFill>
          </a:ln>
        </p:spPr>
        <p:txBody>
          <a:bodyPr wrap="square" lIns="0" tIns="0" rIns="0" bIns="0" rtlCol="0"/>
          <a:lstStyle/>
          <a:p>
            <a:endParaRPr/>
          </a:p>
        </p:txBody>
      </p:sp>
      <p:sp>
        <p:nvSpPr>
          <p:cNvPr id="148" name="object 148"/>
          <p:cNvSpPr/>
          <p:nvPr/>
        </p:nvSpPr>
        <p:spPr>
          <a:xfrm>
            <a:off x="1821816" y="7519264"/>
            <a:ext cx="3289300" cy="294006"/>
          </a:xfrm>
          <a:custGeom>
            <a:avLst/>
            <a:gdLst/>
            <a:ahLst/>
            <a:cxnLst/>
            <a:rect l="l" t="t" r="r" b="b"/>
            <a:pathLst>
              <a:path w="3289300" h="294004">
                <a:moveTo>
                  <a:pt x="0" y="293776"/>
                </a:moveTo>
                <a:lnTo>
                  <a:pt x="3289046" y="293776"/>
                </a:lnTo>
                <a:lnTo>
                  <a:pt x="3289046" y="0"/>
                </a:lnTo>
                <a:lnTo>
                  <a:pt x="0" y="0"/>
                </a:lnTo>
                <a:lnTo>
                  <a:pt x="0" y="293776"/>
                </a:lnTo>
                <a:close/>
              </a:path>
            </a:pathLst>
          </a:custGeom>
          <a:solidFill>
            <a:srgbClr val="5F76B4"/>
          </a:solidFill>
        </p:spPr>
        <p:txBody>
          <a:bodyPr wrap="square" lIns="0" tIns="0" rIns="0" bIns="0" rtlCol="0"/>
          <a:lstStyle/>
          <a:p>
            <a:endParaRPr/>
          </a:p>
        </p:txBody>
      </p:sp>
      <p:sp>
        <p:nvSpPr>
          <p:cNvPr id="149" name="object 149"/>
          <p:cNvSpPr/>
          <p:nvPr/>
        </p:nvSpPr>
        <p:spPr>
          <a:xfrm>
            <a:off x="1821816" y="7519264"/>
            <a:ext cx="3289300" cy="294006"/>
          </a:xfrm>
          <a:custGeom>
            <a:avLst/>
            <a:gdLst/>
            <a:ahLst/>
            <a:cxnLst/>
            <a:rect l="l" t="t" r="r" b="b"/>
            <a:pathLst>
              <a:path w="3289300" h="294004">
                <a:moveTo>
                  <a:pt x="0" y="293776"/>
                </a:moveTo>
                <a:lnTo>
                  <a:pt x="3289046" y="293776"/>
                </a:lnTo>
                <a:lnTo>
                  <a:pt x="3289046" y="0"/>
                </a:lnTo>
                <a:lnTo>
                  <a:pt x="0" y="0"/>
                </a:lnTo>
                <a:lnTo>
                  <a:pt x="0" y="293776"/>
                </a:lnTo>
                <a:close/>
              </a:path>
            </a:pathLst>
          </a:custGeom>
          <a:ln w="12699">
            <a:solidFill>
              <a:srgbClr val="FFFFFF"/>
            </a:solidFill>
          </a:ln>
        </p:spPr>
        <p:txBody>
          <a:bodyPr wrap="square" lIns="0" tIns="0" rIns="0" bIns="0" rtlCol="0"/>
          <a:lstStyle/>
          <a:p>
            <a:endParaRPr/>
          </a:p>
        </p:txBody>
      </p:sp>
      <p:sp>
        <p:nvSpPr>
          <p:cNvPr id="150" name="object 150"/>
          <p:cNvSpPr txBox="1"/>
          <p:nvPr/>
        </p:nvSpPr>
        <p:spPr>
          <a:xfrm>
            <a:off x="1214424" y="4988942"/>
            <a:ext cx="1855470" cy="2868734"/>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Choose your</a:t>
            </a:r>
            <a:r>
              <a:rPr sz="1500" b="1" spc="-55" dirty="0">
                <a:latin typeface="Calibri"/>
                <a:cs typeface="Calibri"/>
              </a:rPr>
              <a:t> </a:t>
            </a:r>
            <a:r>
              <a:rPr sz="1500" b="1" spc="-10" dirty="0">
                <a:latin typeface="Calibri"/>
                <a:cs typeface="Calibri"/>
              </a:rPr>
              <a:t>focus</a:t>
            </a:r>
            <a:endParaRPr sz="1500">
              <a:latin typeface="Calibri"/>
              <a:cs typeface="Calibri"/>
            </a:endParaRPr>
          </a:p>
          <a:p>
            <a:pPr>
              <a:lnSpc>
                <a:spcPct val="100000"/>
              </a:lnSpc>
            </a:pPr>
            <a:endParaRPr sz="1500">
              <a:latin typeface="Times New Roman"/>
              <a:cs typeface="Times New Roman"/>
            </a:endParaRPr>
          </a:p>
          <a:p>
            <a:pPr>
              <a:lnSpc>
                <a:spcPct val="100000"/>
              </a:lnSpc>
              <a:spcBef>
                <a:spcPts val="50"/>
              </a:spcBef>
            </a:pPr>
            <a:endParaRPr sz="2200">
              <a:latin typeface="Times New Roman"/>
              <a:cs typeface="Times New Roman"/>
            </a:endParaRPr>
          </a:p>
          <a:p>
            <a:pPr marL="840740">
              <a:lnSpc>
                <a:spcPct val="100000"/>
              </a:lnSpc>
            </a:pPr>
            <a:r>
              <a:rPr sz="1600" spc="-5" dirty="0">
                <a:solidFill>
                  <a:srgbClr val="FFFFFF"/>
                </a:solidFill>
                <a:latin typeface="Arial"/>
                <a:cs typeface="Arial"/>
              </a:rPr>
              <a:t>Vision</a:t>
            </a:r>
            <a:endParaRPr sz="1600">
              <a:latin typeface="Arial"/>
              <a:cs typeface="Arial"/>
            </a:endParaRPr>
          </a:p>
          <a:p>
            <a:pPr>
              <a:lnSpc>
                <a:spcPct val="100000"/>
              </a:lnSpc>
              <a:spcBef>
                <a:spcPts val="50"/>
              </a:spcBef>
            </a:pPr>
            <a:endParaRPr sz="1300">
              <a:latin typeface="Times New Roman"/>
              <a:cs typeface="Times New Roman"/>
            </a:endParaRPr>
          </a:p>
          <a:p>
            <a:pPr marL="1051560">
              <a:lnSpc>
                <a:spcPct val="100000"/>
              </a:lnSpc>
            </a:pPr>
            <a:r>
              <a:rPr sz="1600" spc="-5" dirty="0">
                <a:solidFill>
                  <a:srgbClr val="FFFFFF"/>
                </a:solidFill>
                <a:latin typeface="Arial"/>
                <a:cs typeface="Arial"/>
              </a:rPr>
              <a:t>Planning</a:t>
            </a:r>
            <a:endParaRPr sz="1600">
              <a:latin typeface="Arial"/>
              <a:cs typeface="Arial"/>
            </a:endParaRPr>
          </a:p>
          <a:p>
            <a:pPr marL="1051560" marR="40005" indent="64135">
              <a:lnSpc>
                <a:spcPct val="180600"/>
              </a:lnSpc>
            </a:pPr>
            <a:r>
              <a:rPr sz="1600" spc="-5" dirty="0">
                <a:solidFill>
                  <a:srgbClr val="FFFFFF"/>
                </a:solidFill>
                <a:latin typeface="Arial"/>
                <a:cs typeface="Arial"/>
              </a:rPr>
              <a:t>Detail  Problem</a:t>
            </a:r>
            <a:endParaRPr sz="1600">
              <a:latin typeface="Arial"/>
              <a:cs typeface="Arial"/>
            </a:endParaRPr>
          </a:p>
          <a:p>
            <a:pPr>
              <a:lnSpc>
                <a:spcPct val="100000"/>
              </a:lnSpc>
              <a:spcBef>
                <a:spcPts val="55"/>
              </a:spcBef>
            </a:pPr>
            <a:endParaRPr sz="1300">
              <a:latin typeface="Times New Roman"/>
              <a:cs typeface="Times New Roman"/>
            </a:endParaRPr>
          </a:p>
          <a:p>
            <a:pPr marL="840740">
              <a:lnSpc>
                <a:spcPct val="100000"/>
              </a:lnSpc>
            </a:pPr>
            <a:r>
              <a:rPr sz="1600" spc="-5" dirty="0">
                <a:solidFill>
                  <a:srgbClr val="FFFFFF"/>
                </a:solidFill>
                <a:latin typeface="Arial"/>
                <a:cs typeface="Arial"/>
              </a:rPr>
              <a:t>Drama</a:t>
            </a:r>
            <a:endParaRPr sz="1600">
              <a:latin typeface="Arial"/>
              <a:cs typeface="Arial"/>
            </a:endParaRPr>
          </a:p>
        </p:txBody>
      </p:sp>
      <p:sp>
        <p:nvSpPr>
          <p:cNvPr id="151" name="object 151"/>
          <p:cNvSpPr/>
          <p:nvPr/>
        </p:nvSpPr>
        <p:spPr>
          <a:xfrm>
            <a:off x="1638173" y="7482585"/>
            <a:ext cx="367665" cy="367665"/>
          </a:xfrm>
          <a:custGeom>
            <a:avLst/>
            <a:gdLst/>
            <a:ahLst/>
            <a:cxnLst/>
            <a:rect l="l" t="t" r="r" b="b"/>
            <a:pathLst>
              <a:path w="367664" h="367665">
                <a:moveTo>
                  <a:pt x="183641" y="0"/>
                </a:moveTo>
                <a:lnTo>
                  <a:pt x="134805" y="6556"/>
                </a:lnTo>
                <a:lnTo>
                  <a:pt x="90932" y="25061"/>
                </a:lnTo>
                <a:lnTo>
                  <a:pt x="53768" y="53768"/>
                </a:lnTo>
                <a:lnTo>
                  <a:pt x="25061" y="90931"/>
                </a:lnTo>
                <a:lnTo>
                  <a:pt x="6556" y="134805"/>
                </a:lnTo>
                <a:lnTo>
                  <a:pt x="0" y="183641"/>
                </a:lnTo>
                <a:lnTo>
                  <a:pt x="6556" y="232425"/>
                </a:lnTo>
                <a:lnTo>
                  <a:pt x="25061" y="276262"/>
                </a:lnTo>
                <a:lnTo>
                  <a:pt x="53768" y="313404"/>
                </a:lnTo>
                <a:lnTo>
                  <a:pt x="90931" y="342100"/>
                </a:lnTo>
                <a:lnTo>
                  <a:pt x="134805" y="360601"/>
                </a:lnTo>
                <a:lnTo>
                  <a:pt x="183641" y="367156"/>
                </a:lnTo>
                <a:lnTo>
                  <a:pt x="232434" y="360601"/>
                </a:lnTo>
                <a:lnTo>
                  <a:pt x="276295" y="342100"/>
                </a:lnTo>
                <a:lnTo>
                  <a:pt x="313467" y="313404"/>
                </a:lnTo>
                <a:lnTo>
                  <a:pt x="342194" y="276262"/>
                </a:lnTo>
                <a:lnTo>
                  <a:pt x="360718" y="232425"/>
                </a:lnTo>
                <a:lnTo>
                  <a:pt x="367283" y="183641"/>
                </a:lnTo>
                <a:lnTo>
                  <a:pt x="360718" y="134805"/>
                </a:lnTo>
                <a:lnTo>
                  <a:pt x="342194" y="90931"/>
                </a:lnTo>
                <a:lnTo>
                  <a:pt x="313467" y="53768"/>
                </a:lnTo>
                <a:lnTo>
                  <a:pt x="276295" y="25061"/>
                </a:lnTo>
                <a:lnTo>
                  <a:pt x="232434" y="6556"/>
                </a:lnTo>
                <a:lnTo>
                  <a:pt x="183641" y="0"/>
                </a:lnTo>
                <a:close/>
              </a:path>
            </a:pathLst>
          </a:custGeom>
          <a:solidFill>
            <a:srgbClr val="FFFFFF"/>
          </a:solidFill>
        </p:spPr>
        <p:txBody>
          <a:bodyPr wrap="square" lIns="0" tIns="0" rIns="0" bIns="0" rtlCol="0"/>
          <a:lstStyle/>
          <a:p>
            <a:endParaRPr/>
          </a:p>
        </p:txBody>
      </p:sp>
      <p:sp>
        <p:nvSpPr>
          <p:cNvPr id="152" name="object 152"/>
          <p:cNvSpPr/>
          <p:nvPr/>
        </p:nvSpPr>
        <p:spPr>
          <a:xfrm>
            <a:off x="1638173" y="7482585"/>
            <a:ext cx="367665" cy="367665"/>
          </a:xfrm>
          <a:custGeom>
            <a:avLst/>
            <a:gdLst/>
            <a:ahLst/>
            <a:cxnLst/>
            <a:rect l="l" t="t" r="r" b="b"/>
            <a:pathLst>
              <a:path w="367664" h="367665">
                <a:moveTo>
                  <a:pt x="0" y="183641"/>
                </a:moveTo>
                <a:lnTo>
                  <a:pt x="6556" y="134805"/>
                </a:lnTo>
                <a:lnTo>
                  <a:pt x="25061" y="90931"/>
                </a:lnTo>
                <a:lnTo>
                  <a:pt x="53768" y="53768"/>
                </a:lnTo>
                <a:lnTo>
                  <a:pt x="90932" y="25061"/>
                </a:lnTo>
                <a:lnTo>
                  <a:pt x="134805" y="6556"/>
                </a:lnTo>
                <a:lnTo>
                  <a:pt x="183641" y="0"/>
                </a:lnTo>
                <a:lnTo>
                  <a:pt x="232434" y="6556"/>
                </a:lnTo>
                <a:lnTo>
                  <a:pt x="276295" y="25061"/>
                </a:lnTo>
                <a:lnTo>
                  <a:pt x="313467" y="53768"/>
                </a:lnTo>
                <a:lnTo>
                  <a:pt x="342194" y="90931"/>
                </a:lnTo>
                <a:lnTo>
                  <a:pt x="360718" y="134805"/>
                </a:lnTo>
                <a:lnTo>
                  <a:pt x="367283" y="183641"/>
                </a:lnTo>
                <a:lnTo>
                  <a:pt x="360718" y="232425"/>
                </a:lnTo>
                <a:lnTo>
                  <a:pt x="342194" y="276262"/>
                </a:lnTo>
                <a:lnTo>
                  <a:pt x="313467" y="313404"/>
                </a:lnTo>
                <a:lnTo>
                  <a:pt x="276295" y="342100"/>
                </a:lnTo>
                <a:lnTo>
                  <a:pt x="232434" y="360601"/>
                </a:lnTo>
                <a:lnTo>
                  <a:pt x="183641" y="367156"/>
                </a:lnTo>
                <a:lnTo>
                  <a:pt x="134805" y="360601"/>
                </a:lnTo>
                <a:lnTo>
                  <a:pt x="90931" y="342100"/>
                </a:lnTo>
                <a:lnTo>
                  <a:pt x="53768" y="313404"/>
                </a:lnTo>
                <a:lnTo>
                  <a:pt x="25061" y="276262"/>
                </a:lnTo>
                <a:lnTo>
                  <a:pt x="6556" y="232425"/>
                </a:lnTo>
                <a:lnTo>
                  <a:pt x="0" y="183641"/>
                </a:lnTo>
                <a:close/>
              </a:path>
            </a:pathLst>
          </a:custGeom>
          <a:ln w="12700">
            <a:solidFill>
              <a:srgbClr val="5F76B4"/>
            </a:solidFill>
          </a:ln>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3637915" cy="1631216"/>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Questions </a:t>
            </a:r>
            <a:r>
              <a:rPr sz="1500" b="1" dirty="0">
                <a:latin typeface="Calibri"/>
                <a:cs typeface="Calibri"/>
              </a:rPr>
              <a:t>less </a:t>
            </a:r>
            <a:r>
              <a:rPr sz="1500" b="1" spc="-10" dirty="0">
                <a:latin typeface="Calibri"/>
                <a:cs typeface="Calibri"/>
              </a:rPr>
              <a:t>likely to </a:t>
            </a:r>
            <a:r>
              <a:rPr sz="1500" b="1" spc="-15" dirty="0">
                <a:latin typeface="Calibri"/>
                <a:cs typeface="Calibri"/>
              </a:rPr>
              <a:t>Generate</a:t>
            </a:r>
            <a:r>
              <a:rPr sz="1500" b="1" spc="-10" dirty="0">
                <a:latin typeface="Calibri"/>
                <a:cs typeface="Calibri"/>
              </a:rPr>
              <a:t> </a:t>
            </a:r>
            <a:r>
              <a:rPr sz="1500" b="1" spc="-5" dirty="0">
                <a:latin typeface="Calibri"/>
                <a:cs typeface="Calibri"/>
              </a:rPr>
              <a:t>Insight</a:t>
            </a:r>
            <a:endParaRPr sz="1500" dirty="0">
              <a:latin typeface="Calibri"/>
              <a:cs typeface="Calibri"/>
            </a:endParaRPr>
          </a:p>
          <a:p>
            <a:pPr>
              <a:lnSpc>
                <a:spcPct val="100000"/>
              </a:lnSpc>
              <a:spcBef>
                <a:spcPts val="30"/>
              </a:spcBef>
            </a:pPr>
            <a:endParaRPr sz="1800" dirty="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“Why” </a:t>
            </a:r>
            <a:r>
              <a:rPr sz="1200" spc="-5" dirty="0">
                <a:latin typeface="Calibri"/>
                <a:cs typeface="Calibri"/>
              </a:rPr>
              <a:t>questions that </a:t>
            </a:r>
            <a:r>
              <a:rPr sz="1200" dirty="0">
                <a:latin typeface="Calibri"/>
                <a:cs typeface="Calibri"/>
              </a:rPr>
              <a:t>try </a:t>
            </a:r>
            <a:r>
              <a:rPr sz="1200" spc="-5" dirty="0">
                <a:latin typeface="Calibri"/>
                <a:cs typeface="Calibri"/>
              </a:rPr>
              <a:t>to </a:t>
            </a:r>
            <a:r>
              <a:rPr sz="1200" spc="-10" dirty="0">
                <a:latin typeface="Calibri"/>
                <a:cs typeface="Calibri"/>
              </a:rPr>
              <a:t>get </a:t>
            </a:r>
            <a:r>
              <a:rPr sz="1200" spc="-5" dirty="0">
                <a:latin typeface="Calibri"/>
                <a:cs typeface="Calibri"/>
              </a:rPr>
              <a:t>more</a:t>
            </a:r>
            <a:r>
              <a:rPr sz="1200" spc="-85" dirty="0">
                <a:latin typeface="Calibri"/>
                <a:cs typeface="Calibri"/>
              </a:rPr>
              <a:t> </a:t>
            </a:r>
            <a:r>
              <a:rPr sz="1200" spc="-5" dirty="0">
                <a:latin typeface="Calibri"/>
                <a:cs typeface="Calibri"/>
              </a:rPr>
              <a:t>details</a:t>
            </a:r>
            <a:endParaRPr sz="1200" dirty="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Loaded questions that tell </a:t>
            </a:r>
            <a:r>
              <a:rPr sz="1200" dirty="0">
                <a:latin typeface="Calibri"/>
                <a:cs typeface="Calibri"/>
              </a:rPr>
              <a:t>people </a:t>
            </a:r>
            <a:r>
              <a:rPr sz="1200" spc="-10" dirty="0">
                <a:latin typeface="Calibri"/>
                <a:cs typeface="Calibri"/>
              </a:rPr>
              <a:t>what </a:t>
            </a:r>
            <a:r>
              <a:rPr sz="1200" spc="-5" dirty="0">
                <a:latin typeface="Calibri"/>
                <a:cs typeface="Calibri"/>
              </a:rPr>
              <a:t>to </a:t>
            </a:r>
            <a:r>
              <a:rPr sz="1200" dirty="0">
                <a:latin typeface="Calibri"/>
                <a:cs typeface="Calibri"/>
              </a:rPr>
              <a:t>think</a:t>
            </a:r>
            <a:r>
              <a:rPr sz="1200" spc="-95" dirty="0">
                <a:latin typeface="Calibri"/>
                <a:cs typeface="Calibri"/>
              </a:rPr>
              <a:t> </a:t>
            </a:r>
            <a:r>
              <a:rPr sz="1200" dirty="0">
                <a:latin typeface="Calibri"/>
                <a:cs typeface="Calibri"/>
              </a:rPr>
              <a:t>about</a:t>
            </a: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Questions that </a:t>
            </a:r>
            <a:r>
              <a:rPr sz="1200" spc="-10" dirty="0">
                <a:latin typeface="Calibri"/>
                <a:cs typeface="Calibri"/>
              </a:rPr>
              <a:t>force </a:t>
            </a:r>
            <a:r>
              <a:rPr sz="1200" dirty="0">
                <a:latin typeface="Calibri"/>
                <a:cs typeface="Calibri"/>
              </a:rPr>
              <a:t>people </a:t>
            </a:r>
            <a:r>
              <a:rPr sz="1200" spc="-5" dirty="0">
                <a:latin typeface="Calibri"/>
                <a:cs typeface="Calibri"/>
              </a:rPr>
              <a:t>into</a:t>
            </a:r>
            <a:r>
              <a:rPr sz="1200" spc="-114" dirty="0">
                <a:latin typeface="Calibri"/>
                <a:cs typeface="Calibri"/>
              </a:rPr>
              <a:t> </a:t>
            </a:r>
            <a:r>
              <a:rPr sz="1200" dirty="0">
                <a:latin typeface="Calibri"/>
                <a:cs typeface="Calibri"/>
              </a:rPr>
              <a:t>action</a:t>
            </a: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Questions too focused </a:t>
            </a:r>
            <a:r>
              <a:rPr sz="1200" dirty="0">
                <a:latin typeface="Calibri"/>
                <a:cs typeface="Calibri"/>
              </a:rPr>
              <a:t>on </a:t>
            </a:r>
            <a:r>
              <a:rPr sz="1200" spc="-10" dirty="0">
                <a:latin typeface="Calibri"/>
                <a:cs typeface="Calibri"/>
              </a:rPr>
              <a:t>investigating </a:t>
            </a:r>
            <a:r>
              <a:rPr sz="1200" dirty="0">
                <a:latin typeface="Calibri"/>
                <a:cs typeface="Calibri"/>
              </a:rPr>
              <a:t>the</a:t>
            </a:r>
            <a:r>
              <a:rPr sz="1200" spc="-105" dirty="0">
                <a:latin typeface="Calibri"/>
                <a:cs typeface="Calibri"/>
              </a:rPr>
              <a:t> </a:t>
            </a:r>
            <a:r>
              <a:rPr sz="1200" spc="-5" dirty="0">
                <a:latin typeface="Calibri"/>
                <a:cs typeface="Calibri"/>
              </a:rPr>
              <a:t>problem</a:t>
            </a:r>
            <a:endParaRPr sz="1200" dirty="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2"/>
            <a:ext cx="327660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Questions </a:t>
            </a:r>
            <a:r>
              <a:rPr sz="1500" b="1" dirty="0">
                <a:latin typeface="Calibri"/>
                <a:cs typeface="Calibri"/>
              </a:rPr>
              <a:t>less </a:t>
            </a:r>
            <a:r>
              <a:rPr sz="1500" b="1" spc="-10" dirty="0">
                <a:latin typeface="Calibri"/>
                <a:cs typeface="Calibri"/>
              </a:rPr>
              <a:t>likely to </a:t>
            </a:r>
            <a:r>
              <a:rPr sz="1500" b="1" spc="-15" dirty="0">
                <a:latin typeface="Calibri"/>
                <a:cs typeface="Calibri"/>
              </a:rPr>
              <a:t>generate</a:t>
            </a:r>
            <a:r>
              <a:rPr sz="1500" b="1" spc="-5" dirty="0">
                <a:latin typeface="Calibri"/>
                <a:cs typeface="Calibri"/>
              </a:rPr>
              <a:t> Insight…</a:t>
            </a:r>
            <a:endParaRPr sz="1500">
              <a:latin typeface="Calibri"/>
              <a:cs typeface="Calibri"/>
            </a:endParaRPr>
          </a:p>
        </p:txBody>
      </p:sp>
      <p:graphicFrame>
        <p:nvGraphicFramePr>
          <p:cNvPr id="115" name="object 115"/>
          <p:cNvGraphicFramePr>
            <a:graphicFrameLocks noGrp="1"/>
          </p:cNvGraphicFramePr>
          <p:nvPr/>
        </p:nvGraphicFramePr>
        <p:xfrm>
          <a:off x="1520825" y="5480178"/>
          <a:ext cx="3771900" cy="2118359"/>
        </p:xfrm>
        <a:graphic>
          <a:graphicData uri="http://schemas.openxmlformats.org/drawingml/2006/table">
            <a:tbl>
              <a:tblPr firstRow="1" bandRow="1">
                <a:tableStyleId>{2D5ABB26-0587-4C30-8999-92F81FD0307C}</a:tableStyleId>
              </a:tblPr>
              <a:tblGrid>
                <a:gridCol w="1378966">
                  <a:extLst>
                    <a:ext uri="{9D8B030D-6E8A-4147-A177-3AD203B41FA5}">
                      <a16:colId xmlns:a16="http://schemas.microsoft.com/office/drawing/2014/main" val="20000"/>
                    </a:ext>
                  </a:extLst>
                </a:gridCol>
                <a:gridCol w="2392934">
                  <a:extLst>
                    <a:ext uri="{9D8B030D-6E8A-4147-A177-3AD203B41FA5}">
                      <a16:colId xmlns:a16="http://schemas.microsoft.com/office/drawing/2014/main" val="20001"/>
                    </a:ext>
                  </a:extLst>
                </a:gridCol>
              </a:tblGrid>
              <a:tr h="304800">
                <a:tc>
                  <a:txBody>
                    <a:bodyPr/>
                    <a:lstStyle/>
                    <a:p>
                      <a:pPr marL="42545">
                        <a:lnSpc>
                          <a:spcPct val="100000"/>
                        </a:lnSpc>
                        <a:spcBef>
                          <a:spcPts val="90"/>
                        </a:spcBef>
                      </a:pPr>
                      <a:r>
                        <a:rPr sz="1100" b="1" spc="-10" dirty="0">
                          <a:solidFill>
                            <a:srgbClr val="FFFFFF"/>
                          </a:solidFill>
                          <a:latin typeface="Calibri"/>
                          <a:cs typeface="Calibri"/>
                        </a:rPr>
                        <a:t>Type</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tc>
                  <a:txBody>
                    <a:bodyPr/>
                    <a:lstStyle/>
                    <a:p>
                      <a:pPr marL="43180">
                        <a:lnSpc>
                          <a:spcPct val="100000"/>
                        </a:lnSpc>
                        <a:spcBef>
                          <a:spcPts val="90"/>
                        </a:spcBef>
                      </a:pPr>
                      <a:r>
                        <a:rPr sz="1100" b="1" spc="-5" dirty="0">
                          <a:solidFill>
                            <a:srgbClr val="FFFFFF"/>
                          </a:solidFill>
                          <a:latin typeface="Calibri"/>
                          <a:cs typeface="Calibri"/>
                        </a:rPr>
                        <a:t>Example</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extLst>
                  <a:ext uri="{0D108BD9-81ED-4DB2-BD59-A6C34878D82A}">
                    <a16:rowId xmlns:a16="http://schemas.microsoft.com/office/drawing/2014/main" val="10000"/>
                  </a:ext>
                </a:extLst>
              </a:tr>
              <a:tr h="548639">
                <a:tc>
                  <a:txBody>
                    <a:bodyPr/>
                    <a:lstStyle/>
                    <a:p>
                      <a:pPr marL="42545" marR="231140">
                        <a:lnSpc>
                          <a:spcPct val="100000"/>
                        </a:lnSpc>
                        <a:spcBef>
                          <a:spcPts val="40"/>
                        </a:spcBef>
                      </a:pPr>
                      <a:r>
                        <a:rPr sz="1100" spc="-5" dirty="0">
                          <a:latin typeface="Calibri"/>
                          <a:cs typeface="Calibri"/>
                        </a:rPr>
                        <a:t>Forcing </a:t>
                      </a:r>
                      <a:r>
                        <a:rPr sz="1100" dirty="0">
                          <a:latin typeface="Calibri"/>
                          <a:cs typeface="Calibri"/>
                        </a:rPr>
                        <a:t>people</a:t>
                      </a:r>
                      <a:r>
                        <a:rPr sz="1100" spc="-90" dirty="0">
                          <a:latin typeface="Calibri"/>
                          <a:cs typeface="Calibri"/>
                        </a:rPr>
                        <a:t> </a:t>
                      </a:r>
                      <a:r>
                        <a:rPr sz="1100" spc="-10" dirty="0">
                          <a:latin typeface="Calibri"/>
                          <a:cs typeface="Calibri"/>
                        </a:rPr>
                        <a:t>into  </a:t>
                      </a:r>
                      <a:r>
                        <a:rPr sz="1100" dirty="0">
                          <a:latin typeface="Calibri"/>
                          <a:cs typeface="Calibri"/>
                        </a:rPr>
                        <a:t>action</a:t>
                      </a:r>
                      <a:endParaRPr sz="11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tc>
                  <a:txBody>
                    <a:bodyPr/>
                    <a:lstStyle/>
                    <a:p>
                      <a:pPr marL="43180" marR="758825">
                        <a:lnSpc>
                          <a:spcPct val="100000"/>
                        </a:lnSpc>
                        <a:spcBef>
                          <a:spcPts val="40"/>
                        </a:spcBef>
                      </a:pPr>
                      <a:r>
                        <a:rPr sz="1100" spc="-5" dirty="0">
                          <a:latin typeface="Calibri"/>
                          <a:cs typeface="Calibri"/>
                        </a:rPr>
                        <a:t>What </a:t>
                      </a:r>
                      <a:r>
                        <a:rPr sz="1100" dirty="0">
                          <a:latin typeface="Calibri"/>
                          <a:cs typeface="Calibri"/>
                        </a:rPr>
                        <a:t>is </a:t>
                      </a:r>
                      <a:r>
                        <a:rPr sz="1100" spc="-5" dirty="0">
                          <a:latin typeface="Calibri"/>
                          <a:cs typeface="Calibri"/>
                        </a:rPr>
                        <a:t>your next step…  What are </a:t>
                      </a:r>
                      <a:r>
                        <a:rPr sz="1100" dirty="0">
                          <a:latin typeface="Calibri"/>
                          <a:cs typeface="Calibri"/>
                        </a:rPr>
                        <a:t>you </a:t>
                      </a:r>
                      <a:r>
                        <a:rPr sz="1100" spc="-5" dirty="0">
                          <a:latin typeface="Calibri"/>
                          <a:cs typeface="Calibri"/>
                        </a:rPr>
                        <a:t>doing</a:t>
                      </a:r>
                      <a:r>
                        <a:rPr sz="1100" spc="-95" dirty="0">
                          <a:latin typeface="Calibri"/>
                          <a:cs typeface="Calibri"/>
                        </a:rPr>
                        <a:t> </a:t>
                      </a:r>
                      <a:r>
                        <a:rPr sz="1100" dirty="0">
                          <a:latin typeface="Calibri"/>
                          <a:cs typeface="Calibri"/>
                        </a:rPr>
                        <a:t>about…</a:t>
                      </a:r>
                      <a:endParaRPr sz="11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1"/>
                  </a:ext>
                </a:extLst>
              </a:tr>
              <a:tr h="548640">
                <a:tc>
                  <a:txBody>
                    <a:bodyPr/>
                    <a:lstStyle/>
                    <a:p>
                      <a:pPr marL="42545" marR="109855">
                        <a:lnSpc>
                          <a:spcPct val="100000"/>
                        </a:lnSpc>
                        <a:spcBef>
                          <a:spcPts val="95"/>
                        </a:spcBef>
                      </a:pPr>
                      <a:r>
                        <a:rPr sz="1100" spc="-15" dirty="0">
                          <a:latin typeface="Calibri"/>
                          <a:cs typeface="Calibri"/>
                        </a:rPr>
                        <a:t>Telling </a:t>
                      </a:r>
                      <a:r>
                        <a:rPr sz="1100" dirty="0">
                          <a:latin typeface="Calibri"/>
                          <a:cs typeface="Calibri"/>
                        </a:rPr>
                        <a:t>people how</a:t>
                      </a:r>
                      <a:r>
                        <a:rPr sz="1100" spc="-100" dirty="0">
                          <a:latin typeface="Calibri"/>
                          <a:cs typeface="Calibri"/>
                        </a:rPr>
                        <a:t> </a:t>
                      </a:r>
                      <a:r>
                        <a:rPr sz="1100" spc="-5" dirty="0">
                          <a:latin typeface="Calibri"/>
                          <a:cs typeface="Calibri"/>
                        </a:rPr>
                        <a:t>to  think</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a:txBody>
                    <a:bodyPr/>
                    <a:lstStyle/>
                    <a:p>
                      <a:pPr marL="43180" marR="398145">
                        <a:lnSpc>
                          <a:spcPct val="100000"/>
                        </a:lnSpc>
                        <a:spcBef>
                          <a:spcPts val="95"/>
                        </a:spcBef>
                      </a:pPr>
                      <a:r>
                        <a:rPr sz="1100" spc="-10" dirty="0">
                          <a:latin typeface="Calibri"/>
                          <a:cs typeface="Calibri"/>
                        </a:rPr>
                        <a:t>Why </a:t>
                      </a:r>
                      <a:r>
                        <a:rPr sz="1100" dirty="0">
                          <a:latin typeface="Calibri"/>
                          <a:cs typeface="Calibri"/>
                        </a:rPr>
                        <a:t>don’t you </a:t>
                      </a:r>
                      <a:r>
                        <a:rPr sz="1100" spc="-5" dirty="0">
                          <a:latin typeface="Calibri"/>
                          <a:cs typeface="Calibri"/>
                        </a:rPr>
                        <a:t>think </a:t>
                      </a:r>
                      <a:r>
                        <a:rPr sz="1100" dirty="0">
                          <a:latin typeface="Calibri"/>
                          <a:cs typeface="Calibri"/>
                        </a:rPr>
                        <a:t>about…  </a:t>
                      </a:r>
                      <a:r>
                        <a:rPr sz="1100" spc="-5" dirty="0">
                          <a:latin typeface="Calibri"/>
                          <a:cs typeface="Calibri"/>
                        </a:rPr>
                        <a:t>What </a:t>
                      </a:r>
                      <a:r>
                        <a:rPr sz="1100" dirty="0">
                          <a:latin typeface="Calibri"/>
                          <a:cs typeface="Calibri"/>
                        </a:rPr>
                        <a:t>about </a:t>
                      </a:r>
                      <a:r>
                        <a:rPr sz="1100" spc="-5" dirty="0">
                          <a:latin typeface="Calibri"/>
                          <a:cs typeface="Calibri"/>
                        </a:rPr>
                        <a:t>being more</a:t>
                      </a:r>
                      <a:r>
                        <a:rPr sz="1100" spc="-50" dirty="0">
                          <a:latin typeface="Calibri"/>
                          <a:cs typeface="Calibri"/>
                        </a:rPr>
                        <a:t> </a:t>
                      </a:r>
                      <a:r>
                        <a:rPr sz="1100" spc="-5" dirty="0">
                          <a:latin typeface="Calibri"/>
                          <a:cs typeface="Calibri"/>
                        </a:rPr>
                        <a:t>positive...</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extLst>
                  <a:ext uri="{0D108BD9-81ED-4DB2-BD59-A6C34878D82A}">
                    <a16:rowId xmlns:a16="http://schemas.microsoft.com/office/drawing/2014/main" val="10002"/>
                  </a:ext>
                </a:extLst>
              </a:tr>
              <a:tr h="716280">
                <a:tc>
                  <a:txBody>
                    <a:bodyPr/>
                    <a:lstStyle/>
                    <a:p>
                      <a:pPr marL="42545" marR="73025">
                        <a:lnSpc>
                          <a:spcPct val="100000"/>
                        </a:lnSpc>
                        <a:spcBef>
                          <a:spcPts val="95"/>
                        </a:spcBef>
                      </a:pPr>
                      <a:r>
                        <a:rPr sz="1100" dirty="0">
                          <a:latin typeface="Calibri"/>
                          <a:cs typeface="Calibri"/>
                        </a:rPr>
                        <a:t>Asking “why”  </a:t>
                      </a:r>
                      <a:r>
                        <a:rPr sz="1100" spc="-5" dirty="0">
                          <a:latin typeface="Calibri"/>
                          <a:cs typeface="Calibri"/>
                        </a:rPr>
                        <a:t>questions to </a:t>
                      </a:r>
                      <a:r>
                        <a:rPr sz="1100" spc="-10" dirty="0">
                          <a:latin typeface="Calibri"/>
                          <a:cs typeface="Calibri"/>
                        </a:rPr>
                        <a:t>get </a:t>
                      </a:r>
                      <a:r>
                        <a:rPr sz="1100" spc="-5" dirty="0">
                          <a:latin typeface="Calibri"/>
                          <a:cs typeface="Calibri"/>
                        </a:rPr>
                        <a:t>more  details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a:txBody>
                    <a:bodyPr/>
                    <a:lstStyle/>
                    <a:p>
                      <a:pPr marL="43180" marR="1307465">
                        <a:lnSpc>
                          <a:spcPct val="100000"/>
                        </a:lnSpc>
                        <a:spcBef>
                          <a:spcPts val="95"/>
                        </a:spcBef>
                      </a:pPr>
                      <a:r>
                        <a:rPr sz="1100" spc="-10" dirty="0">
                          <a:latin typeface="Calibri"/>
                          <a:cs typeface="Calibri"/>
                        </a:rPr>
                        <a:t>Why </a:t>
                      </a:r>
                      <a:r>
                        <a:rPr sz="1100" dirty="0">
                          <a:latin typeface="Calibri"/>
                          <a:cs typeface="Calibri"/>
                        </a:rPr>
                        <a:t>is this</a:t>
                      </a:r>
                      <a:r>
                        <a:rPr sz="1100" spc="-90" dirty="0">
                          <a:latin typeface="Calibri"/>
                          <a:cs typeface="Calibri"/>
                        </a:rPr>
                        <a:t> </a:t>
                      </a:r>
                      <a:r>
                        <a:rPr sz="1100" dirty="0">
                          <a:latin typeface="Calibri"/>
                          <a:cs typeface="Calibri"/>
                        </a:rPr>
                        <a:t>issue…  </a:t>
                      </a:r>
                      <a:r>
                        <a:rPr sz="1100" spc="-10" dirty="0">
                          <a:latin typeface="Calibri"/>
                          <a:cs typeface="Calibri"/>
                        </a:rPr>
                        <a:t>Why </a:t>
                      </a:r>
                      <a:r>
                        <a:rPr sz="1100" dirty="0">
                          <a:latin typeface="Calibri"/>
                          <a:cs typeface="Calibri"/>
                        </a:rPr>
                        <a:t>did</a:t>
                      </a:r>
                      <a:r>
                        <a:rPr sz="1100" spc="-85" dirty="0">
                          <a:latin typeface="Calibri"/>
                          <a:cs typeface="Calibri"/>
                        </a:rPr>
                        <a:t> </a:t>
                      </a:r>
                      <a:r>
                        <a:rPr sz="1100" spc="-5" dirty="0">
                          <a:latin typeface="Calibri"/>
                          <a:cs typeface="Calibri"/>
                        </a:rPr>
                        <a:t>you...</a:t>
                      </a:r>
                      <a:endParaRPr sz="1100" dirty="0">
                        <a:latin typeface="Calibri"/>
                        <a:cs typeface="Calibri"/>
                      </a:endParaRPr>
                    </a:p>
                    <a:p>
                      <a:pPr marL="43180">
                        <a:lnSpc>
                          <a:spcPct val="100000"/>
                        </a:lnSpc>
                      </a:pPr>
                      <a:r>
                        <a:rPr sz="1100" spc="-10" dirty="0">
                          <a:latin typeface="Calibri"/>
                          <a:cs typeface="Calibri"/>
                        </a:rPr>
                        <a:t>Why </a:t>
                      </a:r>
                      <a:r>
                        <a:rPr sz="1100" dirty="0">
                          <a:latin typeface="Calibri"/>
                          <a:cs typeface="Calibri"/>
                        </a:rPr>
                        <a:t>don’t</a:t>
                      </a:r>
                      <a:r>
                        <a:rPr sz="1100" spc="-80" dirty="0">
                          <a:latin typeface="Calibri"/>
                          <a:cs typeface="Calibri"/>
                        </a:rPr>
                        <a:t> </a:t>
                      </a:r>
                      <a:r>
                        <a:rPr sz="1100" spc="-5" dirty="0">
                          <a:latin typeface="Calibri"/>
                          <a:cs typeface="Calibri"/>
                        </a:rPr>
                        <a:t>you…</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327660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Questions </a:t>
            </a:r>
            <a:r>
              <a:rPr sz="1500" b="1" dirty="0">
                <a:latin typeface="Calibri"/>
                <a:cs typeface="Calibri"/>
              </a:rPr>
              <a:t>less </a:t>
            </a:r>
            <a:r>
              <a:rPr sz="1500" b="1" spc="-10" dirty="0">
                <a:latin typeface="Calibri"/>
                <a:cs typeface="Calibri"/>
              </a:rPr>
              <a:t>likely to </a:t>
            </a:r>
            <a:r>
              <a:rPr sz="1500" b="1" spc="-15" dirty="0">
                <a:latin typeface="Calibri"/>
                <a:cs typeface="Calibri"/>
              </a:rPr>
              <a:t>generate</a:t>
            </a:r>
            <a:r>
              <a:rPr sz="1500" b="1" spc="-5" dirty="0">
                <a:latin typeface="Calibri"/>
                <a:cs typeface="Calibri"/>
              </a:rPr>
              <a:t> Insight…</a:t>
            </a:r>
            <a:endParaRPr sz="1500">
              <a:latin typeface="Calibri"/>
              <a:cs typeface="Calibri"/>
            </a:endParaRPr>
          </a:p>
        </p:txBody>
      </p:sp>
      <p:graphicFrame>
        <p:nvGraphicFramePr>
          <p:cNvPr id="59" name="object 59"/>
          <p:cNvGraphicFramePr>
            <a:graphicFrameLocks noGrp="1"/>
          </p:cNvGraphicFramePr>
          <p:nvPr>
            <p:extLst>
              <p:ext uri="{D42A27DB-BD31-4B8C-83A1-F6EECF244321}">
                <p14:modId xmlns:p14="http://schemas.microsoft.com/office/powerpoint/2010/main" val="629413509"/>
              </p:ext>
            </p:extLst>
          </p:nvPr>
        </p:nvGraphicFramePr>
        <p:xfrm>
          <a:off x="1417257" y="1619631"/>
          <a:ext cx="4115115" cy="2525902"/>
        </p:xfrm>
        <a:graphic>
          <a:graphicData uri="http://schemas.openxmlformats.org/drawingml/2006/table">
            <a:tbl>
              <a:tblPr firstRow="1" bandRow="1">
                <a:tableStyleId>{2D5ABB26-0587-4C30-8999-92F81FD0307C}</a:tableStyleId>
              </a:tblPr>
              <a:tblGrid>
                <a:gridCol w="1592943">
                  <a:extLst>
                    <a:ext uri="{9D8B030D-6E8A-4147-A177-3AD203B41FA5}">
                      <a16:colId xmlns:a16="http://schemas.microsoft.com/office/drawing/2014/main" val="20000"/>
                    </a:ext>
                  </a:extLst>
                </a:gridCol>
                <a:gridCol w="2522172">
                  <a:extLst>
                    <a:ext uri="{9D8B030D-6E8A-4147-A177-3AD203B41FA5}">
                      <a16:colId xmlns:a16="http://schemas.microsoft.com/office/drawing/2014/main" val="20001"/>
                    </a:ext>
                  </a:extLst>
                </a:gridCol>
              </a:tblGrid>
              <a:tr h="377062">
                <a:tc>
                  <a:txBody>
                    <a:bodyPr/>
                    <a:lstStyle/>
                    <a:p>
                      <a:pPr marL="42545">
                        <a:lnSpc>
                          <a:spcPct val="100000"/>
                        </a:lnSpc>
                        <a:spcBef>
                          <a:spcPts val="545"/>
                        </a:spcBef>
                      </a:pPr>
                      <a:r>
                        <a:rPr sz="1100" b="1" spc="-10" dirty="0">
                          <a:solidFill>
                            <a:srgbClr val="FFFFFF"/>
                          </a:solidFill>
                          <a:latin typeface="Calibri"/>
                          <a:cs typeface="Calibri"/>
                        </a:rPr>
                        <a:t>Type</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tc>
                  <a:txBody>
                    <a:bodyPr/>
                    <a:lstStyle/>
                    <a:p>
                      <a:pPr marL="43180">
                        <a:lnSpc>
                          <a:spcPct val="100000"/>
                        </a:lnSpc>
                        <a:spcBef>
                          <a:spcPts val="545"/>
                        </a:spcBef>
                      </a:pPr>
                      <a:r>
                        <a:rPr sz="1100" b="1" spc="-5" dirty="0">
                          <a:solidFill>
                            <a:srgbClr val="FFFFFF"/>
                          </a:solidFill>
                          <a:latin typeface="Calibri"/>
                          <a:cs typeface="Calibri"/>
                        </a:rPr>
                        <a:t>Example</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extLst>
                  <a:ext uri="{0D108BD9-81ED-4DB2-BD59-A6C34878D82A}">
                    <a16:rowId xmlns:a16="http://schemas.microsoft.com/office/drawing/2014/main" val="10000"/>
                  </a:ext>
                </a:extLst>
              </a:tr>
              <a:tr h="548640">
                <a:tc>
                  <a:txBody>
                    <a:bodyPr/>
                    <a:lstStyle/>
                    <a:p>
                      <a:pPr marL="42545">
                        <a:lnSpc>
                          <a:spcPct val="100000"/>
                        </a:lnSpc>
                        <a:spcBef>
                          <a:spcPts val="495"/>
                        </a:spcBef>
                      </a:pPr>
                      <a:r>
                        <a:rPr sz="1100" dirty="0">
                          <a:latin typeface="Calibri"/>
                          <a:cs typeface="Calibri"/>
                        </a:rPr>
                        <a:t>Giving</a:t>
                      </a:r>
                      <a:r>
                        <a:rPr sz="1100" spc="-105" dirty="0">
                          <a:latin typeface="Calibri"/>
                          <a:cs typeface="Calibri"/>
                        </a:rPr>
                        <a:t> </a:t>
                      </a:r>
                      <a:r>
                        <a:rPr sz="1100" dirty="0">
                          <a:latin typeface="Calibri"/>
                          <a:cs typeface="Calibri"/>
                        </a:rPr>
                        <a:t>Advice</a:t>
                      </a:r>
                      <a:endParaRPr sz="11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tc>
                  <a:txBody>
                    <a:bodyPr/>
                    <a:lstStyle/>
                    <a:p>
                      <a:pPr marL="43180">
                        <a:lnSpc>
                          <a:spcPct val="100000"/>
                        </a:lnSpc>
                        <a:spcBef>
                          <a:spcPts val="495"/>
                        </a:spcBef>
                      </a:pPr>
                      <a:r>
                        <a:rPr sz="1100" spc="-10" dirty="0">
                          <a:latin typeface="Calibri"/>
                          <a:cs typeface="Calibri"/>
                        </a:rPr>
                        <a:t>Why </a:t>
                      </a:r>
                      <a:r>
                        <a:rPr sz="1100" dirty="0">
                          <a:latin typeface="Calibri"/>
                          <a:cs typeface="Calibri"/>
                        </a:rPr>
                        <a:t>don’t</a:t>
                      </a:r>
                      <a:r>
                        <a:rPr sz="1100" spc="-80" dirty="0">
                          <a:latin typeface="Calibri"/>
                          <a:cs typeface="Calibri"/>
                        </a:rPr>
                        <a:t> </a:t>
                      </a:r>
                      <a:r>
                        <a:rPr sz="1100" spc="-5" dirty="0">
                          <a:latin typeface="Calibri"/>
                          <a:cs typeface="Calibri"/>
                        </a:rPr>
                        <a:t>you…</a:t>
                      </a:r>
                      <a:endParaRPr sz="1100">
                        <a:latin typeface="Calibri"/>
                        <a:cs typeface="Calibri"/>
                      </a:endParaRPr>
                    </a:p>
                    <a:p>
                      <a:pPr marL="43180">
                        <a:lnSpc>
                          <a:spcPct val="100000"/>
                        </a:lnSpc>
                        <a:spcBef>
                          <a:spcPts val="660"/>
                        </a:spcBef>
                      </a:pPr>
                      <a:r>
                        <a:rPr sz="1100" spc="-5" dirty="0">
                          <a:latin typeface="Calibri"/>
                          <a:cs typeface="Calibri"/>
                        </a:rPr>
                        <a:t>What </a:t>
                      </a:r>
                      <a:r>
                        <a:rPr sz="1100" dirty="0">
                          <a:latin typeface="Calibri"/>
                          <a:cs typeface="Calibri"/>
                        </a:rPr>
                        <a:t>about </a:t>
                      </a:r>
                      <a:r>
                        <a:rPr sz="1100" spc="-5" dirty="0">
                          <a:latin typeface="Calibri"/>
                          <a:cs typeface="Calibri"/>
                        </a:rPr>
                        <a:t>doing</a:t>
                      </a:r>
                      <a:r>
                        <a:rPr sz="1100" spc="-95" dirty="0">
                          <a:latin typeface="Calibri"/>
                          <a:cs typeface="Calibri"/>
                        </a:rPr>
                        <a:t> </a:t>
                      </a:r>
                      <a:r>
                        <a:rPr sz="1100" dirty="0">
                          <a:latin typeface="Calibri"/>
                          <a:cs typeface="Calibri"/>
                        </a:rPr>
                        <a:t>this…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1"/>
                  </a:ext>
                </a:extLst>
              </a:tr>
              <a:tr h="800100">
                <a:tc>
                  <a:txBody>
                    <a:bodyPr/>
                    <a:lstStyle/>
                    <a:p>
                      <a:pPr marL="42545" marR="114935">
                        <a:lnSpc>
                          <a:spcPts val="1980"/>
                        </a:lnSpc>
                        <a:spcBef>
                          <a:spcPts val="60"/>
                        </a:spcBef>
                      </a:pPr>
                      <a:r>
                        <a:rPr sz="1100" dirty="0">
                          <a:latin typeface="Calibri"/>
                          <a:cs typeface="Calibri"/>
                        </a:rPr>
                        <a:t>Asking </a:t>
                      </a:r>
                      <a:r>
                        <a:rPr sz="1100" spc="-5" dirty="0">
                          <a:latin typeface="Calibri"/>
                          <a:cs typeface="Calibri"/>
                        </a:rPr>
                        <a:t>questions</a:t>
                      </a:r>
                      <a:r>
                        <a:rPr sz="1100" spc="-85" dirty="0">
                          <a:latin typeface="Calibri"/>
                          <a:cs typeface="Calibri"/>
                        </a:rPr>
                        <a:t> </a:t>
                      </a:r>
                      <a:r>
                        <a:rPr sz="1100" dirty="0">
                          <a:latin typeface="Calibri"/>
                          <a:cs typeface="Calibri"/>
                        </a:rPr>
                        <a:t>about  the</a:t>
                      </a:r>
                      <a:r>
                        <a:rPr sz="1100" spc="-80" dirty="0">
                          <a:latin typeface="Calibri"/>
                          <a:cs typeface="Calibri"/>
                        </a:rPr>
                        <a:t> </a:t>
                      </a:r>
                      <a:r>
                        <a:rPr sz="1100" spc="-5" dirty="0">
                          <a:latin typeface="Calibri"/>
                          <a:cs typeface="Calibri"/>
                        </a:rPr>
                        <a:t>problem</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a:txBody>
                    <a:bodyPr/>
                    <a:lstStyle/>
                    <a:p>
                      <a:pPr marL="43180" marR="968375">
                        <a:lnSpc>
                          <a:spcPts val="1980"/>
                        </a:lnSpc>
                        <a:spcBef>
                          <a:spcPts val="60"/>
                        </a:spcBef>
                      </a:pPr>
                      <a:r>
                        <a:rPr sz="1100" spc="-5" dirty="0">
                          <a:latin typeface="Calibri"/>
                          <a:cs typeface="Calibri"/>
                        </a:rPr>
                        <a:t>What </a:t>
                      </a:r>
                      <a:r>
                        <a:rPr sz="1100" dirty="0">
                          <a:latin typeface="Calibri"/>
                          <a:cs typeface="Calibri"/>
                        </a:rPr>
                        <a:t>is the issue…  </a:t>
                      </a:r>
                      <a:r>
                        <a:rPr sz="1100" spc="-5" dirty="0">
                          <a:latin typeface="Calibri"/>
                          <a:cs typeface="Calibri"/>
                        </a:rPr>
                        <a:t>What </a:t>
                      </a:r>
                      <a:r>
                        <a:rPr sz="1100" dirty="0">
                          <a:latin typeface="Calibri"/>
                          <a:cs typeface="Calibri"/>
                        </a:rPr>
                        <a:t>is </a:t>
                      </a:r>
                      <a:r>
                        <a:rPr sz="1100" spc="-5" dirty="0">
                          <a:latin typeface="Calibri"/>
                          <a:cs typeface="Calibri"/>
                        </a:rPr>
                        <a:t>stopping</a:t>
                      </a:r>
                      <a:r>
                        <a:rPr sz="1100" spc="-80" dirty="0">
                          <a:latin typeface="Calibri"/>
                          <a:cs typeface="Calibri"/>
                        </a:rPr>
                        <a:t> </a:t>
                      </a:r>
                      <a:r>
                        <a:rPr sz="1100" spc="-5" dirty="0">
                          <a:latin typeface="Calibri"/>
                          <a:cs typeface="Calibri"/>
                        </a:rPr>
                        <a:t>you…</a:t>
                      </a:r>
                      <a:endParaRPr sz="1100">
                        <a:latin typeface="Calibri"/>
                        <a:cs typeface="Calibri"/>
                      </a:endParaRPr>
                    </a:p>
                    <a:p>
                      <a:pPr marL="43180">
                        <a:lnSpc>
                          <a:spcPct val="100000"/>
                        </a:lnSpc>
                        <a:spcBef>
                          <a:spcPts val="484"/>
                        </a:spcBef>
                      </a:pPr>
                      <a:r>
                        <a:rPr sz="1100" spc="-10" dirty="0">
                          <a:latin typeface="Calibri"/>
                          <a:cs typeface="Calibri"/>
                        </a:rPr>
                        <a:t>Why </a:t>
                      </a:r>
                      <a:r>
                        <a:rPr sz="1100" spc="-5" dirty="0">
                          <a:latin typeface="Calibri"/>
                          <a:cs typeface="Calibri"/>
                        </a:rPr>
                        <a:t>do </a:t>
                      </a:r>
                      <a:r>
                        <a:rPr sz="1100" dirty="0">
                          <a:latin typeface="Calibri"/>
                          <a:cs typeface="Calibri"/>
                        </a:rPr>
                        <a:t>you </a:t>
                      </a:r>
                      <a:r>
                        <a:rPr sz="1100" spc="-5" dirty="0">
                          <a:latin typeface="Calibri"/>
                          <a:cs typeface="Calibri"/>
                        </a:rPr>
                        <a:t>think</a:t>
                      </a:r>
                      <a:r>
                        <a:rPr sz="1100" spc="-85" dirty="0">
                          <a:latin typeface="Calibri"/>
                          <a:cs typeface="Calibri"/>
                        </a:rPr>
                        <a:t> </a:t>
                      </a:r>
                      <a:r>
                        <a:rPr sz="1100" dirty="0">
                          <a:latin typeface="Calibri"/>
                          <a:cs typeface="Calibri"/>
                        </a:rPr>
                        <a:t>this…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extLst>
                  <a:ext uri="{0D108BD9-81ED-4DB2-BD59-A6C34878D82A}">
                    <a16:rowId xmlns:a16="http://schemas.microsoft.com/office/drawing/2014/main" val="10002"/>
                  </a:ext>
                </a:extLst>
              </a:tr>
              <a:tr h="800100">
                <a:tc>
                  <a:txBody>
                    <a:bodyPr/>
                    <a:lstStyle/>
                    <a:p>
                      <a:pPr marL="42545" marR="119380">
                        <a:lnSpc>
                          <a:spcPts val="1980"/>
                        </a:lnSpc>
                        <a:spcBef>
                          <a:spcPts val="60"/>
                        </a:spcBef>
                      </a:pPr>
                      <a:r>
                        <a:rPr sz="1100" dirty="0">
                          <a:latin typeface="Calibri"/>
                          <a:cs typeface="Calibri"/>
                        </a:rPr>
                        <a:t>Asking </a:t>
                      </a:r>
                      <a:r>
                        <a:rPr sz="1100" spc="-5" dirty="0">
                          <a:latin typeface="Calibri"/>
                          <a:cs typeface="Calibri"/>
                        </a:rPr>
                        <a:t>questions to</a:t>
                      </a:r>
                      <a:r>
                        <a:rPr sz="1100" spc="-80" dirty="0">
                          <a:latin typeface="Calibri"/>
                          <a:cs typeface="Calibri"/>
                        </a:rPr>
                        <a:t> </a:t>
                      </a:r>
                      <a:r>
                        <a:rPr sz="1100" spc="-10" dirty="0">
                          <a:latin typeface="Calibri"/>
                          <a:cs typeface="Calibri"/>
                        </a:rPr>
                        <a:t>get  </a:t>
                      </a:r>
                      <a:r>
                        <a:rPr sz="1100" spc="-5" dirty="0">
                          <a:latin typeface="Calibri"/>
                          <a:cs typeface="Calibri"/>
                        </a:rPr>
                        <a:t>more</a:t>
                      </a:r>
                      <a:r>
                        <a:rPr sz="1100" spc="-90" dirty="0">
                          <a:latin typeface="Calibri"/>
                          <a:cs typeface="Calibri"/>
                        </a:rPr>
                        <a:t> </a:t>
                      </a:r>
                      <a:r>
                        <a:rPr sz="1100" spc="-5" dirty="0">
                          <a:latin typeface="Calibri"/>
                          <a:cs typeface="Calibri"/>
                        </a:rPr>
                        <a:t>details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a:txBody>
                    <a:bodyPr/>
                    <a:lstStyle/>
                    <a:p>
                      <a:pPr marL="43180">
                        <a:lnSpc>
                          <a:spcPct val="100000"/>
                        </a:lnSpc>
                        <a:spcBef>
                          <a:spcPts val="545"/>
                        </a:spcBef>
                      </a:pPr>
                      <a:r>
                        <a:rPr sz="1100" dirty="0">
                          <a:latin typeface="Calibri"/>
                          <a:cs typeface="Calibri"/>
                        </a:rPr>
                        <a:t>Can you</a:t>
                      </a:r>
                      <a:r>
                        <a:rPr sz="1100" spc="-100" dirty="0">
                          <a:latin typeface="Calibri"/>
                          <a:cs typeface="Calibri"/>
                        </a:rPr>
                        <a:t> </a:t>
                      </a:r>
                      <a:r>
                        <a:rPr sz="1100" spc="-5" dirty="0">
                          <a:latin typeface="Calibri"/>
                          <a:cs typeface="Calibri"/>
                        </a:rPr>
                        <a:t>list….</a:t>
                      </a:r>
                      <a:endParaRPr sz="1100" dirty="0">
                        <a:latin typeface="Calibri"/>
                        <a:cs typeface="Calibri"/>
                      </a:endParaRPr>
                    </a:p>
                    <a:p>
                      <a:pPr marL="43180">
                        <a:lnSpc>
                          <a:spcPct val="100000"/>
                        </a:lnSpc>
                        <a:spcBef>
                          <a:spcPts val="660"/>
                        </a:spcBef>
                      </a:pPr>
                      <a:r>
                        <a:rPr sz="1100" spc="-10" dirty="0">
                          <a:latin typeface="Calibri"/>
                          <a:cs typeface="Calibri"/>
                        </a:rPr>
                        <a:t>What’s </a:t>
                      </a:r>
                      <a:r>
                        <a:rPr sz="1100" dirty="0">
                          <a:latin typeface="Calibri"/>
                          <a:cs typeface="Calibri"/>
                        </a:rPr>
                        <a:t>been </a:t>
                      </a:r>
                      <a:r>
                        <a:rPr sz="1100" spc="-5" dirty="0">
                          <a:latin typeface="Calibri"/>
                          <a:cs typeface="Calibri"/>
                        </a:rPr>
                        <a:t>happening</a:t>
                      </a:r>
                      <a:r>
                        <a:rPr sz="1100" spc="-65" dirty="0">
                          <a:latin typeface="Calibri"/>
                          <a:cs typeface="Calibri"/>
                        </a:rPr>
                        <a:t> </a:t>
                      </a:r>
                      <a:r>
                        <a:rPr sz="1100" dirty="0">
                          <a:latin typeface="Calibri"/>
                          <a:cs typeface="Calibri"/>
                        </a:rPr>
                        <a:t>…</a:t>
                      </a: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3"/>
                  </a:ext>
                </a:extLst>
              </a:tr>
            </a:tbl>
          </a:graphicData>
        </a:graphic>
      </p:graphicFrame>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4" name="object 6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5" name="object 6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6" name="object 6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7" name="object 6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8" name="object 6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9" name="object 6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0" name="object 7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1" name="object 7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2" name="object 7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3" name="object 7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4" name="object 7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5" name="object 7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6" name="object 7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7" name="object 7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8" name="object 7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9" name="object 7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0" name="object 8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1" name="object 8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2" name="object 8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3" name="object 8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4" name="object 8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5" name="object 8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6" name="object 8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7" name="object 8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8" name="object 8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9" name="object 8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0" name="object 9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1" name="object 9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2" name="object 9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3" name="object 9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4" name="object 9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5" name="object 9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6" name="object 9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7" name="object 9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8" name="object 9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9" name="object 9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0" name="object 10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1" name="object 10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2" name="object 10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3" name="object 10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4" name="object 10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5" name="object 10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6" name="object 10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7" name="object 10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8" name="object 10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9" name="object 10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0" name="object 11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1" name="object 11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2" name="object 11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3" name="object 11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115"/>
          <p:cNvSpPr txBox="1"/>
          <p:nvPr/>
        </p:nvSpPr>
        <p:spPr>
          <a:xfrm>
            <a:off x="1214426" y="4988942"/>
            <a:ext cx="2464435"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Question that </a:t>
            </a:r>
            <a:r>
              <a:rPr sz="1500" b="1" spc="-15" dirty="0">
                <a:latin typeface="Calibri"/>
                <a:cs typeface="Calibri"/>
              </a:rPr>
              <a:t>Generate</a:t>
            </a:r>
            <a:r>
              <a:rPr sz="1500" b="1" spc="-50" dirty="0">
                <a:latin typeface="Calibri"/>
                <a:cs typeface="Calibri"/>
              </a:rPr>
              <a:t> </a:t>
            </a:r>
            <a:r>
              <a:rPr sz="1500" b="1" spc="-5" dirty="0">
                <a:latin typeface="Calibri"/>
                <a:cs typeface="Calibri"/>
              </a:rPr>
              <a:t>Insight</a:t>
            </a:r>
            <a:endParaRPr sz="1500">
              <a:latin typeface="Calibri"/>
              <a:cs typeface="Calibri"/>
            </a:endParaRPr>
          </a:p>
        </p:txBody>
      </p:sp>
      <p:graphicFrame>
        <p:nvGraphicFramePr>
          <p:cNvPr id="116" name="object 116"/>
          <p:cNvGraphicFramePr>
            <a:graphicFrameLocks noGrp="1"/>
          </p:cNvGraphicFramePr>
          <p:nvPr/>
        </p:nvGraphicFramePr>
        <p:xfrm>
          <a:off x="1444625" y="5480177"/>
          <a:ext cx="4038600" cy="2446017"/>
        </p:xfrm>
        <a:graphic>
          <a:graphicData uri="http://schemas.openxmlformats.org/drawingml/2006/table">
            <a:tbl>
              <a:tblPr firstRow="1" bandRow="1">
                <a:tableStyleId>{2D5ABB26-0587-4C30-8999-92F81FD0307C}</a:tableStyleId>
              </a:tblPr>
              <a:tblGrid>
                <a:gridCol w="1187831">
                  <a:extLst>
                    <a:ext uri="{9D8B030D-6E8A-4147-A177-3AD203B41FA5}">
                      <a16:colId xmlns:a16="http://schemas.microsoft.com/office/drawing/2014/main" val="20000"/>
                    </a:ext>
                  </a:extLst>
                </a:gridCol>
                <a:gridCol w="2850769">
                  <a:extLst>
                    <a:ext uri="{9D8B030D-6E8A-4147-A177-3AD203B41FA5}">
                      <a16:colId xmlns:a16="http://schemas.microsoft.com/office/drawing/2014/main" val="20001"/>
                    </a:ext>
                  </a:extLst>
                </a:gridCol>
              </a:tblGrid>
              <a:tr h="297178">
                <a:tc>
                  <a:txBody>
                    <a:bodyPr/>
                    <a:lstStyle/>
                    <a:p>
                      <a:pPr marL="42545">
                        <a:lnSpc>
                          <a:spcPct val="100000"/>
                        </a:lnSpc>
                        <a:spcBef>
                          <a:spcPts val="550"/>
                        </a:spcBef>
                      </a:pPr>
                      <a:r>
                        <a:rPr sz="1100" b="1" spc="-10" dirty="0">
                          <a:solidFill>
                            <a:srgbClr val="FFFFFF"/>
                          </a:solidFill>
                          <a:latin typeface="Calibri"/>
                          <a:cs typeface="Calibri"/>
                        </a:rPr>
                        <a:t>Type</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tc>
                  <a:txBody>
                    <a:bodyPr/>
                    <a:lstStyle/>
                    <a:p>
                      <a:pPr marL="43180">
                        <a:lnSpc>
                          <a:spcPct val="100000"/>
                        </a:lnSpc>
                        <a:spcBef>
                          <a:spcPts val="550"/>
                        </a:spcBef>
                      </a:pPr>
                      <a:r>
                        <a:rPr sz="1100" b="1" spc="-5" dirty="0">
                          <a:solidFill>
                            <a:srgbClr val="FFFFFF"/>
                          </a:solidFill>
                          <a:latin typeface="Calibri"/>
                          <a:cs typeface="Calibri"/>
                        </a:rPr>
                        <a:t>Example</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extLst>
                  <a:ext uri="{0D108BD9-81ED-4DB2-BD59-A6C34878D82A}">
                    <a16:rowId xmlns:a16="http://schemas.microsoft.com/office/drawing/2014/main" val="10000"/>
                  </a:ext>
                </a:extLst>
              </a:tr>
              <a:tr h="800100">
                <a:tc>
                  <a:txBody>
                    <a:bodyPr/>
                    <a:lstStyle/>
                    <a:p>
                      <a:pPr marL="42545">
                        <a:lnSpc>
                          <a:spcPct val="100000"/>
                        </a:lnSpc>
                        <a:spcBef>
                          <a:spcPts val="500"/>
                        </a:spcBef>
                      </a:pPr>
                      <a:r>
                        <a:rPr sz="1100" spc="-5" dirty="0">
                          <a:latin typeface="Calibri"/>
                          <a:cs typeface="Calibri"/>
                        </a:rPr>
                        <a:t>Thinking</a:t>
                      </a:r>
                      <a:r>
                        <a:rPr sz="1100" spc="-90" dirty="0">
                          <a:latin typeface="Calibri"/>
                          <a:cs typeface="Calibri"/>
                        </a:rPr>
                        <a:t> </a:t>
                      </a:r>
                      <a:r>
                        <a:rPr sz="1100" dirty="0">
                          <a:latin typeface="Calibri"/>
                          <a:cs typeface="Calibri"/>
                        </a:rPr>
                        <a:t>Questions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tc>
                  <a:txBody>
                    <a:bodyPr/>
                    <a:lstStyle/>
                    <a:p>
                      <a:pPr marL="43180" marR="444500">
                        <a:lnSpc>
                          <a:spcPts val="1980"/>
                        </a:lnSpc>
                        <a:spcBef>
                          <a:spcPts val="15"/>
                        </a:spcBef>
                      </a:pPr>
                      <a:r>
                        <a:rPr sz="1100" dirty="0">
                          <a:latin typeface="Calibri"/>
                          <a:cs typeface="Calibri"/>
                        </a:rPr>
                        <a:t>How long </a:t>
                      </a:r>
                      <a:r>
                        <a:rPr sz="1100" spc="-10" dirty="0">
                          <a:latin typeface="Calibri"/>
                          <a:cs typeface="Calibri"/>
                        </a:rPr>
                        <a:t>have </a:t>
                      </a:r>
                      <a:r>
                        <a:rPr sz="1100" dirty="0">
                          <a:latin typeface="Calibri"/>
                          <a:cs typeface="Calibri"/>
                        </a:rPr>
                        <a:t>you been </a:t>
                      </a:r>
                      <a:r>
                        <a:rPr sz="1100" spc="-5" dirty="0">
                          <a:latin typeface="Calibri"/>
                          <a:cs typeface="Calibri"/>
                        </a:rPr>
                        <a:t>thinking</a:t>
                      </a:r>
                      <a:r>
                        <a:rPr sz="1100" spc="-105" dirty="0">
                          <a:latin typeface="Calibri"/>
                          <a:cs typeface="Calibri"/>
                        </a:rPr>
                        <a:t> </a:t>
                      </a:r>
                      <a:r>
                        <a:rPr sz="1100" dirty="0">
                          <a:latin typeface="Calibri"/>
                          <a:cs typeface="Calibri"/>
                        </a:rPr>
                        <a:t>about…  </a:t>
                      </a:r>
                      <a:r>
                        <a:rPr sz="1100" spc="-5" dirty="0">
                          <a:latin typeface="Calibri"/>
                          <a:cs typeface="Calibri"/>
                        </a:rPr>
                        <a:t>What are your insights so</a:t>
                      </a:r>
                      <a:r>
                        <a:rPr sz="1100" spc="-80" dirty="0">
                          <a:latin typeface="Calibri"/>
                          <a:cs typeface="Calibri"/>
                        </a:rPr>
                        <a:t> </a:t>
                      </a:r>
                      <a:r>
                        <a:rPr sz="1100" spc="-5" dirty="0">
                          <a:latin typeface="Calibri"/>
                          <a:cs typeface="Calibri"/>
                        </a:rPr>
                        <a:t>far?</a:t>
                      </a:r>
                      <a:endParaRPr sz="1100" dirty="0">
                        <a:latin typeface="Calibri"/>
                        <a:cs typeface="Calibri"/>
                      </a:endParaRPr>
                    </a:p>
                    <a:p>
                      <a:pPr marL="43180">
                        <a:lnSpc>
                          <a:spcPct val="100000"/>
                        </a:lnSpc>
                        <a:spcBef>
                          <a:spcPts val="484"/>
                        </a:spcBef>
                      </a:pPr>
                      <a:r>
                        <a:rPr sz="1100" spc="-5" dirty="0">
                          <a:latin typeface="Calibri"/>
                          <a:cs typeface="Calibri"/>
                        </a:rPr>
                        <a:t>What </a:t>
                      </a:r>
                      <a:r>
                        <a:rPr sz="1100" dirty="0">
                          <a:latin typeface="Calibri"/>
                          <a:cs typeface="Calibri"/>
                        </a:rPr>
                        <a:t>ideas </a:t>
                      </a:r>
                      <a:r>
                        <a:rPr sz="1100" spc="-10" dirty="0">
                          <a:latin typeface="Calibri"/>
                          <a:cs typeface="Calibri"/>
                        </a:rPr>
                        <a:t>have </a:t>
                      </a:r>
                      <a:r>
                        <a:rPr sz="1100" spc="-5" dirty="0">
                          <a:latin typeface="Calibri"/>
                          <a:cs typeface="Calibri"/>
                        </a:rPr>
                        <a:t>crossed your </a:t>
                      </a:r>
                      <a:r>
                        <a:rPr sz="1100" dirty="0">
                          <a:latin typeface="Calibri"/>
                          <a:cs typeface="Calibri"/>
                        </a:rPr>
                        <a:t>mind</a:t>
                      </a:r>
                      <a:r>
                        <a:rPr sz="1100" spc="-100" dirty="0">
                          <a:latin typeface="Calibri"/>
                          <a:cs typeface="Calibri"/>
                        </a:rPr>
                        <a:t> </a:t>
                      </a:r>
                      <a:r>
                        <a:rPr sz="1100" dirty="0">
                          <a:latin typeface="Calibri"/>
                          <a:cs typeface="Calibri"/>
                        </a:rPr>
                        <a:t>about…</a:t>
                      </a: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1"/>
                  </a:ext>
                </a:extLst>
              </a:tr>
              <a:tr h="800100">
                <a:tc>
                  <a:txBody>
                    <a:bodyPr/>
                    <a:lstStyle/>
                    <a:p>
                      <a:pPr marL="42545">
                        <a:lnSpc>
                          <a:spcPct val="100000"/>
                        </a:lnSpc>
                        <a:spcBef>
                          <a:spcPts val="550"/>
                        </a:spcBef>
                      </a:pPr>
                      <a:r>
                        <a:rPr sz="1100" spc="-5" dirty="0">
                          <a:latin typeface="Calibri"/>
                          <a:cs typeface="Calibri"/>
                        </a:rPr>
                        <a:t>Vision</a:t>
                      </a:r>
                      <a:r>
                        <a:rPr sz="1100" spc="-55" dirty="0">
                          <a:latin typeface="Calibri"/>
                          <a:cs typeface="Calibri"/>
                        </a:rPr>
                        <a:t> </a:t>
                      </a:r>
                      <a:r>
                        <a:rPr sz="1100" spc="-5" dirty="0">
                          <a:latin typeface="Calibri"/>
                          <a:cs typeface="Calibri"/>
                        </a:rPr>
                        <a:t>questions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a:txBody>
                    <a:bodyPr/>
                    <a:lstStyle/>
                    <a:p>
                      <a:pPr marL="43180" marR="616585">
                        <a:lnSpc>
                          <a:spcPts val="1980"/>
                        </a:lnSpc>
                        <a:spcBef>
                          <a:spcPts val="70"/>
                        </a:spcBef>
                      </a:pPr>
                      <a:r>
                        <a:rPr sz="1100" spc="-5" dirty="0">
                          <a:latin typeface="Calibri"/>
                          <a:cs typeface="Calibri"/>
                        </a:rPr>
                        <a:t>What </a:t>
                      </a:r>
                      <a:r>
                        <a:rPr sz="1100" dirty="0">
                          <a:latin typeface="Calibri"/>
                          <a:cs typeface="Calibri"/>
                        </a:rPr>
                        <a:t>would you </a:t>
                      </a:r>
                      <a:r>
                        <a:rPr sz="1100" spc="-10" dirty="0">
                          <a:latin typeface="Calibri"/>
                          <a:cs typeface="Calibri"/>
                        </a:rPr>
                        <a:t>like </a:t>
                      </a:r>
                      <a:r>
                        <a:rPr sz="1100" spc="-5" dirty="0">
                          <a:latin typeface="Calibri"/>
                          <a:cs typeface="Calibri"/>
                        </a:rPr>
                        <a:t>to achieve here?  What </a:t>
                      </a:r>
                      <a:r>
                        <a:rPr sz="1100" dirty="0">
                          <a:latin typeface="Calibri"/>
                          <a:cs typeface="Calibri"/>
                        </a:rPr>
                        <a:t>is </a:t>
                      </a:r>
                      <a:r>
                        <a:rPr sz="1100" spc="-5" dirty="0">
                          <a:latin typeface="Calibri"/>
                          <a:cs typeface="Calibri"/>
                        </a:rPr>
                        <a:t>your objective, goal </a:t>
                      </a:r>
                      <a:r>
                        <a:rPr sz="1100" dirty="0">
                          <a:latin typeface="Calibri"/>
                          <a:cs typeface="Calibri"/>
                        </a:rPr>
                        <a:t>or </a:t>
                      </a:r>
                      <a:r>
                        <a:rPr sz="1100" spc="-5" dirty="0">
                          <a:latin typeface="Calibri"/>
                          <a:cs typeface="Calibri"/>
                        </a:rPr>
                        <a:t>desired  outcome?</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extLst>
                  <a:ext uri="{0D108BD9-81ED-4DB2-BD59-A6C34878D82A}">
                    <a16:rowId xmlns:a16="http://schemas.microsoft.com/office/drawing/2014/main" val="10002"/>
                  </a:ext>
                </a:extLst>
              </a:tr>
              <a:tr h="548639">
                <a:tc>
                  <a:txBody>
                    <a:bodyPr/>
                    <a:lstStyle/>
                    <a:p>
                      <a:pPr marL="42545">
                        <a:lnSpc>
                          <a:spcPct val="100000"/>
                        </a:lnSpc>
                        <a:spcBef>
                          <a:spcPts val="550"/>
                        </a:spcBef>
                      </a:pPr>
                      <a:r>
                        <a:rPr sz="1100" spc="-5" dirty="0">
                          <a:latin typeface="Calibri"/>
                          <a:cs typeface="Calibri"/>
                        </a:rPr>
                        <a:t>Planning</a:t>
                      </a:r>
                      <a:r>
                        <a:rPr sz="1100" spc="-85" dirty="0">
                          <a:latin typeface="Calibri"/>
                          <a:cs typeface="Calibri"/>
                        </a:rPr>
                        <a:t> </a:t>
                      </a:r>
                      <a:r>
                        <a:rPr sz="1100" dirty="0">
                          <a:latin typeface="Calibri"/>
                          <a:cs typeface="Calibri"/>
                        </a:rPr>
                        <a:t>Questions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a:txBody>
                    <a:bodyPr/>
                    <a:lstStyle/>
                    <a:p>
                      <a:pPr marL="43180" marR="69215">
                        <a:lnSpc>
                          <a:spcPts val="1980"/>
                        </a:lnSpc>
                        <a:spcBef>
                          <a:spcPts val="70"/>
                        </a:spcBef>
                      </a:pPr>
                      <a:r>
                        <a:rPr sz="1100" spc="-5" dirty="0">
                          <a:latin typeface="Calibri"/>
                          <a:cs typeface="Calibri"/>
                        </a:rPr>
                        <a:t>What are </a:t>
                      </a:r>
                      <a:r>
                        <a:rPr sz="1100" dirty="0">
                          <a:latin typeface="Calibri"/>
                          <a:cs typeface="Calibri"/>
                        </a:rPr>
                        <a:t>the </a:t>
                      </a:r>
                      <a:r>
                        <a:rPr sz="1100" spc="-5" dirty="0">
                          <a:latin typeface="Calibri"/>
                          <a:cs typeface="Calibri"/>
                        </a:rPr>
                        <a:t>milestones for </a:t>
                      </a:r>
                      <a:r>
                        <a:rPr sz="1100" dirty="0">
                          <a:latin typeface="Calibri"/>
                          <a:cs typeface="Calibri"/>
                        </a:rPr>
                        <a:t>achieving this</a:t>
                      </a:r>
                      <a:r>
                        <a:rPr sz="1100" spc="-95" dirty="0">
                          <a:latin typeface="Calibri"/>
                          <a:cs typeface="Calibri"/>
                        </a:rPr>
                        <a:t> </a:t>
                      </a:r>
                      <a:r>
                        <a:rPr sz="1100" spc="-5" dirty="0">
                          <a:latin typeface="Calibri"/>
                          <a:cs typeface="Calibri"/>
                        </a:rPr>
                        <a:t>goal?  What are your</a:t>
                      </a:r>
                      <a:r>
                        <a:rPr sz="1100" spc="-85" dirty="0">
                          <a:latin typeface="Calibri"/>
                          <a:cs typeface="Calibri"/>
                        </a:rPr>
                        <a:t> </a:t>
                      </a:r>
                      <a:r>
                        <a:rPr sz="1100" dirty="0">
                          <a:latin typeface="Calibri"/>
                          <a:cs typeface="Calibri"/>
                        </a:rPr>
                        <a:t>options?</a:t>
                      </a: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259969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Question that </a:t>
            </a:r>
            <a:r>
              <a:rPr sz="1500" b="1" spc="-15" dirty="0">
                <a:latin typeface="Calibri"/>
                <a:cs typeface="Calibri"/>
              </a:rPr>
              <a:t>Generate</a:t>
            </a:r>
            <a:r>
              <a:rPr sz="1500" b="1" spc="-40" dirty="0">
                <a:latin typeface="Calibri"/>
                <a:cs typeface="Calibri"/>
              </a:rPr>
              <a:t> </a:t>
            </a:r>
            <a:r>
              <a:rPr sz="1500" b="1" spc="-5" dirty="0">
                <a:latin typeface="Calibri"/>
                <a:cs typeface="Calibri"/>
              </a:rPr>
              <a:t>Insight…</a:t>
            </a:r>
            <a:endParaRPr sz="1500">
              <a:latin typeface="Calibri"/>
              <a:cs typeface="Calibri"/>
            </a:endParaRPr>
          </a:p>
        </p:txBody>
      </p:sp>
      <p:graphicFrame>
        <p:nvGraphicFramePr>
          <p:cNvPr id="59" name="object 59"/>
          <p:cNvGraphicFramePr>
            <a:graphicFrameLocks noGrp="1"/>
          </p:cNvGraphicFramePr>
          <p:nvPr/>
        </p:nvGraphicFramePr>
        <p:xfrm>
          <a:off x="1406525" y="1423289"/>
          <a:ext cx="4038600" cy="2446018"/>
        </p:xfrm>
        <a:graphic>
          <a:graphicData uri="http://schemas.openxmlformats.org/drawingml/2006/table">
            <a:tbl>
              <a:tblPr firstRow="1" bandRow="1">
                <a:tableStyleId>{2D5ABB26-0587-4C30-8999-92F81FD0307C}</a:tableStyleId>
              </a:tblPr>
              <a:tblGrid>
                <a:gridCol w="1195070">
                  <a:extLst>
                    <a:ext uri="{9D8B030D-6E8A-4147-A177-3AD203B41FA5}">
                      <a16:colId xmlns:a16="http://schemas.microsoft.com/office/drawing/2014/main" val="20000"/>
                    </a:ext>
                  </a:extLst>
                </a:gridCol>
                <a:gridCol w="2843530">
                  <a:extLst>
                    <a:ext uri="{9D8B030D-6E8A-4147-A177-3AD203B41FA5}">
                      <a16:colId xmlns:a16="http://schemas.microsoft.com/office/drawing/2014/main" val="20001"/>
                    </a:ext>
                  </a:extLst>
                </a:gridCol>
              </a:tblGrid>
              <a:tr h="297178">
                <a:tc>
                  <a:txBody>
                    <a:bodyPr/>
                    <a:lstStyle/>
                    <a:p>
                      <a:pPr marL="42545">
                        <a:lnSpc>
                          <a:spcPct val="100000"/>
                        </a:lnSpc>
                        <a:spcBef>
                          <a:spcPts val="545"/>
                        </a:spcBef>
                      </a:pPr>
                      <a:r>
                        <a:rPr sz="1100" b="1" spc="-10" dirty="0">
                          <a:solidFill>
                            <a:srgbClr val="FFFFFF"/>
                          </a:solidFill>
                          <a:latin typeface="Calibri"/>
                          <a:cs typeface="Calibri"/>
                        </a:rPr>
                        <a:t>Type</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tc>
                  <a:txBody>
                    <a:bodyPr/>
                    <a:lstStyle/>
                    <a:p>
                      <a:pPr marL="43180">
                        <a:lnSpc>
                          <a:spcPct val="100000"/>
                        </a:lnSpc>
                        <a:spcBef>
                          <a:spcPts val="545"/>
                        </a:spcBef>
                      </a:pPr>
                      <a:r>
                        <a:rPr sz="1100" b="1" spc="-5" dirty="0">
                          <a:solidFill>
                            <a:srgbClr val="FFFFFF"/>
                          </a:solidFill>
                          <a:latin typeface="Calibri"/>
                          <a:cs typeface="Calibri"/>
                        </a:rPr>
                        <a:t>Example</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19050">
                      <a:solidFill>
                        <a:srgbClr val="FFFFFF"/>
                      </a:solidFill>
                      <a:prstDash val="solid"/>
                    </a:lnB>
                    <a:solidFill>
                      <a:srgbClr val="5F76B4"/>
                    </a:solidFill>
                  </a:tcPr>
                </a:tc>
                <a:extLst>
                  <a:ext uri="{0D108BD9-81ED-4DB2-BD59-A6C34878D82A}">
                    <a16:rowId xmlns:a16="http://schemas.microsoft.com/office/drawing/2014/main" val="10000"/>
                  </a:ext>
                </a:extLst>
              </a:tr>
              <a:tr h="548640">
                <a:tc>
                  <a:txBody>
                    <a:bodyPr/>
                    <a:lstStyle/>
                    <a:p>
                      <a:pPr marL="42545">
                        <a:lnSpc>
                          <a:spcPct val="100000"/>
                        </a:lnSpc>
                        <a:spcBef>
                          <a:spcPts val="495"/>
                        </a:spcBef>
                      </a:pPr>
                      <a:r>
                        <a:rPr sz="1100" dirty="0">
                          <a:latin typeface="Calibri"/>
                          <a:cs typeface="Calibri"/>
                        </a:rPr>
                        <a:t>Action</a:t>
                      </a:r>
                      <a:r>
                        <a:rPr sz="1100" spc="-114" dirty="0">
                          <a:latin typeface="Calibri"/>
                          <a:cs typeface="Calibri"/>
                        </a:rPr>
                        <a:t> </a:t>
                      </a:r>
                      <a:r>
                        <a:rPr sz="1100" dirty="0">
                          <a:latin typeface="Calibri"/>
                          <a:cs typeface="Calibri"/>
                        </a:rPr>
                        <a:t>Questions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tc>
                  <a:txBody>
                    <a:bodyPr/>
                    <a:lstStyle/>
                    <a:p>
                      <a:pPr marL="43180" marR="597535">
                        <a:lnSpc>
                          <a:spcPts val="1980"/>
                        </a:lnSpc>
                        <a:spcBef>
                          <a:spcPts val="10"/>
                        </a:spcBef>
                      </a:pPr>
                      <a:r>
                        <a:rPr sz="1100" spc="-5" dirty="0">
                          <a:latin typeface="Calibri"/>
                          <a:cs typeface="Calibri"/>
                        </a:rPr>
                        <a:t>What are </a:t>
                      </a:r>
                      <a:r>
                        <a:rPr sz="1100" dirty="0">
                          <a:latin typeface="Calibri"/>
                          <a:cs typeface="Calibri"/>
                        </a:rPr>
                        <a:t>you </a:t>
                      </a:r>
                      <a:r>
                        <a:rPr sz="1100" spc="-5" dirty="0">
                          <a:latin typeface="Calibri"/>
                          <a:cs typeface="Calibri"/>
                        </a:rPr>
                        <a:t>prepared to do for…  What </a:t>
                      </a:r>
                      <a:r>
                        <a:rPr sz="1100" dirty="0">
                          <a:latin typeface="Calibri"/>
                          <a:cs typeface="Calibri"/>
                        </a:rPr>
                        <a:t>will you </a:t>
                      </a:r>
                      <a:r>
                        <a:rPr sz="1100" spc="-5" dirty="0">
                          <a:latin typeface="Calibri"/>
                          <a:cs typeface="Calibri"/>
                        </a:rPr>
                        <a:t>complete by next</a:t>
                      </a:r>
                      <a:r>
                        <a:rPr sz="1100" spc="-120" dirty="0">
                          <a:latin typeface="Calibri"/>
                          <a:cs typeface="Calibri"/>
                        </a:rPr>
                        <a:t> </a:t>
                      </a:r>
                      <a:r>
                        <a:rPr sz="1100" dirty="0">
                          <a:latin typeface="Calibri"/>
                          <a:cs typeface="Calibri"/>
                        </a:rPr>
                        <a:t>week?</a:t>
                      </a:r>
                      <a:endParaRPr sz="1100">
                        <a:latin typeface="Calibri"/>
                        <a:cs typeface="Calibri"/>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1"/>
                  </a:ext>
                </a:extLst>
              </a:tr>
              <a:tr h="800100">
                <a:tc>
                  <a:txBody>
                    <a:bodyPr/>
                    <a:lstStyle/>
                    <a:p>
                      <a:pPr marL="42545">
                        <a:lnSpc>
                          <a:spcPct val="100000"/>
                        </a:lnSpc>
                        <a:spcBef>
                          <a:spcPts val="545"/>
                        </a:spcBef>
                      </a:pPr>
                      <a:r>
                        <a:rPr sz="1100" spc="-5" dirty="0">
                          <a:latin typeface="Calibri"/>
                          <a:cs typeface="Calibri"/>
                        </a:rPr>
                        <a:t>Labeling</a:t>
                      </a:r>
                      <a:r>
                        <a:rPr sz="1100" spc="-35" dirty="0">
                          <a:latin typeface="Calibri"/>
                          <a:cs typeface="Calibri"/>
                        </a:rPr>
                        <a:t> </a:t>
                      </a:r>
                      <a:r>
                        <a:rPr sz="1100" spc="-5" dirty="0">
                          <a:latin typeface="Calibri"/>
                          <a:cs typeface="Calibri"/>
                        </a:rPr>
                        <a:t>questions</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tc>
                  <a:txBody>
                    <a:bodyPr/>
                    <a:lstStyle/>
                    <a:p>
                      <a:pPr marL="43180">
                        <a:lnSpc>
                          <a:spcPct val="100000"/>
                        </a:lnSpc>
                        <a:spcBef>
                          <a:spcPts val="545"/>
                        </a:spcBef>
                      </a:pPr>
                      <a:r>
                        <a:rPr sz="1100" spc="-5" dirty="0">
                          <a:latin typeface="Calibri"/>
                          <a:cs typeface="Calibri"/>
                        </a:rPr>
                        <a:t>What are three </a:t>
                      </a:r>
                      <a:r>
                        <a:rPr sz="1100" spc="-15" dirty="0">
                          <a:latin typeface="Calibri"/>
                          <a:cs typeface="Calibri"/>
                        </a:rPr>
                        <a:t>key </a:t>
                      </a:r>
                      <a:r>
                        <a:rPr sz="1100" dirty="0">
                          <a:latin typeface="Calibri"/>
                          <a:cs typeface="Calibri"/>
                        </a:rPr>
                        <a:t>emotions</a:t>
                      </a:r>
                      <a:r>
                        <a:rPr sz="1100" spc="-45" dirty="0">
                          <a:latin typeface="Calibri"/>
                          <a:cs typeface="Calibri"/>
                        </a:rPr>
                        <a:t> </a:t>
                      </a:r>
                      <a:r>
                        <a:rPr sz="1100" spc="-5" dirty="0">
                          <a:latin typeface="Calibri"/>
                          <a:cs typeface="Calibri"/>
                        </a:rPr>
                        <a:t>around…</a:t>
                      </a:r>
                      <a:endParaRPr sz="1100">
                        <a:latin typeface="Calibri"/>
                        <a:cs typeface="Calibri"/>
                      </a:endParaRPr>
                    </a:p>
                    <a:p>
                      <a:pPr marL="43180" marR="175895">
                        <a:lnSpc>
                          <a:spcPts val="1980"/>
                        </a:lnSpc>
                        <a:spcBef>
                          <a:spcPts val="175"/>
                        </a:spcBef>
                      </a:pPr>
                      <a:r>
                        <a:rPr sz="1100" dirty="0">
                          <a:latin typeface="Calibri"/>
                          <a:cs typeface="Calibri"/>
                        </a:rPr>
                        <a:t>If you </a:t>
                      </a:r>
                      <a:r>
                        <a:rPr sz="1100" spc="-5" dirty="0">
                          <a:latin typeface="Calibri"/>
                          <a:cs typeface="Calibri"/>
                        </a:rPr>
                        <a:t>could label your </a:t>
                      </a:r>
                      <a:r>
                        <a:rPr sz="1100" dirty="0">
                          <a:latin typeface="Calibri"/>
                          <a:cs typeface="Calibri"/>
                        </a:rPr>
                        <a:t>emotion, </a:t>
                      </a:r>
                      <a:r>
                        <a:rPr sz="1100" spc="-5" dirty="0">
                          <a:latin typeface="Calibri"/>
                          <a:cs typeface="Calibri"/>
                        </a:rPr>
                        <a:t>what </a:t>
                      </a:r>
                      <a:r>
                        <a:rPr sz="1100" dirty="0">
                          <a:latin typeface="Calibri"/>
                          <a:cs typeface="Calibri"/>
                        </a:rPr>
                        <a:t>would</a:t>
                      </a:r>
                      <a:r>
                        <a:rPr sz="1100" spc="-105" dirty="0">
                          <a:latin typeface="Calibri"/>
                          <a:cs typeface="Calibri"/>
                        </a:rPr>
                        <a:t> </a:t>
                      </a:r>
                      <a:r>
                        <a:rPr sz="1100" dirty="0">
                          <a:latin typeface="Calibri"/>
                          <a:cs typeface="Calibri"/>
                        </a:rPr>
                        <a:t>it  be?</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EAEBF1"/>
                    </a:solidFill>
                  </a:tcPr>
                </a:tc>
                <a:extLst>
                  <a:ext uri="{0D108BD9-81ED-4DB2-BD59-A6C34878D82A}">
                    <a16:rowId xmlns:a16="http://schemas.microsoft.com/office/drawing/2014/main" val="10002"/>
                  </a:ext>
                </a:extLst>
              </a:tr>
              <a:tr h="800100">
                <a:tc>
                  <a:txBody>
                    <a:bodyPr/>
                    <a:lstStyle/>
                    <a:p>
                      <a:pPr marL="42545" marR="481965">
                        <a:lnSpc>
                          <a:spcPts val="1980"/>
                        </a:lnSpc>
                        <a:spcBef>
                          <a:spcPts val="65"/>
                        </a:spcBef>
                      </a:pPr>
                      <a:r>
                        <a:rPr sz="1100" spc="-25" dirty="0">
                          <a:latin typeface="Calibri"/>
                          <a:cs typeface="Calibri"/>
                        </a:rPr>
                        <a:t>R</a:t>
                      </a:r>
                      <a:r>
                        <a:rPr sz="1100" dirty="0">
                          <a:latin typeface="Calibri"/>
                          <a:cs typeface="Calibri"/>
                        </a:rPr>
                        <a:t>eap</a:t>
                      </a:r>
                      <a:r>
                        <a:rPr sz="1100" spc="-10" dirty="0">
                          <a:latin typeface="Calibri"/>
                          <a:cs typeface="Calibri"/>
                        </a:rPr>
                        <a:t>p</a:t>
                      </a:r>
                      <a:r>
                        <a:rPr sz="1100" spc="-25" dirty="0">
                          <a:latin typeface="Calibri"/>
                          <a:cs typeface="Calibri"/>
                        </a:rPr>
                        <a:t>r</a:t>
                      </a:r>
                      <a:r>
                        <a:rPr sz="1100" dirty="0">
                          <a:latin typeface="Calibri"/>
                          <a:cs typeface="Calibri"/>
                        </a:rPr>
                        <a:t>aisal  Questions</a:t>
                      </a:r>
                      <a:endParaRPr sz="110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tc>
                  <a:txBody>
                    <a:bodyPr/>
                    <a:lstStyle/>
                    <a:p>
                      <a:pPr marL="43180" marR="582930">
                        <a:lnSpc>
                          <a:spcPts val="1980"/>
                        </a:lnSpc>
                        <a:spcBef>
                          <a:spcPts val="65"/>
                        </a:spcBef>
                      </a:pPr>
                      <a:r>
                        <a:rPr sz="1100" dirty="0">
                          <a:latin typeface="Calibri"/>
                          <a:cs typeface="Calibri"/>
                        </a:rPr>
                        <a:t>How </a:t>
                      </a:r>
                      <a:r>
                        <a:rPr sz="1100" spc="-5" dirty="0">
                          <a:latin typeface="Calibri"/>
                          <a:cs typeface="Calibri"/>
                        </a:rPr>
                        <a:t>might </a:t>
                      </a:r>
                      <a:r>
                        <a:rPr sz="1100" dirty="0">
                          <a:latin typeface="Calibri"/>
                          <a:cs typeface="Calibri"/>
                        </a:rPr>
                        <a:t>you </a:t>
                      </a:r>
                      <a:r>
                        <a:rPr sz="1100" spc="-5" dirty="0">
                          <a:latin typeface="Calibri"/>
                          <a:cs typeface="Calibri"/>
                        </a:rPr>
                        <a:t>handle </a:t>
                      </a:r>
                      <a:r>
                        <a:rPr sz="1100" dirty="0">
                          <a:latin typeface="Calibri"/>
                          <a:cs typeface="Calibri"/>
                        </a:rPr>
                        <a:t>this</a:t>
                      </a:r>
                      <a:r>
                        <a:rPr sz="1100" spc="-100" dirty="0">
                          <a:latin typeface="Calibri"/>
                          <a:cs typeface="Calibri"/>
                        </a:rPr>
                        <a:t> </a:t>
                      </a:r>
                      <a:r>
                        <a:rPr sz="1100" spc="-5" dirty="0">
                          <a:latin typeface="Calibri"/>
                          <a:cs typeface="Calibri"/>
                        </a:rPr>
                        <a:t>differently?  </a:t>
                      </a:r>
                      <a:r>
                        <a:rPr sz="1100" dirty="0">
                          <a:latin typeface="Calibri"/>
                          <a:cs typeface="Calibri"/>
                        </a:rPr>
                        <a:t>How </a:t>
                      </a:r>
                      <a:r>
                        <a:rPr sz="1100" spc="-5" dirty="0">
                          <a:latin typeface="Calibri"/>
                          <a:cs typeface="Calibri"/>
                        </a:rPr>
                        <a:t>could </a:t>
                      </a:r>
                      <a:r>
                        <a:rPr sz="1100" dirty="0">
                          <a:latin typeface="Calibri"/>
                          <a:cs typeface="Calibri"/>
                        </a:rPr>
                        <a:t>you </a:t>
                      </a:r>
                      <a:r>
                        <a:rPr sz="1100" spc="-5" dirty="0">
                          <a:latin typeface="Calibri"/>
                          <a:cs typeface="Calibri"/>
                        </a:rPr>
                        <a:t>think from </a:t>
                      </a:r>
                      <a:r>
                        <a:rPr sz="1100" dirty="0">
                          <a:latin typeface="Calibri"/>
                          <a:cs typeface="Calibri"/>
                        </a:rPr>
                        <a:t>a </a:t>
                      </a:r>
                      <a:r>
                        <a:rPr sz="1100" spc="-10" dirty="0">
                          <a:latin typeface="Calibri"/>
                          <a:cs typeface="Calibri"/>
                        </a:rPr>
                        <a:t>different  </a:t>
                      </a:r>
                      <a:r>
                        <a:rPr sz="1100" spc="-5" dirty="0">
                          <a:latin typeface="Calibri"/>
                          <a:cs typeface="Calibri"/>
                        </a:rPr>
                        <a:t>perspective?</a:t>
                      </a:r>
                      <a:endParaRPr sz="1100" dirty="0">
                        <a:latin typeface="Calibri"/>
                        <a:cs typeface="Calibri"/>
                      </a:endParaRPr>
                    </a:p>
                  </a:txBody>
                  <a:tcPr marL="0" marR="0" marT="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2D5E4"/>
                    </a:solidFill>
                  </a:tcPr>
                </a:tc>
                <a:extLst>
                  <a:ext uri="{0D108BD9-81ED-4DB2-BD59-A6C34878D82A}">
                    <a16:rowId xmlns:a16="http://schemas.microsoft.com/office/drawing/2014/main" val="10003"/>
                  </a:ext>
                </a:extLst>
              </a:tr>
            </a:tbl>
          </a:graphicData>
        </a:graphic>
      </p:graphicFrame>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6" name="object 6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7" name="object 6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8" name="object 6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9" name="object 6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0" name="object 7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1" name="object 7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2" name="object 7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3" name="object 7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4" name="object 7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5" name="object 7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6" name="object 7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7" name="object 7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8" name="object 7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9" name="object 7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0" name="object 8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1" name="object 8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2" name="object 8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3" name="object 8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4" name="object 8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5" name="object 8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6" name="object 8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7" name="object 8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8" name="object 8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9" name="object 8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0" name="object 9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1" name="object 9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2" name="object 9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3" name="object 9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4" name="object 9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5" name="object 9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6" name="object 9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7" name="object 9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8" name="object 9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9" name="object 9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0" name="object 10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1" name="object 10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2" name="object 10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3" name="object 10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4" name="object 10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5" name="object 10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6" name="object 10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7" name="object 10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8" name="object 10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9" name="object 10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0" name="object 11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1" name="object 11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2" name="object 11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3" name="object 11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4" name="object 11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5" name="object 11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6" name="object 11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8" name="object 118"/>
          <p:cNvSpPr txBox="1"/>
          <p:nvPr/>
        </p:nvSpPr>
        <p:spPr>
          <a:xfrm>
            <a:off x="2167891" y="6240528"/>
            <a:ext cx="2528570" cy="238527"/>
          </a:xfrm>
          <a:prstGeom prst="rect">
            <a:avLst/>
          </a:prstGeom>
        </p:spPr>
        <p:txBody>
          <a:bodyPr vert="horz" wrap="square" lIns="0" tIns="0" rIns="0" bIns="0" rtlCol="0">
            <a:spAutoFit/>
          </a:bodyPr>
          <a:lstStyle/>
          <a:p>
            <a:pPr marL="12700">
              <a:lnSpc>
                <a:spcPct val="100000"/>
              </a:lnSpc>
            </a:pPr>
            <a:r>
              <a:rPr sz="1550" b="1" spc="-5" dirty="0">
                <a:latin typeface="Calibri"/>
                <a:cs typeface="Calibri"/>
              </a:rPr>
              <a:t>Giving and </a:t>
            </a:r>
            <a:r>
              <a:rPr sz="1550" b="1" spc="-10" dirty="0">
                <a:latin typeface="Calibri"/>
                <a:cs typeface="Calibri"/>
              </a:rPr>
              <a:t>Receiving</a:t>
            </a:r>
            <a:r>
              <a:rPr sz="1550" b="1" spc="-30" dirty="0">
                <a:latin typeface="Calibri"/>
                <a:cs typeface="Calibri"/>
              </a:rPr>
              <a:t> </a:t>
            </a:r>
            <a:r>
              <a:rPr sz="1550" b="1" spc="-10" dirty="0">
                <a:latin typeface="Calibri"/>
                <a:cs typeface="Calibri"/>
              </a:rPr>
              <a:t>Feedback</a:t>
            </a:r>
            <a:endParaRPr sz="155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4120515" cy="1592744"/>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Why </a:t>
            </a:r>
            <a:r>
              <a:rPr sz="1500" b="1" spc="-10" dirty="0">
                <a:latin typeface="Calibri"/>
                <a:cs typeface="Calibri"/>
              </a:rPr>
              <a:t>give</a:t>
            </a:r>
            <a:r>
              <a:rPr sz="1500" b="1" spc="-40" dirty="0">
                <a:latin typeface="Calibri"/>
                <a:cs typeface="Calibri"/>
              </a:rPr>
              <a:t> </a:t>
            </a:r>
            <a:r>
              <a:rPr sz="1500" b="1" spc="-10" dirty="0">
                <a:latin typeface="Calibri"/>
                <a:cs typeface="Calibri"/>
              </a:rPr>
              <a:t>Feedback?</a:t>
            </a:r>
            <a:endParaRPr sz="1500" dirty="0">
              <a:latin typeface="Calibri"/>
              <a:cs typeface="Calibri"/>
            </a:endParaRPr>
          </a:p>
          <a:p>
            <a:pPr>
              <a:lnSpc>
                <a:spcPct val="100000"/>
              </a:lnSpc>
              <a:spcBef>
                <a:spcPts val="15"/>
              </a:spcBef>
            </a:pPr>
            <a:endParaRPr sz="1550" dirty="0">
              <a:latin typeface="Times New Roman"/>
              <a:cs typeface="Times New Roman"/>
            </a:endParaRPr>
          </a:p>
          <a:p>
            <a:pPr marL="126364">
              <a:lnSpc>
                <a:spcPct val="100000"/>
              </a:lnSpc>
            </a:pPr>
            <a:r>
              <a:rPr sz="1200" spc="-15" dirty="0">
                <a:latin typeface="Calibri"/>
                <a:cs typeface="Calibri"/>
              </a:rPr>
              <a:t>Effective </a:t>
            </a:r>
            <a:r>
              <a:rPr sz="1200" spc="-5" dirty="0">
                <a:latin typeface="Calibri"/>
                <a:cs typeface="Calibri"/>
              </a:rPr>
              <a:t>feedback </a:t>
            </a:r>
            <a:r>
              <a:rPr sz="1200" dirty="0">
                <a:latin typeface="Calibri"/>
                <a:cs typeface="Calibri"/>
              </a:rPr>
              <a:t>helps </a:t>
            </a:r>
            <a:r>
              <a:rPr sz="1200" spc="-15" dirty="0">
                <a:latin typeface="Calibri"/>
                <a:cs typeface="Calibri"/>
              </a:rPr>
              <a:t>keep </a:t>
            </a:r>
            <a:r>
              <a:rPr sz="1200" dirty="0">
                <a:latin typeface="Calibri"/>
                <a:cs typeface="Calibri"/>
              </a:rPr>
              <a:t>the </a:t>
            </a:r>
            <a:r>
              <a:rPr sz="1200" spc="-10" dirty="0">
                <a:latin typeface="Calibri"/>
                <a:cs typeface="Calibri"/>
              </a:rPr>
              <a:t>conversation</a:t>
            </a:r>
            <a:r>
              <a:rPr sz="1200" spc="-45" dirty="0">
                <a:latin typeface="Calibri"/>
                <a:cs typeface="Calibri"/>
              </a:rPr>
              <a:t> </a:t>
            </a:r>
            <a:r>
              <a:rPr sz="1200" dirty="0">
                <a:latin typeface="Calibri"/>
                <a:cs typeface="Calibri"/>
              </a:rPr>
              <a:t>meaningful:</a:t>
            </a: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Closes </a:t>
            </a:r>
            <a:r>
              <a:rPr sz="1200" dirty="0">
                <a:latin typeface="Calibri"/>
                <a:cs typeface="Calibri"/>
              </a:rPr>
              <a:t>the </a:t>
            </a:r>
            <a:r>
              <a:rPr sz="1200" spc="-5" dirty="0">
                <a:latin typeface="Calibri"/>
                <a:cs typeface="Calibri"/>
              </a:rPr>
              <a:t>communication</a:t>
            </a:r>
            <a:r>
              <a:rPr sz="1200" spc="-125" dirty="0">
                <a:latin typeface="Calibri"/>
                <a:cs typeface="Calibri"/>
              </a:rPr>
              <a:t> </a:t>
            </a:r>
            <a:r>
              <a:rPr sz="1200" dirty="0">
                <a:latin typeface="Calibri"/>
                <a:cs typeface="Calibri"/>
              </a:rPr>
              <a:t>loop</a:t>
            </a: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Confirms </a:t>
            </a:r>
            <a:r>
              <a:rPr sz="1200" dirty="0">
                <a:latin typeface="Calibri"/>
                <a:cs typeface="Calibri"/>
              </a:rPr>
              <a:t>the </a:t>
            </a:r>
            <a:r>
              <a:rPr sz="1200" spc="-5" dirty="0">
                <a:latin typeface="Calibri"/>
                <a:cs typeface="Calibri"/>
              </a:rPr>
              <a:t>listener </a:t>
            </a:r>
            <a:r>
              <a:rPr sz="1200" dirty="0">
                <a:latin typeface="Calibri"/>
                <a:cs typeface="Calibri"/>
              </a:rPr>
              <a:t>has </a:t>
            </a:r>
            <a:r>
              <a:rPr sz="1200" spc="-5" dirty="0">
                <a:latin typeface="Calibri"/>
                <a:cs typeface="Calibri"/>
              </a:rPr>
              <a:t>understood </a:t>
            </a:r>
            <a:r>
              <a:rPr sz="1200" spc="-10" dirty="0">
                <a:latin typeface="Calibri"/>
                <a:cs typeface="Calibri"/>
              </a:rPr>
              <a:t>what </a:t>
            </a:r>
            <a:r>
              <a:rPr sz="1200" dirty="0">
                <a:latin typeface="Calibri"/>
                <a:cs typeface="Calibri"/>
              </a:rPr>
              <a:t>is being</a:t>
            </a:r>
            <a:r>
              <a:rPr sz="1200" spc="-135" dirty="0">
                <a:latin typeface="Calibri"/>
                <a:cs typeface="Calibri"/>
              </a:rPr>
              <a:t> </a:t>
            </a:r>
            <a:r>
              <a:rPr sz="1200" spc="-5" dirty="0">
                <a:latin typeface="Calibri"/>
                <a:cs typeface="Calibri"/>
              </a:rPr>
              <a:t>said</a:t>
            </a:r>
            <a:endParaRPr sz="1200" dirty="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spc="-5" dirty="0">
                <a:latin typeface="Calibri"/>
                <a:cs typeface="Calibri"/>
              </a:rPr>
              <a:t>Assists </a:t>
            </a:r>
            <a:r>
              <a:rPr sz="1200" dirty="0">
                <a:latin typeface="Calibri"/>
                <a:cs typeface="Calibri"/>
              </a:rPr>
              <a:t>in </a:t>
            </a:r>
            <a:r>
              <a:rPr sz="1200" spc="-5" dirty="0">
                <a:latin typeface="Calibri"/>
                <a:cs typeface="Calibri"/>
              </a:rPr>
              <a:t>highlighting gaps </a:t>
            </a:r>
            <a:r>
              <a:rPr sz="1200" dirty="0">
                <a:latin typeface="Calibri"/>
                <a:cs typeface="Calibri"/>
              </a:rPr>
              <a:t>or assumptions in a timely</a:t>
            </a:r>
            <a:r>
              <a:rPr sz="1200" spc="-160" dirty="0">
                <a:latin typeface="Calibri"/>
                <a:cs typeface="Calibri"/>
              </a:rPr>
              <a:t> </a:t>
            </a:r>
            <a:r>
              <a:rPr sz="1200" dirty="0">
                <a:latin typeface="Calibri"/>
                <a:cs typeface="Calibri"/>
              </a:rPr>
              <a:t>manner</a:t>
            </a: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4"/>
            <a:ext cx="3063875" cy="1443985"/>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Steps for </a:t>
            </a:r>
            <a:r>
              <a:rPr sz="1500" b="1" dirty="0">
                <a:latin typeface="Calibri"/>
                <a:cs typeface="Calibri"/>
              </a:rPr>
              <a:t>Giving</a:t>
            </a:r>
            <a:r>
              <a:rPr sz="1500" b="1" spc="-65" dirty="0">
                <a:latin typeface="Calibri"/>
                <a:cs typeface="Calibri"/>
              </a:rPr>
              <a:t> </a:t>
            </a:r>
            <a:r>
              <a:rPr sz="1500" b="1" spc="-10" dirty="0">
                <a:latin typeface="Calibri"/>
                <a:cs typeface="Calibri"/>
              </a:rPr>
              <a:t>Feedback</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Placement</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Share </a:t>
            </a:r>
            <a:r>
              <a:rPr sz="1200" spc="-10" dirty="0">
                <a:latin typeface="Calibri"/>
                <a:cs typeface="Calibri"/>
              </a:rPr>
              <a:t>what you </a:t>
            </a:r>
            <a:r>
              <a:rPr sz="1200" dirty="0">
                <a:latin typeface="Calibri"/>
                <a:cs typeface="Calibri"/>
              </a:rPr>
              <a:t>think is </a:t>
            </a:r>
            <a:r>
              <a:rPr sz="1200" spc="-5" dirty="0">
                <a:latin typeface="Calibri"/>
                <a:cs typeface="Calibri"/>
              </a:rPr>
              <a:t>going</a:t>
            </a:r>
            <a:r>
              <a:rPr sz="1200" spc="-95" dirty="0">
                <a:latin typeface="Calibri"/>
                <a:cs typeface="Calibri"/>
              </a:rPr>
              <a:t> </a:t>
            </a:r>
            <a:r>
              <a:rPr sz="1200" spc="-5" dirty="0">
                <a:latin typeface="Calibri"/>
                <a:cs typeface="Calibri"/>
              </a:rPr>
              <a:t>good</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Share </a:t>
            </a:r>
            <a:r>
              <a:rPr sz="1200" spc="-10" dirty="0">
                <a:latin typeface="Calibri"/>
                <a:cs typeface="Calibri"/>
              </a:rPr>
              <a:t>what you </a:t>
            </a:r>
            <a:r>
              <a:rPr sz="1200" dirty="0">
                <a:latin typeface="Calibri"/>
                <a:cs typeface="Calibri"/>
              </a:rPr>
              <a:t>think needs </a:t>
            </a:r>
            <a:r>
              <a:rPr sz="1200" spc="-5" dirty="0">
                <a:latin typeface="Calibri"/>
                <a:cs typeface="Calibri"/>
              </a:rPr>
              <a:t>to </a:t>
            </a:r>
            <a:r>
              <a:rPr sz="1200" dirty="0">
                <a:latin typeface="Calibri"/>
                <a:cs typeface="Calibri"/>
              </a:rPr>
              <a:t>be</a:t>
            </a:r>
            <a:r>
              <a:rPr sz="1200" spc="-90" dirty="0">
                <a:latin typeface="Calibri"/>
                <a:cs typeface="Calibri"/>
              </a:rPr>
              <a:t> </a:t>
            </a:r>
            <a:r>
              <a:rPr sz="1200" spc="-5" dirty="0">
                <a:latin typeface="Calibri"/>
                <a:cs typeface="Calibri"/>
              </a:rPr>
              <a:t>developed</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Ask </a:t>
            </a:r>
            <a:r>
              <a:rPr sz="1200" spc="-10" dirty="0">
                <a:latin typeface="Calibri"/>
                <a:cs typeface="Calibri"/>
              </a:rPr>
              <a:t>for </a:t>
            </a:r>
            <a:r>
              <a:rPr sz="1200" dirty="0">
                <a:latin typeface="Calibri"/>
                <a:cs typeface="Calibri"/>
              </a:rPr>
              <a:t>adding</a:t>
            </a:r>
            <a:r>
              <a:rPr sz="1200" spc="-95" dirty="0">
                <a:latin typeface="Calibri"/>
                <a:cs typeface="Calibri"/>
              </a:rPr>
              <a:t> </a:t>
            </a:r>
            <a:r>
              <a:rPr sz="1200" spc="-5" dirty="0">
                <a:latin typeface="Calibri"/>
                <a:cs typeface="Calibri"/>
              </a:rPr>
              <a:t>thoughts</a:t>
            </a:r>
            <a:endParaRPr sz="1200" dirty="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3182620" cy="2154436"/>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Tips </a:t>
            </a:r>
            <a:r>
              <a:rPr sz="1500" b="1" spc="-10" dirty="0">
                <a:latin typeface="Calibri"/>
                <a:cs typeface="Calibri"/>
              </a:rPr>
              <a:t>for </a:t>
            </a:r>
            <a:r>
              <a:rPr sz="1500" b="1" dirty="0">
                <a:latin typeface="Calibri"/>
                <a:cs typeface="Calibri"/>
              </a:rPr>
              <a:t>Giving</a:t>
            </a:r>
            <a:r>
              <a:rPr sz="1500" b="1" spc="-80" dirty="0">
                <a:latin typeface="Calibri"/>
                <a:cs typeface="Calibri"/>
              </a:rPr>
              <a:t> </a:t>
            </a:r>
            <a:r>
              <a:rPr sz="1500" b="1" spc="-10" dirty="0">
                <a:latin typeface="Calibri"/>
                <a:cs typeface="Calibri"/>
              </a:rPr>
              <a:t>Feedback</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Listen</a:t>
            </a:r>
            <a:r>
              <a:rPr sz="1200" spc="-80" dirty="0">
                <a:latin typeface="Calibri"/>
                <a:cs typeface="Calibri"/>
              </a:rPr>
              <a:t> </a:t>
            </a:r>
            <a:r>
              <a:rPr sz="1200" spc="-5" dirty="0">
                <a:latin typeface="Calibri"/>
                <a:cs typeface="Calibri"/>
              </a:rPr>
              <a:t>carefully</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Give </a:t>
            </a:r>
            <a:r>
              <a:rPr sz="1200" dirty="0">
                <a:latin typeface="Calibri"/>
                <a:cs typeface="Calibri"/>
              </a:rPr>
              <a:t>timely</a:t>
            </a:r>
            <a:r>
              <a:rPr sz="1200" spc="-105" dirty="0">
                <a:latin typeface="Calibri"/>
                <a:cs typeface="Calibri"/>
              </a:rPr>
              <a:t> </a:t>
            </a:r>
            <a:r>
              <a:rPr sz="1200" spc="-5" dirty="0">
                <a:latin typeface="Calibri"/>
                <a:cs typeface="Calibri"/>
              </a:rPr>
              <a:t>feedback</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Think </a:t>
            </a:r>
            <a:r>
              <a:rPr sz="1200" spc="-10" dirty="0">
                <a:latin typeface="Calibri"/>
                <a:cs typeface="Calibri"/>
              </a:rPr>
              <a:t>before you</a:t>
            </a:r>
            <a:r>
              <a:rPr sz="1200" spc="-90" dirty="0">
                <a:latin typeface="Calibri"/>
                <a:cs typeface="Calibri"/>
              </a:rPr>
              <a:t> </a:t>
            </a:r>
            <a:r>
              <a:rPr sz="1200" spc="-5" dirty="0">
                <a:latin typeface="Calibri"/>
                <a:cs typeface="Calibri"/>
              </a:rPr>
              <a:t>speak</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Observation </a:t>
            </a:r>
            <a:r>
              <a:rPr sz="1000" spc="-10" dirty="0">
                <a:latin typeface="Calibri"/>
                <a:cs typeface="Calibri"/>
              </a:rPr>
              <a:t>vs.</a:t>
            </a:r>
            <a:r>
              <a:rPr sz="1000" spc="-25" dirty="0">
                <a:latin typeface="Calibri"/>
                <a:cs typeface="Calibri"/>
              </a:rPr>
              <a:t> </a:t>
            </a:r>
            <a:r>
              <a:rPr sz="1000" spc="-10" dirty="0">
                <a:latin typeface="Calibri"/>
                <a:cs typeface="Calibri"/>
              </a:rPr>
              <a:t>Evaluation</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Be succinct, specific and</a:t>
            </a:r>
            <a:r>
              <a:rPr sz="1000" spc="40" dirty="0">
                <a:latin typeface="Calibri"/>
                <a:cs typeface="Calibri"/>
              </a:rPr>
              <a:t> </a:t>
            </a:r>
            <a:r>
              <a:rPr sz="1000" spc="-10" dirty="0">
                <a:latin typeface="Calibri"/>
                <a:cs typeface="Calibri"/>
              </a:rPr>
              <a:t>generous</a:t>
            </a:r>
            <a:endParaRPr sz="1000" dirty="0">
              <a:latin typeface="Calibri"/>
              <a:cs typeface="Calibri"/>
            </a:endParaRPr>
          </a:p>
          <a:p>
            <a:pPr marL="299085" indent="-172720">
              <a:lnSpc>
                <a:spcPct val="100000"/>
              </a:lnSpc>
              <a:spcBef>
                <a:spcPts val="560"/>
              </a:spcBef>
              <a:buClr>
                <a:srgbClr val="FF6600"/>
              </a:buClr>
              <a:buFont typeface="Wingdings"/>
              <a:buChar char=""/>
              <a:tabLst>
                <a:tab pos="299720" algn="l"/>
              </a:tabLst>
            </a:pPr>
            <a:r>
              <a:rPr sz="1200" spc="-15" dirty="0">
                <a:latin typeface="Calibri"/>
                <a:cs typeface="Calibri"/>
              </a:rPr>
              <a:t>Always </a:t>
            </a:r>
            <a:r>
              <a:rPr sz="1200" dirty="0">
                <a:latin typeface="Calibri"/>
                <a:cs typeface="Calibri"/>
              </a:rPr>
              <a:t>ask permission </a:t>
            </a:r>
            <a:r>
              <a:rPr sz="1200" spc="-5" dirty="0">
                <a:latin typeface="Calibri"/>
                <a:cs typeface="Calibri"/>
              </a:rPr>
              <a:t>to touch sensitive</a:t>
            </a:r>
            <a:r>
              <a:rPr sz="1200" spc="-75" dirty="0">
                <a:latin typeface="Calibri"/>
                <a:cs typeface="Calibri"/>
              </a:rPr>
              <a:t> </a:t>
            </a:r>
            <a:r>
              <a:rPr sz="1200" spc="-5" dirty="0">
                <a:latin typeface="Calibri"/>
                <a:cs typeface="Calibri"/>
              </a:rPr>
              <a:t>areas</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Balance positives </a:t>
            </a:r>
            <a:r>
              <a:rPr sz="1200" dirty="0">
                <a:latin typeface="Calibri"/>
                <a:cs typeface="Calibri"/>
              </a:rPr>
              <a:t>and</a:t>
            </a:r>
            <a:r>
              <a:rPr sz="1200" spc="-30" dirty="0">
                <a:latin typeface="Calibri"/>
                <a:cs typeface="Calibri"/>
              </a:rPr>
              <a:t> </a:t>
            </a:r>
            <a:r>
              <a:rPr sz="1200" spc="-10" dirty="0">
                <a:latin typeface="Calibri"/>
                <a:cs typeface="Calibri"/>
              </a:rPr>
              <a:t>negatives</a:t>
            </a:r>
            <a:endParaRPr sz="1200" dirty="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2509266" y="6240528"/>
            <a:ext cx="1847214" cy="238527"/>
          </a:xfrm>
          <a:prstGeom prst="rect">
            <a:avLst/>
          </a:prstGeom>
        </p:spPr>
        <p:txBody>
          <a:bodyPr vert="horz" wrap="square" lIns="0" tIns="0" rIns="0" bIns="0" rtlCol="0">
            <a:spAutoFit/>
          </a:bodyPr>
          <a:lstStyle/>
          <a:p>
            <a:pPr marL="12700">
              <a:lnSpc>
                <a:spcPct val="100000"/>
              </a:lnSpc>
            </a:pPr>
            <a:r>
              <a:rPr sz="1550" b="1" spc="-5" dirty="0">
                <a:latin typeface="Calibri"/>
                <a:cs typeface="Calibri"/>
              </a:rPr>
              <a:t>Emotional</a:t>
            </a:r>
            <a:r>
              <a:rPr sz="1550" b="1" spc="-50" dirty="0">
                <a:latin typeface="Calibri"/>
                <a:cs typeface="Calibri"/>
              </a:rPr>
              <a:t> </a:t>
            </a:r>
            <a:r>
              <a:rPr sz="1550" b="1" spc="-10" dirty="0">
                <a:latin typeface="Calibri"/>
                <a:cs typeface="Calibri"/>
              </a:rPr>
              <a:t>Intelligence</a:t>
            </a:r>
            <a:endParaRPr sz="155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 name="object 6"/>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 name="object 7"/>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8" name="object 8"/>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9" name="object 9"/>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0" name="object 10"/>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1" name="object 11"/>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2" name="object 12"/>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3" name="object 13"/>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4" name="object 14"/>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5" name="object 15"/>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6" name="object 16"/>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7" name="object 17"/>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8" name="object 18"/>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19" name="object 19"/>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0" name="object 20"/>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1" name="object 21"/>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2" name="object 22"/>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3" name="object 23"/>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4" name="object 24"/>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5" name="object 25"/>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6" name="object 26"/>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7" name="object 27"/>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8" name="object 28"/>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29" name="object 29"/>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0" name="object 30"/>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1" name="object 31"/>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2" name="object 32"/>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3" name="object 33"/>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4" name="object 34"/>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5" name="object 35"/>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6" name="object 36"/>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7" name="object 37"/>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8" name="object 38"/>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39" name="object 39"/>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0" name="object 40"/>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1" name="object 41"/>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2" name="object 42"/>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3" name="object 43"/>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4" name="object 44"/>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5" name="object 45"/>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6" name="object 46"/>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7" name="object 47"/>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8" name="object 48"/>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49" name="object 49"/>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0" name="object 50"/>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1" name="object 51"/>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2" name="object 52"/>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3" name="object 53"/>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4" name="object 54"/>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5" name="object 55"/>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7" name="object 57"/>
          <p:cNvSpPr txBox="1"/>
          <p:nvPr/>
        </p:nvSpPr>
        <p:spPr>
          <a:xfrm>
            <a:off x="1214426" y="969518"/>
            <a:ext cx="3491865" cy="3149580"/>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Emotional </a:t>
            </a:r>
            <a:r>
              <a:rPr sz="1500" b="1" spc="-10" dirty="0">
                <a:latin typeface="Calibri"/>
                <a:cs typeface="Calibri"/>
              </a:rPr>
              <a:t>intelligence </a:t>
            </a:r>
            <a:r>
              <a:rPr sz="1500" b="1" spc="-5" dirty="0">
                <a:latin typeface="Calibri"/>
                <a:cs typeface="Calibri"/>
              </a:rPr>
              <a:t>(EI) </a:t>
            </a:r>
            <a:r>
              <a:rPr sz="1500" b="1" dirty="0">
                <a:latin typeface="Calibri"/>
                <a:cs typeface="Calibri"/>
              </a:rPr>
              <a:t>and</a:t>
            </a:r>
            <a:r>
              <a:rPr sz="1500" b="1" spc="25" dirty="0">
                <a:latin typeface="Calibri"/>
                <a:cs typeface="Calibri"/>
              </a:rPr>
              <a:t> </a:t>
            </a:r>
            <a:r>
              <a:rPr sz="1500" b="1" spc="-10" dirty="0">
                <a:latin typeface="Calibri"/>
                <a:cs typeface="Calibri"/>
              </a:rPr>
              <a:t>Performance</a:t>
            </a:r>
            <a:endParaRPr sz="1500" dirty="0">
              <a:latin typeface="Calibri"/>
              <a:cs typeface="Calibri"/>
            </a:endParaRPr>
          </a:p>
          <a:p>
            <a:pPr>
              <a:lnSpc>
                <a:spcPct val="100000"/>
              </a:lnSpc>
            </a:pPr>
            <a:endParaRPr sz="145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Improves</a:t>
            </a:r>
            <a:r>
              <a:rPr sz="1200" spc="-80" dirty="0">
                <a:latin typeface="Calibri"/>
                <a:cs typeface="Calibri"/>
              </a:rPr>
              <a:t> </a:t>
            </a:r>
            <a:r>
              <a:rPr sz="1200" spc="-5" dirty="0">
                <a:latin typeface="Calibri"/>
                <a:cs typeface="Calibri"/>
              </a:rPr>
              <a:t>relationships</a:t>
            </a:r>
            <a:endParaRPr sz="1200" dirty="0">
              <a:latin typeface="Calibri"/>
              <a:cs typeface="Calibri"/>
            </a:endParaRPr>
          </a:p>
          <a:p>
            <a:pPr marL="498475" lvl="1" indent="-143510">
              <a:lnSpc>
                <a:spcPct val="100000"/>
              </a:lnSpc>
              <a:spcBef>
                <a:spcPts val="450"/>
              </a:spcBef>
              <a:buClr>
                <a:srgbClr val="FF6600"/>
              </a:buClr>
              <a:buFont typeface="Arial"/>
              <a:buChar char="•"/>
              <a:tabLst>
                <a:tab pos="499109" algn="l"/>
              </a:tabLst>
            </a:pPr>
            <a:r>
              <a:rPr sz="1000" spc="-10" dirty="0">
                <a:latin typeface="Calibri"/>
                <a:cs typeface="Calibri"/>
              </a:rPr>
              <a:t>improved communication </a:t>
            </a:r>
            <a:r>
              <a:rPr sz="1000" spc="-5" dirty="0">
                <a:latin typeface="Calibri"/>
                <a:cs typeface="Calibri"/>
              </a:rPr>
              <a:t>with</a:t>
            </a:r>
            <a:r>
              <a:rPr sz="1000" spc="65" dirty="0">
                <a:latin typeface="Calibri"/>
                <a:cs typeface="Calibri"/>
              </a:rPr>
              <a:t> </a:t>
            </a:r>
            <a:r>
              <a:rPr sz="1000" spc="-5" dirty="0">
                <a:latin typeface="Calibri"/>
                <a:cs typeface="Calibri"/>
              </a:rPr>
              <a:t>others</a:t>
            </a:r>
            <a:endParaRPr sz="1000" dirty="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better empathy</a:t>
            </a:r>
            <a:r>
              <a:rPr sz="1000" spc="-5" dirty="0">
                <a:latin typeface="Calibri"/>
                <a:cs typeface="Calibri"/>
              </a:rPr>
              <a:t> skills</a:t>
            </a:r>
            <a:endParaRPr sz="1000" dirty="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5" dirty="0">
                <a:latin typeface="Calibri"/>
                <a:cs typeface="Calibri"/>
              </a:rPr>
              <a:t>acting with</a:t>
            </a:r>
            <a:r>
              <a:rPr sz="1000" spc="-45" dirty="0">
                <a:latin typeface="Calibri"/>
                <a:cs typeface="Calibri"/>
              </a:rPr>
              <a:t> </a:t>
            </a:r>
            <a:r>
              <a:rPr sz="1000" spc="-5" dirty="0">
                <a:latin typeface="Calibri"/>
                <a:cs typeface="Calibri"/>
              </a:rPr>
              <a:t>integrity</a:t>
            </a:r>
            <a:endParaRPr sz="1000" dirty="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respect from </a:t>
            </a:r>
            <a:r>
              <a:rPr sz="1000" spc="-5" dirty="0">
                <a:latin typeface="Calibri"/>
                <a:cs typeface="Calibri"/>
              </a:rPr>
              <a:t>others</a:t>
            </a:r>
            <a:endParaRPr sz="1000" dirty="0">
              <a:latin typeface="Calibri"/>
              <a:cs typeface="Calibri"/>
            </a:endParaRPr>
          </a:p>
          <a:p>
            <a:pPr marL="299085" indent="-172720">
              <a:lnSpc>
                <a:spcPct val="100000"/>
              </a:lnSpc>
              <a:spcBef>
                <a:spcPts val="409"/>
              </a:spcBef>
              <a:buClr>
                <a:srgbClr val="FF6600"/>
              </a:buClr>
              <a:buFont typeface="Wingdings"/>
              <a:buChar char=""/>
              <a:tabLst>
                <a:tab pos="299720" algn="l"/>
              </a:tabLst>
            </a:pPr>
            <a:r>
              <a:rPr sz="1200" spc="-5" dirty="0">
                <a:latin typeface="Calibri"/>
                <a:cs typeface="Calibri"/>
              </a:rPr>
              <a:t>Improves confidence </a:t>
            </a:r>
            <a:r>
              <a:rPr sz="1200" dirty="0">
                <a:latin typeface="Calibri"/>
                <a:cs typeface="Calibri"/>
              </a:rPr>
              <a:t>and</a:t>
            </a:r>
            <a:r>
              <a:rPr sz="1200" spc="-70" dirty="0">
                <a:latin typeface="Calibri"/>
                <a:cs typeface="Calibri"/>
              </a:rPr>
              <a:t> </a:t>
            </a:r>
            <a:r>
              <a:rPr sz="1200" spc="-5" dirty="0">
                <a:latin typeface="Calibri"/>
                <a:cs typeface="Calibri"/>
              </a:rPr>
              <a:t>positivity</a:t>
            </a:r>
            <a:endParaRPr sz="1200" dirty="0">
              <a:latin typeface="Calibri"/>
              <a:cs typeface="Calibri"/>
            </a:endParaRPr>
          </a:p>
          <a:p>
            <a:pPr marL="498475" lvl="1" indent="-143510">
              <a:lnSpc>
                <a:spcPct val="100000"/>
              </a:lnSpc>
              <a:spcBef>
                <a:spcPts val="455"/>
              </a:spcBef>
              <a:buClr>
                <a:srgbClr val="FF6600"/>
              </a:buClr>
              <a:buFont typeface="Arial"/>
              <a:buChar char="•"/>
              <a:tabLst>
                <a:tab pos="499109" algn="l"/>
              </a:tabLst>
            </a:pPr>
            <a:r>
              <a:rPr sz="1000" spc="-5" dirty="0">
                <a:latin typeface="Calibri"/>
                <a:cs typeface="Calibri"/>
              </a:rPr>
              <a:t>reduced </a:t>
            </a:r>
            <a:r>
              <a:rPr sz="1000" spc="-10" dirty="0">
                <a:latin typeface="Calibri"/>
                <a:cs typeface="Calibri"/>
              </a:rPr>
              <a:t>stress</a:t>
            </a:r>
            <a:r>
              <a:rPr sz="1000" spc="-25" dirty="0">
                <a:latin typeface="Calibri"/>
                <a:cs typeface="Calibri"/>
              </a:rPr>
              <a:t> </a:t>
            </a:r>
            <a:r>
              <a:rPr sz="1000" spc="-10" dirty="0">
                <a:latin typeface="Calibri"/>
                <a:cs typeface="Calibri"/>
              </a:rPr>
              <a:t>levels</a:t>
            </a:r>
            <a:endParaRPr sz="1000" dirty="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5" dirty="0">
                <a:latin typeface="Calibri"/>
                <a:cs typeface="Calibri"/>
              </a:rPr>
              <a:t>increased</a:t>
            </a:r>
            <a:r>
              <a:rPr sz="1000" spc="-80" dirty="0">
                <a:latin typeface="Calibri"/>
                <a:cs typeface="Calibri"/>
              </a:rPr>
              <a:t> </a:t>
            </a:r>
            <a:r>
              <a:rPr sz="1000" spc="-5" dirty="0">
                <a:latin typeface="Calibri"/>
                <a:cs typeface="Calibri"/>
              </a:rPr>
              <a:t>creativity</a:t>
            </a:r>
            <a:endParaRPr sz="1000" dirty="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5" dirty="0">
                <a:latin typeface="Calibri"/>
                <a:cs typeface="Calibri"/>
              </a:rPr>
              <a:t>learning </a:t>
            </a:r>
            <a:r>
              <a:rPr sz="1000" spc="-10" dirty="0">
                <a:latin typeface="Calibri"/>
                <a:cs typeface="Calibri"/>
              </a:rPr>
              <a:t>from</a:t>
            </a:r>
            <a:r>
              <a:rPr sz="1000" spc="-60" dirty="0">
                <a:latin typeface="Calibri"/>
                <a:cs typeface="Calibri"/>
              </a:rPr>
              <a:t> </a:t>
            </a:r>
            <a:r>
              <a:rPr sz="1000" spc="-10" dirty="0">
                <a:latin typeface="Calibri"/>
                <a:cs typeface="Calibri"/>
              </a:rPr>
              <a:t>mistakes</a:t>
            </a:r>
            <a:endParaRPr sz="1000" dirty="0">
              <a:latin typeface="Calibri"/>
              <a:cs typeface="Calibri"/>
            </a:endParaRPr>
          </a:p>
          <a:p>
            <a:pPr marL="299085" indent="-172720">
              <a:lnSpc>
                <a:spcPct val="100000"/>
              </a:lnSpc>
              <a:spcBef>
                <a:spcPts val="409"/>
              </a:spcBef>
              <a:buClr>
                <a:srgbClr val="FF6600"/>
              </a:buClr>
              <a:buFont typeface="Wingdings"/>
              <a:buChar char=""/>
              <a:tabLst>
                <a:tab pos="299720" algn="l"/>
              </a:tabLst>
            </a:pPr>
            <a:r>
              <a:rPr sz="1200" spc="-5" dirty="0">
                <a:latin typeface="Calibri"/>
                <a:cs typeface="Calibri"/>
              </a:rPr>
              <a:t>Improves career</a:t>
            </a:r>
            <a:r>
              <a:rPr sz="1200" spc="-90" dirty="0">
                <a:latin typeface="Calibri"/>
                <a:cs typeface="Calibri"/>
              </a:rPr>
              <a:t> </a:t>
            </a:r>
            <a:r>
              <a:rPr sz="1200" spc="-5" dirty="0">
                <a:latin typeface="Calibri"/>
                <a:cs typeface="Calibri"/>
              </a:rPr>
              <a:t>prospects</a:t>
            </a:r>
            <a:endParaRPr sz="1200" dirty="0">
              <a:latin typeface="Calibri"/>
              <a:cs typeface="Calibri"/>
            </a:endParaRPr>
          </a:p>
          <a:p>
            <a:pPr marL="498475" lvl="1" indent="-143510">
              <a:lnSpc>
                <a:spcPct val="100000"/>
              </a:lnSpc>
              <a:spcBef>
                <a:spcPts val="450"/>
              </a:spcBef>
              <a:buClr>
                <a:srgbClr val="FF6600"/>
              </a:buClr>
              <a:buFont typeface="Arial"/>
              <a:buChar char="•"/>
              <a:tabLst>
                <a:tab pos="499109" algn="l"/>
              </a:tabLst>
            </a:pPr>
            <a:r>
              <a:rPr sz="1000" spc="-5" dirty="0">
                <a:latin typeface="Calibri"/>
                <a:cs typeface="Calibri"/>
              </a:rPr>
              <a:t>managing change more</a:t>
            </a:r>
            <a:r>
              <a:rPr sz="1000" spc="-30" dirty="0">
                <a:latin typeface="Calibri"/>
                <a:cs typeface="Calibri"/>
              </a:rPr>
              <a:t> </a:t>
            </a:r>
            <a:r>
              <a:rPr sz="1000" spc="-5" dirty="0">
                <a:latin typeface="Calibri"/>
                <a:cs typeface="Calibri"/>
              </a:rPr>
              <a:t>confidently</a:t>
            </a:r>
            <a:endParaRPr sz="1000" dirty="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5" dirty="0">
                <a:latin typeface="Calibri"/>
                <a:cs typeface="Calibri"/>
              </a:rPr>
              <a:t>fewer </a:t>
            </a:r>
            <a:r>
              <a:rPr sz="1000" spc="-10" dirty="0">
                <a:latin typeface="Calibri"/>
                <a:cs typeface="Calibri"/>
              </a:rPr>
              <a:t>power games at</a:t>
            </a:r>
            <a:r>
              <a:rPr sz="1000" spc="45" dirty="0">
                <a:latin typeface="Calibri"/>
                <a:cs typeface="Calibri"/>
              </a:rPr>
              <a:t> </a:t>
            </a:r>
            <a:r>
              <a:rPr sz="1000" spc="-10" dirty="0">
                <a:latin typeface="Calibri"/>
                <a:cs typeface="Calibri"/>
              </a:rPr>
              <a:t>work</a:t>
            </a:r>
            <a:endParaRPr sz="1000" dirty="0">
              <a:latin typeface="Calibri"/>
              <a:cs typeface="Calibri"/>
            </a:endParaRPr>
          </a:p>
          <a:p>
            <a:pPr>
              <a:lnSpc>
                <a:spcPct val="100000"/>
              </a:lnSpc>
            </a:pPr>
            <a:endParaRPr sz="1000" dirty="0">
              <a:latin typeface="Times New Roman"/>
              <a:cs typeface="Times New Roman"/>
            </a:endParaRPr>
          </a:p>
        </p:txBody>
      </p:sp>
      <p:sp>
        <p:nvSpPr>
          <p:cNvPr id="58" name="object 58"/>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0" name="object 60"/>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1" name="object 61"/>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2" name="object 62"/>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3" name="object 63"/>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4" name="object 64"/>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5" name="object 65"/>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6" name="object 66"/>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7" name="object 67"/>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68" name="object 68"/>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69" name="object 69"/>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0" name="object 70"/>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1" name="object 71"/>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2" name="object 72"/>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3" name="object 73"/>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4" name="object 74"/>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5" name="object 75"/>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6" name="object 76"/>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7" name="object 77"/>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78" name="object 78"/>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79" name="object 79"/>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0" name="object 80"/>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1" name="object 81"/>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2" name="object 82"/>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3" name="object 83"/>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4" name="object 84"/>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5" name="object 85"/>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6" name="object 86"/>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7" name="object 87"/>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88" name="object 88"/>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89" name="object 89"/>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0" name="object 90"/>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1" name="object 91"/>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2" name="object 92"/>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3" name="object 93"/>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4" name="object 94"/>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5" name="object 95"/>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6" name="object 96"/>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7" name="object 97"/>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98" name="object 98"/>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99" name="object 99"/>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0" name="object 100"/>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1" name="object 101"/>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2" name="object 102"/>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3" name="object 103"/>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4" name="object 104"/>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5" name="object 105"/>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6" name="object 106"/>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7" name="object 107"/>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08" name="object 108"/>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09" name="object 109"/>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0" name="object 110"/>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2" name="object 112"/>
          <p:cNvSpPr txBox="1"/>
          <p:nvPr/>
        </p:nvSpPr>
        <p:spPr>
          <a:xfrm>
            <a:off x="1214426" y="4988943"/>
            <a:ext cx="4281805" cy="2503891"/>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Defining Emotional</a:t>
            </a:r>
            <a:r>
              <a:rPr sz="1500" b="1" spc="-25" dirty="0">
                <a:latin typeface="Calibri"/>
                <a:cs typeface="Calibri"/>
              </a:rPr>
              <a:t> </a:t>
            </a:r>
            <a:r>
              <a:rPr sz="1500" b="1" spc="-10" dirty="0">
                <a:latin typeface="Calibri"/>
                <a:cs typeface="Calibri"/>
              </a:rPr>
              <a:t>Intelligence</a:t>
            </a:r>
            <a:endParaRPr sz="1500" dirty="0">
              <a:latin typeface="Calibri"/>
              <a:cs typeface="Calibri"/>
            </a:endParaRPr>
          </a:p>
          <a:p>
            <a:pPr>
              <a:lnSpc>
                <a:spcPct val="100000"/>
              </a:lnSpc>
            </a:pPr>
            <a:endParaRPr sz="1450" dirty="0">
              <a:latin typeface="Times New Roman"/>
              <a:cs typeface="Times New Roman"/>
            </a:endParaRPr>
          </a:p>
          <a:p>
            <a:pPr marL="126364">
              <a:lnSpc>
                <a:spcPct val="100000"/>
              </a:lnSpc>
            </a:pPr>
            <a:r>
              <a:rPr sz="1200" dirty="0">
                <a:latin typeface="Calibri"/>
                <a:cs typeface="Calibri"/>
              </a:rPr>
              <a:t>Emotional </a:t>
            </a:r>
            <a:r>
              <a:rPr sz="1200" spc="-5" dirty="0">
                <a:latin typeface="Calibri"/>
                <a:cs typeface="Calibri"/>
              </a:rPr>
              <a:t>intelligence </a:t>
            </a:r>
            <a:r>
              <a:rPr sz="1200" dirty="0">
                <a:latin typeface="Calibri"/>
                <a:cs typeface="Calibri"/>
              </a:rPr>
              <a:t>is the habitual </a:t>
            </a:r>
            <a:r>
              <a:rPr sz="1200" spc="-5" dirty="0">
                <a:latin typeface="Calibri"/>
                <a:cs typeface="Calibri"/>
              </a:rPr>
              <a:t>practice</a:t>
            </a:r>
            <a:r>
              <a:rPr sz="1200" spc="-170" dirty="0">
                <a:latin typeface="Calibri"/>
                <a:cs typeface="Calibri"/>
              </a:rPr>
              <a:t> </a:t>
            </a:r>
            <a:r>
              <a:rPr sz="1200" dirty="0">
                <a:latin typeface="Calibri"/>
                <a:cs typeface="Calibri"/>
              </a:rPr>
              <a:t>of:</a:t>
            </a:r>
          </a:p>
          <a:p>
            <a:pPr marL="126364" marR="140970">
              <a:lnSpc>
                <a:spcPct val="130800"/>
              </a:lnSpc>
              <a:buClr>
                <a:srgbClr val="FF6600"/>
              </a:buClr>
              <a:buFont typeface="Wingdings"/>
              <a:buChar char=""/>
              <a:tabLst>
                <a:tab pos="299720" algn="l"/>
              </a:tabLst>
            </a:pPr>
            <a:r>
              <a:rPr sz="1200" spc="-5" dirty="0">
                <a:latin typeface="Calibri"/>
                <a:cs typeface="Calibri"/>
              </a:rPr>
              <a:t>Using </a:t>
            </a:r>
            <a:r>
              <a:rPr sz="1200" dirty="0">
                <a:latin typeface="Calibri"/>
                <a:cs typeface="Calibri"/>
              </a:rPr>
              <a:t>emotional </a:t>
            </a:r>
            <a:r>
              <a:rPr sz="1200" spc="-5" dirty="0">
                <a:latin typeface="Calibri"/>
                <a:cs typeface="Calibri"/>
              </a:rPr>
              <a:t>information </a:t>
            </a:r>
            <a:r>
              <a:rPr sz="1200" spc="-10" dirty="0">
                <a:latin typeface="Calibri"/>
                <a:cs typeface="Calibri"/>
              </a:rPr>
              <a:t>from ourselves </a:t>
            </a:r>
            <a:r>
              <a:rPr sz="1200" dirty="0">
                <a:latin typeface="Calibri"/>
                <a:cs typeface="Calibri"/>
              </a:rPr>
              <a:t>and other people  And, </a:t>
            </a:r>
            <a:r>
              <a:rPr sz="1200" spc="-10" dirty="0">
                <a:latin typeface="Calibri"/>
                <a:cs typeface="Calibri"/>
              </a:rPr>
              <a:t>integrating </a:t>
            </a:r>
            <a:r>
              <a:rPr sz="1200" dirty="0">
                <a:latin typeface="Calibri"/>
                <a:cs typeface="Calibri"/>
              </a:rPr>
              <a:t>this </a:t>
            </a:r>
            <a:r>
              <a:rPr sz="1200" spc="-5" dirty="0">
                <a:latin typeface="Calibri"/>
                <a:cs typeface="Calibri"/>
              </a:rPr>
              <a:t>with </a:t>
            </a:r>
            <a:r>
              <a:rPr sz="1200" dirty="0">
                <a:latin typeface="Calibri"/>
                <a:cs typeface="Calibri"/>
              </a:rPr>
              <a:t>our</a:t>
            </a:r>
            <a:r>
              <a:rPr sz="1200" spc="-60" dirty="0">
                <a:latin typeface="Calibri"/>
                <a:cs typeface="Calibri"/>
              </a:rPr>
              <a:t> </a:t>
            </a:r>
            <a:r>
              <a:rPr sz="1200" spc="-5" dirty="0">
                <a:latin typeface="Calibri"/>
                <a:cs typeface="Calibri"/>
              </a:rPr>
              <a:t>thinking:</a:t>
            </a:r>
            <a:endParaRPr sz="1200" dirty="0">
              <a:latin typeface="Calibri"/>
              <a:cs typeface="Calibri"/>
            </a:endParaRPr>
          </a:p>
          <a:p>
            <a:pPr marL="299085" indent="-172720">
              <a:lnSpc>
                <a:spcPct val="100000"/>
              </a:lnSpc>
              <a:spcBef>
                <a:spcPts val="440"/>
              </a:spcBef>
              <a:buClr>
                <a:srgbClr val="FF6600"/>
              </a:buClr>
              <a:buFont typeface="Wingdings"/>
              <a:buChar char=""/>
              <a:tabLst>
                <a:tab pos="299720" algn="l"/>
              </a:tabLst>
            </a:pPr>
            <a:r>
              <a:rPr sz="1200" spc="-10" dirty="0">
                <a:latin typeface="Calibri"/>
                <a:cs typeface="Calibri"/>
              </a:rPr>
              <a:t>Better </a:t>
            </a:r>
            <a:r>
              <a:rPr sz="1200" dirty="0">
                <a:latin typeface="Calibri"/>
                <a:cs typeface="Calibri"/>
              </a:rPr>
              <a:t>decision </a:t>
            </a:r>
            <a:r>
              <a:rPr sz="1200" spc="-5" dirty="0">
                <a:latin typeface="Calibri"/>
                <a:cs typeface="Calibri"/>
              </a:rPr>
              <a:t>making </a:t>
            </a:r>
            <a:r>
              <a:rPr sz="1200" dirty="0">
                <a:latin typeface="Calibri"/>
                <a:cs typeface="Calibri"/>
              </a:rPr>
              <a:t>in </a:t>
            </a:r>
            <a:r>
              <a:rPr sz="1200" spc="-5" dirty="0">
                <a:latin typeface="Calibri"/>
                <a:cs typeface="Calibri"/>
              </a:rPr>
              <a:t>defining </a:t>
            </a:r>
            <a:r>
              <a:rPr sz="1200" spc="-10" dirty="0">
                <a:latin typeface="Calibri"/>
                <a:cs typeface="Calibri"/>
              </a:rPr>
              <a:t>life </a:t>
            </a:r>
            <a:r>
              <a:rPr sz="1200" spc="-5" dirty="0">
                <a:latin typeface="Calibri"/>
                <a:cs typeface="Calibri"/>
              </a:rPr>
              <a:t>goals </a:t>
            </a:r>
            <a:r>
              <a:rPr sz="1200" dirty="0">
                <a:latin typeface="Calibri"/>
                <a:cs typeface="Calibri"/>
              </a:rPr>
              <a:t>and </a:t>
            </a:r>
            <a:r>
              <a:rPr sz="1200" spc="-5" dirty="0">
                <a:latin typeface="Calibri"/>
                <a:cs typeface="Calibri"/>
              </a:rPr>
              <a:t>problem</a:t>
            </a:r>
            <a:r>
              <a:rPr sz="1200" spc="-55" dirty="0">
                <a:latin typeface="Calibri"/>
                <a:cs typeface="Calibri"/>
              </a:rPr>
              <a:t> </a:t>
            </a:r>
            <a:r>
              <a:rPr sz="1200" spc="-5" dirty="0">
                <a:latin typeface="Calibri"/>
                <a:cs typeface="Calibri"/>
              </a:rPr>
              <a:t>solving</a:t>
            </a:r>
            <a:endParaRPr sz="1200" dirty="0">
              <a:latin typeface="Calibri"/>
              <a:cs typeface="Calibri"/>
            </a:endParaRPr>
          </a:p>
          <a:p>
            <a:pPr>
              <a:lnSpc>
                <a:spcPct val="100000"/>
              </a:lnSpc>
            </a:pPr>
            <a:endParaRPr sz="1200" dirty="0">
              <a:latin typeface="Times New Roman"/>
              <a:cs typeface="Times New Roman"/>
            </a:endParaRPr>
          </a:p>
          <a:p>
            <a:pPr marL="126364">
              <a:lnSpc>
                <a:spcPct val="100000"/>
              </a:lnSpc>
              <a:spcBef>
                <a:spcPts val="950"/>
              </a:spcBef>
            </a:pPr>
            <a:r>
              <a:rPr sz="1200" dirty="0">
                <a:latin typeface="Calibri"/>
                <a:cs typeface="Calibri"/>
              </a:rPr>
              <a:t>Put another</a:t>
            </a:r>
            <a:r>
              <a:rPr sz="1200" spc="-110" dirty="0">
                <a:latin typeface="Calibri"/>
                <a:cs typeface="Calibri"/>
              </a:rPr>
              <a:t> </a:t>
            </a:r>
            <a:r>
              <a:rPr sz="1200" spc="-15" dirty="0">
                <a:latin typeface="Calibri"/>
                <a:cs typeface="Calibri"/>
              </a:rPr>
              <a:t>way…</a:t>
            </a:r>
            <a:endParaRPr sz="1200" dirty="0">
              <a:latin typeface="Calibri"/>
              <a:cs typeface="Calibri"/>
            </a:endParaRPr>
          </a:p>
          <a:p>
            <a:pPr marL="126364" marR="5080">
              <a:lnSpc>
                <a:spcPct val="110000"/>
              </a:lnSpc>
              <a:spcBef>
                <a:spcPts val="300"/>
              </a:spcBef>
            </a:pPr>
            <a:r>
              <a:rPr sz="1200" spc="-5" dirty="0">
                <a:latin typeface="Calibri"/>
                <a:cs typeface="Calibri"/>
              </a:rPr>
              <a:t>EI </a:t>
            </a:r>
            <a:r>
              <a:rPr sz="1200" dirty="0">
                <a:latin typeface="Calibri"/>
                <a:cs typeface="Calibri"/>
              </a:rPr>
              <a:t>is </a:t>
            </a:r>
            <a:r>
              <a:rPr sz="1200" spc="-5" dirty="0">
                <a:latin typeface="Calibri"/>
                <a:cs typeface="Calibri"/>
              </a:rPr>
              <a:t>using thinking </a:t>
            </a:r>
            <a:r>
              <a:rPr sz="1200" dirty="0">
                <a:latin typeface="Calibri"/>
                <a:cs typeface="Calibri"/>
              </a:rPr>
              <a:t>about </a:t>
            </a:r>
            <a:r>
              <a:rPr sz="1200" spc="-5" dirty="0">
                <a:latin typeface="Calibri"/>
                <a:cs typeface="Calibri"/>
              </a:rPr>
              <a:t>feeling </a:t>
            </a:r>
            <a:r>
              <a:rPr sz="1200" dirty="0">
                <a:latin typeface="Calibri"/>
                <a:cs typeface="Calibri"/>
              </a:rPr>
              <a:t>(and </a:t>
            </a:r>
            <a:r>
              <a:rPr sz="1200" spc="-5" dirty="0">
                <a:latin typeface="Calibri"/>
                <a:cs typeface="Calibri"/>
              </a:rPr>
              <a:t>feeling </a:t>
            </a:r>
            <a:r>
              <a:rPr sz="1200" dirty="0">
                <a:latin typeface="Calibri"/>
                <a:cs typeface="Calibri"/>
              </a:rPr>
              <a:t>about </a:t>
            </a:r>
            <a:r>
              <a:rPr sz="1200" spc="-5" dirty="0">
                <a:latin typeface="Calibri"/>
                <a:cs typeface="Calibri"/>
              </a:rPr>
              <a:t>thinking) to  </a:t>
            </a:r>
            <a:r>
              <a:rPr sz="1200" dirty="0">
                <a:latin typeface="Calibri"/>
                <a:cs typeface="Calibri"/>
              </a:rPr>
              <a:t>guide our </a:t>
            </a:r>
            <a:r>
              <a:rPr sz="1200" spc="-15" dirty="0">
                <a:latin typeface="Calibri"/>
                <a:cs typeface="Calibri"/>
              </a:rPr>
              <a:t>behaviour, </a:t>
            </a:r>
            <a:r>
              <a:rPr sz="1200" spc="-5" dirty="0">
                <a:latin typeface="Calibri"/>
                <a:cs typeface="Calibri"/>
              </a:rPr>
              <a:t>so </a:t>
            </a:r>
            <a:r>
              <a:rPr sz="1200" dirty="0">
                <a:latin typeface="Calibri"/>
                <a:cs typeface="Calibri"/>
              </a:rPr>
              <a:t>it leads </a:t>
            </a:r>
            <a:r>
              <a:rPr sz="1200" spc="-5" dirty="0">
                <a:latin typeface="Calibri"/>
                <a:cs typeface="Calibri"/>
              </a:rPr>
              <a:t>to better management </a:t>
            </a:r>
            <a:r>
              <a:rPr sz="1200" dirty="0">
                <a:latin typeface="Calibri"/>
                <a:cs typeface="Calibri"/>
              </a:rPr>
              <a:t>of </a:t>
            </a:r>
            <a:r>
              <a:rPr sz="1200" spc="-10" dirty="0">
                <a:latin typeface="Calibri"/>
                <a:cs typeface="Calibri"/>
              </a:rPr>
              <a:t>ourselves  </a:t>
            </a:r>
            <a:r>
              <a:rPr sz="1200" dirty="0">
                <a:latin typeface="Calibri"/>
                <a:cs typeface="Calibri"/>
              </a:rPr>
              <a:t>and </a:t>
            </a:r>
            <a:r>
              <a:rPr sz="1200" spc="-5" dirty="0">
                <a:latin typeface="Calibri"/>
                <a:cs typeface="Calibri"/>
              </a:rPr>
              <a:t>better relationships with</a:t>
            </a:r>
            <a:r>
              <a:rPr sz="1200" spc="-114" dirty="0">
                <a:latin typeface="Calibri"/>
                <a:cs typeface="Calibri"/>
              </a:rPr>
              <a:t> </a:t>
            </a:r>
            <a:r>
              <a:rPr sz="1200" spc="-5" dirty="0">
                <a:latin typeface="Calibri"/>
                <a:cs typeface="Calibri"/>
              </a:rPr>
              <a:t>others.</a:t>
            </a:r>
            <a:endParaRPr sz="1200" dirty="0">
              <a:latin typeface="Calibri"/>
              <a:cs typeface="Calibri"/>
            </a:endParaRPr>
          </a:p>
        </p:txBody>
      </p:sp>
      <p:sp>
        <p:nvSpPr>
          <p:cNvPr id="113" name="object 113"/>
          <p:cNvSpPr txBox="1"/>
          <p:nvPr/>
        </p:nvSpPr>
        <p:spPr>
          <a:xfrm>
            <a:off x="1328674" y="7916114"/>
            <a:ext cx="2875280" cy="269304"/>
          </a:xfrm>
          <a:prstGeom prst="rect">
            <a:avLst/>
          </a:prstGeom>
        </p:spPr>
        <p:txBody>
          <a:bodyPr vert="horz" wrap="square" lIns="0" tIns="0" rIns="0" bIns="0" rtlCol="0">
            <a:spAutoFit/>
          </a:bodyPr>
          <a:lstStyle/>
          <a:p>
            <a:pPr marL="12700">
              <a:lnSpc>
                <a:spcPct val="100000"/>
              </a:lnSpc>
            </a:pPr>
            <a:r>
              <a:rPr sz="900" i="1" spc="-5" dirty="0">
                <a:latin typeface="Calibri"/>
                <a:cs typeface="Calibri"/>
              </a:rPr>
              <a:t>Source: </a:t>
            </a:r>
            <a:r>
              <a:rPr sz="900" i="1" spc="-15" dirty="0">
                <a:latin typeface="Calibri"/>
                <a:cs typeface="Calibri"/>
              </a:rPr>
              <a:t>“Applied </a:t>
            </a:r>
            <a:r>
              <a:rPr sz="900" i="1" spc="-5" dirty="0">
                <a:latin typeface="Calibri"/>
                <a:cs typeface="Calibri"/>
              </a:rPr>
              <a:t>EI” (2006) </a:t>
            </a:r>
            <a:r>
              <a:rPr sz="900" i="1" dirty="0">
                <a:latin typeface="Calibri"/>
                <a:cs typeface="Calibri"/>
              </a:rPr>
              <a:t>by </a:t>
            </a:r>
            <a:r>
              <a:rPr sz="900" i="1" spc="-5" dirty="0">
                <a:latin typeface="Calibri"/>
                <a:cs typeface="Calibri"/>
              </a:rPr>
              <a:t>Sparrow </a:t>
            </a:r>
            <a:r>
              <a:rPr sz="900" i="1" dirty="0">
                <a:latin typeface="Calibri"/>
                <a:cs typeface="Calibri"/>
              </a:rPr>
              <a:t>and</a:t>
            </a:r>
            <a:r>
              <a:rPr sz="900" i="1" spc="5" dirty="0">
                <a:latin typeface="Calibri"/>
                <a:cs typeface="Calibri"/>
              </a:rPr>
              <a:t> </a:t>
            </a:r>
            <a:r>
              <a:rPr sz="900" i="1" spc="-5" dirty="0">
                <a:latin typeface="Calibri"/>
                <a:cs typeface="Calibri"/>
              </a:rPr>
              <a:t>Knight</a:t>
            </a:r>
            <a:endParaRPr sz="900">
              <a:latin typeface="Calibri"/>
              <a:cs typeface="Calibri"/>
            </a:endParaRPr>
          </a:p>
          <a:p>
            <a:pPr>
              <a:lnSpc>
                <a:spcPct val="100000"/>
              </a:lnSpc>
              <a:spcBef>
                <a:spcPts val="45"/>
              </a:spcBef>
            </a:pPr>
            <a:endParaRPr sz="85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CE0A5D-0F53-4732-82AA-8CEA92922216}"/>
              </a:ext>
            </a:extLst>
          </p:cNvPr>
          <p:cNvSpPr/>
          <p:nvPr/>
        </p:nvSpPr>
        <p:spPr>
          <a:xfrm>
            <a:off x="457200" y="657225"/>
            <a:ext cx="5943600" cy="8417689"/>
          </a:xfrm>
          <a:prstGeom prst="rect">
            <a:avLst/>
          </a:prstGeom>
        </p:spPr>
        <p:txBody>
          <a:bodyPr wrap="square">
            <a:spAutoFit/>
          </a:bodyPr>
          <a:lstStyle/>
          <a:p>
            <a:pPr algn="just"/>
            <a:r>
              <a:rPr lang="en-US" sz="1600" b="1" dirty="0"/>
              <a:t>Solution: Activity 1.1 Roles &amp; Responsibility of an Agile Coach</a:t>
            </a:r>
          </a:p>
          <a:p>
            <a:pPr algn="just"/>
            <a:endParaRPr lang="en-US" sz="1400" b="1" dirty="0"/>
          </a:p>
          <a:p>
            <a:pPr algn="just"/>
            <a:r>
              <a:rPr lang="en-US" sz="1500" b="1" dirty="0"/>
              <a:t>Role of an agile coach</a:t>
            </a:r>
          </a:p>
          <a:p>
            <a:pPr algn="just"/>
            <a:endParaRPr lang="en-US" sz="1200" b="1" dirty="0"/>
          </a:p>
          <a:p>
            <a:pPr marL="171450" indent="-171450" algn="just">
              <a:lnSpc>
                <a:spcPct val="150000"/>
              </a:lnSpc>
              <a:buFont typeface="Arial" panose="020B0604020202020204" pitchFamily="34" charset="0"/>
              <a:buChar char="•"/>
            </a:pPr>
            <a:r>
              <a:rPr lang="en-US" sz="1200" dirty="0"/>
              <a:t>Facilitator: Facilitate the team with the knowledge so that team can start the project.</a:t>
            </a:r>
          </a:p>
          <a:p>
            <a:pPr marL="171450" indent="-171450" algn="just">
              <a:lnSpc>
                <a:spcPct val="150000"/>
              </a:lnSpc>
              <a:buFont typeface="Arial" panose="020B0604020202020204" pitchFamily="34" charset="0"/>
              <a:buChar char="•"/>
            </a:pPr>
            <a:r>
              <a:rPr lang="en-US" sz="1200" dirty="0"/>
              <a:t>Trainer: Provide training to the team on the agile process; training will continue all the time during the project execution on agile and continuous improvement on velocity, quality, processes etc.</a:t>
            </a:r>
          </a:p>
          <a:p>
            <a:pPr marL="171450" indent="-171450" algn="just">
              <a:lnSpc>
                <a:spcPct val="150000"/>
              </a:lnSpc>
              <a:buFont typeface="Arial" panose="020B0604020202020204" pitchFamily="34" charset="0"/>
              <a:buChar char="•"/>
            </a:pPr>
            <a:r>
              <a:rPr lang="en-US" sz="1200" dirty="0"/>
              <a:t>Help in preparing the overall planning of the project that means he will work as a consultant. He will provide various ideas, suggestions, strategies.</a:t>
            </a:r>
          </a:p>
          <a:p>
            <a:pPr marL="171450" indent="-171450" algn="just">
              <a:lnSpc>
                <a:spcPct val="150000"/>
              </a:lnSpc>
              <a:buFont typeface="Arial" panose="020B0604020202020204" pitchFamily="34" charset="0"/>
              <a:buChar char="•"/>
            </a:pPr>
            <a:r>
              <a:rPr lang="en-US" sz="1200" dirty="0"/>
              <a:t>Make sure that team is following agile processes in each sprint at user story level as per the Definition of Done (DoD); However this is the responsibility of the Process Check Master but if project does not have a role of process check master, this activity should be handled by the agile coach.</a:t>
            </a:r>
          </a:p>
          <a:p>
            <a:pPr marL="171450" indent="-171450" algn="just">
              <a:lnSpc>
                <a:spcPct val="150000"/>
              </a:lnSpc>
              <a:buFont typeface="Arial" panose="020B0604020202020204" pitchFamily="34" charset="0"/>
              <a:buChar char="•"/>
            </a:pPr>
            <a:r>
              <a:rPr lang="en-US" sz="1200" dirty="0"/>
              <a:t>Help team to answer all the questions on the agile process during the project execution; that means agile coach need to be on the ground so that he can answer the questions immediately.</a:t>
            </a:r>
          </a:p>
          <a:p>
            <a:pPr marL="171450" indent="-171450">
              <a:lnSpc>
                <a:spcPct val="150000"/>
              </a:lnSpc>
              <a:buFont typeface="Arial" panose="020B0604020202020204" pitchFamily="34" charset="0"/>
              <a:buChar char="•"/>
            </a:pPr>
            <a:r>
              <a:rPr lang="en-US" sz="1200" dirty="0"/>
              <a:t>Identify project risks and raise them immediately</a:t>
            </a:r>
          </a:p>
          <a:p>
            <a:pPr marL="171450" indent="-171450">
              <a:lnSpc>
                <a:spcPct val="150000"/>
              </a:lnSpc>
              <a:buFont typeface="Arial" panose="020B0604020202020204" pitchFamily="34" charset="0"/>
              <a:buChar char="•"/>
            </a:pPr>
            <a:r>
              <a:rPr lang="en-US" sz="1200" dirty="0"/>
              <a:t>Make the winning strategy according to the ground conditions</a:t>
            </a:r>
          </a:p>
          <a:p>
            <a:pPr marL="171450" indent="-171450">
              <a:lnSpc>
                <a:spcPct val="150000"/>
              </a:lnSpc>
              <a:buFont typeface="Arial" panose="020B0604020202020204" pitchFamily="34" charset="0"/>
              <a:buChar char="•"/>
            </a:pPr>
            <a:r>
              <a:rPr lang="en-US" sz="1200" dirty="0"/>
              <a:t>Mentor: Focusing on people and Continuous Improvement all the time; provide team a platform for improvement not only during the retro but all the time. Create a safe environment for healthy conflict and meaningful collaboration.</a:t>
            </a:r>
          </a:p>
          <a:p>
            <a:pPr marL="171450" indent="-171450">
              <a:lnSpc>
                <a:spcPct val="150000"/>
              </a:lnSpc>
              <a:buFont typeface="Arial" panose="020B0604020202020204" pitchFamily="34" charset="0"/>
              <a:buChar char="•"/>
            </a:pPr>
            <a:r>
              <a:rPr lang="en-US" sz="1200" dirty="0"/>
              <a:t>Identify process issues and improve them</a:t>
            </a:r>
          </a:p>
          <a:p>
            <a:pPr marL="171450" indent="-171450">
              <a:lnSpc>
                <a:spcPct val="150000"/>
              </a:lnSpc>
              <a:buFont typeface="Arial" panose="020B0604020202020204" pitchFamily="34" charset="0"/>
              <a:buChar char="•"/>
            </a:pPr>
            <a:r>
              <a:rPr lang="en-US" sz="1200" dirty="0"/>
              <a:t>Help product owner to write user stories</a:t>
            </a:r>
          </a:p>
          <a:p>
            <a:pPr marL="171450" indent="-171450">
              <a:lnSpc>
                <a:spcPct val="150000"/>
              </a:lnSpc>
              <a:buFont typeface="Arial" panose="020B0604020202020204" pitchFamily="34" charset="0"/>
              <a:buChar char="•"/>
            </a:pPr>
            <a:r>
              <a:rPr lang="en-US" sz="1200" dirty="0"/>
              <a:t>Help team on the estimating of the user stories and prepare them for the same</a:t>
            </a:r>
          </a:p>
          <a:p>
            <a:pPr marL="171450" indent="-171450">
              <a:lnSpc>
                <a:spcPct val="150000"/>
              </a:lnSpc>
              <a:buFont typeface="Arial" panose="020B0604020202020204" pitchFamily="34" charset="0"/>
              <a:buChar char="•"/>
            </a:pPr>
            <a:r>
              <a:rPr lang="en-US" sz="1200" dirty="0"/>
              <a:t>Help scrum master to plan meetings like</a:t>
            </a:r>
          </a:p>
          <a:p>
            <a:pPr marL="628650" lvl="1" indent="-171450">
              <a:lnSpc>
                <a:spcPct val="150000"/>
              </a:lnSpc>
              <a:buFont typeface="Arial" panose="020B0604020202020204" pitchFamily="34" charset="0"/>
              <a:buChar char="•"/>
            </a:pPr>
            <a:r>
              <a:rPr lang="en-US" sz="1200" dirty="0"/>
              <a:t>preplanning, planning, daily scrum, Review &amp; Retrospective</a:t>
            </a:r>
          </a:p>
          <a:p>
            <a:pPr marL="171450" indent="-171450">
              <a:lnSpc>
                <a:spcPct val="150000"/>
              </a:lnSpc>
              <a:buFont typeface="Arial" panose="020B0604020202020204" pitchFamily="34" charset="0"/>
              <a:buChar char="•"/>
            </a:pPr>
            <a:r>
              <a:rPr lang="en-US" sz="1200" dirty="0"/>
              <a:t>Provide capacity calculator template for the team</a:t>
            </a:r>
          </a:p>
          <a:p>
            <a:pPr marL="171450" indent="-171450">
              <a:lnSpc>
                <a:spcPct val="150000"/>
              </a:lnSpc>
              <a:buFont typeface="Arial" panose="020B0604020202020204" pitchFamily="34" charset="0"/>
              <a:buChar char="•"/>
            </a:pPr>
            <a:r>
              <a:rPr lang="en-US" sz="1200" dirty="0"/>
              <a:t>Provide the common tasking codes for the team for better tracking on technical front</a:t>
            </a:r>
          </a:p>
          <a:p>
            <a:pPr marL="342900" indent="-342900">
              <a:lnSpc>
                <a:spcPct val="150000"/>
              </a:lnSpc>
              <a:buFont typeface="+mj-lt"/>
              <a:buAutoNum type="arabicPeriod"/>
            </a:pPr>
            <a:endParaRPr lang="en-US" sz="1200" dirty="0"/>
          </a:p>
          <a:p>
            <a:pPr algn="just"/>
            <a:endParaRPr lang="en-US" dirty="0"/>
          </a:p>
        </p:txBody>
      </p:sp>
      <p:sp>
        <p:nvSpPr>
          <p:cNvPr id="3" name="object 4">
            <a:extLst>
              <a:ext uri="{FF2B5EF4-FFF2-40B4-BE49-F238E27FC236}">
                <a16:creationId xmlns:a16="http://schemas.microsoft.com/office/drawing/2014/main" id="{ECAE3E34-405F-4B2D-9519-5994FD43F658}"/>
              </a:ext>
            </a:extLst>
          </p:cNvPr>
          <p:cNvSpPr/>
          <p:nvPr/>
        </p:nvSpPr>
        <p:spPr>
          <a:xfrm>
            <a:off x="5257800" y="8462223"/>
            <a:ext cx="565150" cy="271273"/>
          </a:xfrm>
          <a:prstGeom prst="rect">
            <a:avLst/>
          </a:prstGeom>
          <a:blipFill>
            <a:blip r:embed="rId2" cstate="print"/>
            <a:stretch>
              <a:fillRect/>
            </a:stretch>
          </a:blipFill>
        </p:spPr>
        <p:txBody>
          <a:bodyPr wrap="square" lIns="0" tIns="0" rIns="0" bIns="0" rtlCol="0"/>
          <a:lstStyle/>
          <a:p>
            <a:endParaRPr/>
          </a:p>
        </p:txBody>
      </p:sp>
      <p:sp>
        <p:nvSpPr>
          <p:cNvPr id="4" name="object 61">
            <a:extLst>
              <a:ext uri="{FF2B5EF4-FFF2-40B4-BE49-F238E27FC236}">
                <a16:creationId xmlns:a16="http://schemas.microsoft.com/office/drawing/2014/main" id="{EAEB80DE-0FE0-4B05-A035-9508B4AFECB9}"/>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Tree>
    <p:extLst>
      <p:ext uri="{BB962C8B-B14F-4D97-AF65-F5344CB8AC3E}">
        <p14:creationId xmlns:p14="http://schemas.microsoft.com/office/powerpoint/2010/main" val="2139541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1"/>
            <a:ext cx="3503295" cy="2985433"/>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Multiple</a:t>
            </a:r>
            <a:r>
              <a:rPr sz="1500" b="1" spc="-35" dirty="0">
                <a:latin typeface="Calibri"/>
                <a:cs typeface="Calibri"/>
              </a:rPr>
              <a:t> </a:t>
            </a:r>
            <a:r>
              <a:rPr sz="1500" b="1" spc="-10" dirty="0">
                <a:latin typeface="Calibri"/>
                <a:cs typeface="Calibri"/>
              </a:rPr>
              <a:t>Intelligences</a:t>
            </a:r>
            <a:endParaRPr sz="1500" dirty="0">
              <a:latin typeface="Calibri"/>
              <a:cs typeface="Calibri"/>
            </a:endParaRPr>
          </a:p>
          <a:p>
            <a:pPr marL="126364">
              <a:lnSpc>
                <a:spcPct val="100000"/>
              </a:lnSpc>
              <a:spcBef>
                <a:spcPts val="1175"/>
              </a:spcBef>
            </a:pPr>
            <a:r>
              <a:rPr sz="1200" spc="-10" dirty="0">
                <a:latin typeface="Calibri"/>
                <a:cs typeface="Calibri"/>
              </a:rPr>
              <a:t>Howard </a:t>
            </a:r>
            <a:r>
              <a:rPr sz="1200" spc="-5" dirty="0">
                <a:latin typeface="Calibri"/>
                <a:cs typeface="Calibri"/>
              </a:rPr>
              <a:t>Gardner’s research into </a:t>
            </a:r>
            <a:r>
              <a:rPr sz="1200" dirty="0">
                <a:latin typeface="Calibri"/>
                <a:cs typeface="Calibri"/>
              </a:rPr>
              <a:t>multiple</a:t>
            </a:r>
            <a:r>
              <a:rPr sz="1200" spc="-70" dirty="0">
                <a:latin typeface="Calibri"/>
                <a:cs typeface="Calibri"/>
              </a:rPr>
              <a:t> </a:t>
            </a:r>
            <a:r>
              <a:rPr sz="1200" spc="-5" dirty="0">
                <a:latin typeface="Calibri"/>
                <a:cs typeface="Calibri"/>
              </a:rPr>
              <a:t>intelligences:</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Linguistic</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Logical </a:t>
            </a:r>
            <a:r>
              <a:rPr sz="1200" dirty="0">
                <a:latin typeface="Calibri"/>
                <a:cs typeface="Calibri"/>
              </a:rPr>
              <a:t>–</a:t>
            </a:r>
            <a:r>
              <a:rPr sz="1200" spc="-85" dirty="0">
                <a:latin typeface="Calibri"/>
                <a:cs typeface="Calibri"/>
              </a:rPr>
              <a:t> </a:t>
            </a:r>
            <a:r>
              <a:rPr sz="1200" spc="-5" dirty="0">
                <a:latin typeface="Calibri"/>
                <a:cs typeface="Calibri"/>
              </a:rPr>
              <a:t>Mathematical</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Spatial</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Musical</a:t>
            </a:r>
            <a:endParaRPr sz="1200" dirty="0">
              <a:latin typeface="Calibri"/>
              <a:cs typeface="Calibri"/>
            </a:endParaRPr>
          </a:p>
          <a:p>
            <a:pPr marL="354965" indent="-228600">
              <a:lnSpc>
                <a:spcPct val="100000"/>
              </a:lnSpc>
              <a:spcBef>
                <a:spcPts val="590"/>
              </a:spcBef>
              <a:buClr>
                <a:srgbClr val="FF6600"/>
              </a:buClr>
              <a:buAutoNum type="arabicPeriod"/>
              <a:tabLst>
                <a:tab pos="355600" algn="l"/>
              </a:tabLst>
            </a:pPr>
            <a:r>
              <a:rPr sz="1200" spc="-5" dirty="0">
                <a:latin typeface="Calibri"/>
                <a:cs typeface="Calibri"/>
              </a:rPr>
              <a:t>Naturalist</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Bodily </a:t>
            </a:r>
            <a:r>
              <a:rPr sz="1200" dirty="0">
                <a:latin typeface="Calibri"/>
                <a:cs typeface="Calibri"/>
              </a:rPr>
              <a:t>–</a:t>
            </a:r>
            <a:r>
              <a:rPr sz="1200" spc="-55" dirty="0">
                <a:latin typeface="Calibri"/>
                <a:cs typeface="Calibri"/>
              </a:rPr>
              <a:t> </a:t>
            </a:r>
            <a:r>
              <a:rPr sz="1200" spc="-5" dirty="0">
                <a:latin typeface="Calibri"/>
                <a:cs typeface="Calibri"/>
              </a:rPr>
              <a:t>Kinesthetic</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Intrapersonal</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Interpersonal</a:t>
            </a:r>
            <a:endParaRPr sz="1200" dirty="0">
              <a:latin typeface="Calibri"/>
              <a:cs typeface="Calibri"/>
            </a:endParaRPr>
          </a:p>
          <a:p>
            <a:pPr>
              <a:lnSpc>
                <a:spcPct val="100000"/>
              </a:lnSpc>
              <a:spcBef>
                <a:spcPts val="25"/>
              </a:spcBef>
            </a:pPr>
            <a:endParaRPr sz="1100" dirty="0">
              <a:latin typeface="Times New Roman"/>
              <a:cs typeface="Times New Roman"/>
            </a:endParaRPr>
          </a:p>
          <a:p>
            <a:pPr marL="126364">
              <a:lnSpc>
                <a:spcPct val="100000"/>
              </a:lnSpc>
            </a:pPr>
            <a:r>
              <a:rPr sz="1000" i="1" spc="-5" dirty="0">
                <a:latin typeface="Calibri"/>
                <a:cs typeface="Calibri"/>
              </a:rPr>
              <a:t>Source:</a:t>
            </a:r>
            <a:r>
              <a:rPr sz="1000" i="1" spc="135" dirty="0">
                <a:latin typeface="Calibri"/>
                <a:cs typeface="Calibri"/>
              </a:rPr>
              <a:t> </a:t>
            </a:r>
            <a:r>
              <a:rPr sz="1000" i="1" spc="-10" dirty="0">
                <a:latin typeface="Calibri"/>
                <a:cs typeface="Calibri"/>
              </a:rPr>
              <a:t>https://howardgardner.com/multiple-intelligences/</a:t>
            </a:r>
            <a:endParaRPr sz="1000" dirty="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2"/>
            <a:ext cx="4097020" cy="2357056"/>
          </a:xfrm>
          <a:prstGeom prst="rect">
            <a:avLst/>
          </a:prstGeom>
        </p:spPr>
        <p:txBody>
          <a:bodyPr vert="horz" wrap="square" lIns="0" tIns="0" rIns="0" bIns="0" rtlCol="0">
            <a:spAutoFit/>
          </a:bodyPr>
          <a:lstStyle/>
          <a:p>
            <a:pPr marL="12700">
              <a:lnSpc>
                <a:spcPct val="100000"/>
              </a:lnSpc>
            </a:pPr>
            <a:r>
              <a:rPr sz="1500" b="1" dirty="0">
                <a:latin typeface="Calibri"/>
                <a:cs typeface="Calibri"/>
              </a:rPr>
              <a:t>EI </a:t>
            </a:r>
            <a:r>
              <a:rPr sz="1500" b="1" spc="-5" dirty="0">
                <a:latin typeface="Calibri"/>
                <a:cs typeface="Calibri"/>
              </a:rPr>
              <a:t>vs. Multiple</a:t>
            </a:r>
            <a:r>
              <a:rPr sz="1500" b="1" spc="-40" dirty="0">
                <a:latin typeface="Calibri"/>
                <a:cs typeface="Calibri"/>
              </a:rPr>
              <a:t> </a:t>
            </a:r>
            <a:r>
              <a:rPr sz="1500" b="1" spc="-10" dirty="0">
                <a:latin typeface="Calibri"/>
                <a:cs typeface="Calibri"/>
              </a:rPr>
              <a:t>Intelligence</a:t>
            </a:r>
            <a:endParaRPr sz="1500" dirty="0">
              <a:latin typeface="Calibri"/>
              <a:cs typeface="Calibri"/>
            </a:endParaRPr>
          </a:p>
          <a:p>
            <a:pPr>
              <a:lnSpc>
                <a:spcPct val="100000"/>
              </a:lnSpc>
              <a:spcBef>
                <a:spcPts val="35"/>
              </a:spcBef>
            </a:pPr>
            <a:endParaRPr sz="125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Intrapersonal</a:t>
            </a:r>
            <a:r>
              <a:rPr sz="1200" spc="-90" dirty="0">
                <a:latin typeface="Calibri"/>
                <a:cs typeface="Calibri"/>
              </a:rPr>
              <a:t> </a:t>
            </a:r>
            <a:r>
              <a:rPr sz="1200" spc="-5" dirty="0">
                <a:latin typeface="Calibri"/>
                <a:cs typeface="Calibri"/>
              </a:rPr>
              <a:t>intelligence</a:t>
            </a:r>
            <a:endParaRPr sz="1200" dirty="0">
              <a:latin typeface="Calibri"/>
              <a:cs typeface="Calibri"/>
            </a:endParaRPr>
          </a:p>
          <a:p>
            <a:pPr marL="498475" marR="220979" lvl="1" indent="-143510">
              <a:lnSpc>
                <a:spcPct val="120000"/>
              </a:lnSpc>
              <a:spcBef>
                <a:spcPts val="330"/>
              </a:spcBef>
              <a:buClr>
                <a:srgbClr val="FF6600"/>
              </a:buClr>
              <a:buFont typeface="Arial"/>
              <a:buChar char="•"/>
              <a:tabLst>
                <a:tab pos="499109" algn="l"/>
              </a:tabLst>
            </a:pPr>
            <a:r>
              <a:rPr sz="1000" spc="-5" dirty="0">
                <a:latin typeface="Calibri"/>
                <a:cs typeface="Calibri"/>
              </a:rPr>
              <a:t>An ability </a:t>
            </a:r>
            <a:r>
              <a:rPr sz="1000" spc="-10" dirty="0">
                <a:latin typeface="Calibri"/>
                <a:cs typeface="Calibri"/>
              </a:rPr>
              <a:t>to recognize </a:t>
            </a:r>
            <a:r>
              <a:rPr sz="1000" spc="-5" dirty="0">
                <a:latin typeface="Calibri"/>
                <a:cs typeface="Calibri"/>
              </a:rPr>
              <a:t>and </a:t>
            </a:r>
            <a:r>
              <a:rPr sz="1000" spc="-10" dirty="0">
                <a:latin typeface="Calibri"/>
                <a:cs typeface="Calibri"/>
              </a:rPr>
              <a:t>understand </a:t>
            </a:r>
            <a:r>
              <a:rPr sz="1000" spc="-15" dirty="0">
                <a:latin typeface="Calibri"/>
                <a:cs typeface="Calibri"/>
              </a:rPr>
              <a:t>one’s </a:t>
            </a:r>
            <a:r>
              <a:rPr sz="1000" spc="-5" dirty="0">
                <a:latin typeface="Calibri"/>
                <a:cs typeface="Calibri"/>
              </a:rPr>
              <a:t>own moods, </a:t>
            </a:r>
            <a:r>
              <a:rPr sz="1000" spc="-10" dirty="0">
                <a:latin typeface="Calibri"/>
                <a:cs typeface="Calibri"/>
              </a:rPr>
              <a:t>desires,  </a:t>
            </a:r>
            <a:r>
              <a:rPr sz="1000" spc="-5" dirty="0">
                <a:latin typeface="Calibri"/>
                <a:cs typeface="Calibri"/>
              </a:rPr>
              <a:t>motivations, and</a:t>
            </a:r>
            <a:r>
              <a:rPr sz="1000" spc="-10" dirty="0">
                <a:latin typeface="Calibri"/>
                <a:cs typeface="Calibri"/>
              </a:rPr>
              <a:t> intentions</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Introspective </a:t>
            </a:r>
            <a:r>
              <a:rPr sz="1000" spc="-5" dirty="0">
                <a:latin typeface="Calibri"/>
                <a:cs typeface="Calibri"/>
              </a:rPr>
              <a:t>and </a:t>
            </a:r>
            <a:r>
              <a:rPr sz="1000" spc="-10" dirty="0">
                <a:latin typeface="Calibri"/>
                <a:cs typeface="Calibri"/>
              </a:rPr>
              <a:t>self-reflective</a:t>
            </a:r>
            <a:r>
              <a:rPr sz="1000" spc="150" dirty="0">
                <a:latin typeface="Calibri"/>
                <a:cs typeface="Calibri"/>
              </a:rPr>
              <a:t> </a:t>
            </a:r>
            <a:r>
              <a:rPr sz="1000" spc="-5" dirty="0">
                <a:latin typeface="Calibri"/>
                <a:cs typeface="Calibri"/>
              </a:rPr>
              <a:t>capacities</a:t>
            </a:r>
            <a:endParaRPr sz="1000" dirty="0">
              <a:latin typeface="Calibri"/>
              <a:cs typeface="Calibri"/>
            </a:endParaRPr>
          </a:p>
          <a:p>
            <a:pPr lvl="1">
              <a:lnSpc>
                <a:spcPct val="100000"/>
              </a:lnSpc>
              <a:buClr>
                <a:srgbClr val="FF6600"/>
              </a:buClr>
              <a:buFont typeface="Arial"/>
              <a:buChar char="•"/>
            </a:pPr>
            <a:endParaRPr sz="1000" dirty="0">
              <a:latin typeface="Times New Roman"/>
              <a:cs typeface="Times New Roman"/>
            </a:endParaRPr>
          </a:p>
          <a:p>
            <a:pPr lvl="1">
              <a:lnSpc>
                <a:spcPct val="100000"/>
              </a:lnSpc>
              <a:spcBef>
                <a:spcPts val="55"/>
              </a:spcBef>
              <a:buClr>
                <a:srgbClr val="FF6600"/>
              </a:buClr>
              <a:buFont typeface="Arial"/>
              <a:buChar char="•"/>
            </a:pPr>
            <a:endParaRPr sz="95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Interpersonal</a:t>
            </a:r>
            <a:r>
              <a:rPr sz="1200" spc="-80" dirty="0">
                <a:latin typeface="Calibri"/>
                <a:cs typeface="Calibri"/>
              </a:rPr>
              <a:t> </a:t>
            </a:r>
            <a:r>
              <a:rPr sz="1200" spc="-5" dirty="0">
                <a:latin typeface="Calibri"/>
                <a:cs typeface="Calibri"/>
              </a:rPr>
              <a:t>intelligence</a:t>
            </a:r>
            <a:endParaRPr sz="1200" dirty="0">
              <a:latin typeface="Calibri"/>
              <a:cs typeface="Calibri"/>
            </a:endParaRPr>
          </a:p>
          <a:p>
            <a:pPr marL="498475" marR="5080" lvl="1" indent="-143510">
              <a:lnSpc>
                <a:spcPct val="120000"/>
              </a:lnSpc>
              <a:spcBef>
                <a:spcPts val="330"/>
              </a:spcBef>
              <a:buClr>
                <a:srgbClr val="FF6600"/>
              </a:buClr>
              <a:buFont typeface="Arial"/>
              <a:buChar char="•"/>
              <a:tabLst>
                <a:tab pos="499109" algn="l"/>
              </a:tabLst>
            </a:pPr>
            <a:r>
              <a:rPr sz="1000" spc="-5" dirty="0">
                <a:latin typeface="Calibri"/>
                <a:cs typeface="Calibri"/>
              </a:rPr>
              <a:t>An ability </a:t>
            </a:r>
            <a:r>
              <a:rPr sz="1000" spc="-10" dirty="0">
                <a:latin typeface="Calibri"/>
                <a:cs typeface="Calibri"/>
              </a:rPr>
              <a:t>to recognize </a:t>
            </a:r>
            <a:r>
              <a:rPr sz="1000" spc="-5" dirty="0">
                <a:latin typeface="Calibri"/>
                <a:cs typeface="Calibri"/>
              </a:rPr>
              <a:t>and </a:t>
            </a:r>
            <a:r>
              <a:rPr sz="1000" spc="-10" dirty="0">
                <a:latin typeface="Calibri"/>
                <a:cs typeface="Calibri"/>
              </a:rPr>
              <a:t>understand </a:t>
            </a:r>
            <a:r>
              <a:rPr sz="1000" spc="-5" dirty="0">
                <a:latin typeface="Calibri"/>
                <a:cs typeface="Calibri"/>
              </a:rPr>
              <a:t>other </a:t>
            </a:r>
            <a:r>
              <a:rPr sz="1000" spc="-15" dirty="0">
                <a:latin typeface="Calibri"/>
                <a:cs typeface="Calibri"/>
              </a:rPr>
              <a:t>people’s </a:t>
            </a:r>
            <a:r>
              <a:rPr sz="1000" spc="-5" dirty="0">
                <a:latin typeface="Calibri"/>
                <a:cs typeface="Calibri"/>
              </a:rPr>
              <a:t>moods, </a:t>
            </a:r>
            <a:r>
              <a:rPr sz="1000" spc="-10" dirty="0">
                <a:latin typeface="Calibri"/>
                <a:cs typeface="Calibri"/>
              </a:rPr>
              <a:t>desires,  </a:t>
            </a:r>
            <a:r>
              <a:rPr sz="1000" spc="-5" dirty="0">
                <a:latin typeface="Calibri"/>
                <a:cs typeface="Calibri"/>
              </a:rPr>
              <a:t>motivations, and</a:t>
            </a:r>
            <a:r>
              <a:rPr sz="1000" spc="-10" dirty="0">
                <a:latin typeface="Calibri"/>
                <a:cs typeface="Calibri"/>
              </a:rPr>
              <a:t> intentions</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It is not about being an</a:t>
            </a:r>
            <a:r>
              <a:rPr sz="1000" spc="-20" dirty="0">
                <a:latin typeface="Calibri"/>
                <a:cs typeface="Calibri"/>
              </a:rPr>
              <a:t> </a:t>
            </a:r>
            <a:r>
              <a:rPr sz="1000" spc="-10" dirty="0">
                <a:latin typeface="Calibri"/>
                <a:cs typeface="Calibri"/>
              </a:rPr>
              <a:t>extrovert</a:t>
            </a:r>
            <a:endParaRPr sz="1000" dirty="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134112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Dimensions </a:t>
            </a:r>
            <a:r>
              <a:rPr sz="1500" b="1" dirty="0">
                <a:latin typeface="Calibri"/>
                <a:cs typeface="Calibri"/>
              </a:rPr>
              <a:t>of</a:t>
            </a:r>
            <a:r>
              <a:rPr sz="1500" b="1" spc="-75" dirty="0">
                <a:latin typeface="Calibri"/>
                <a:cs typeface="Calibri"/>
              </a:rPr>
              <a:t> </a:t>
            </a:r>
            <a:r>
              <a:rPr sz="1500" b="1" dirty="0">
                <a:latin typeface="Calibri"/>
                <a:cs typeface="Calibri"/>
              </a:rPr>
              <a:t>EI</a:t>
            </a:r>
            <a:endParaRPr sz="1500">
              <a:latin typeface="Calibri"/>
              <a:cs typeface="Calibri"/>
            </a:endParaRPr>
          </a:p>
        </p:txBody>
      </p:sp>
      <p:sp>
        <p:nvSpPr>
          <p:cNvPr id="59" name="object 59"/>
          <p:cNvSpPr/>
          <p:nvPr/>
        </p:nvSpPr>
        <p:spPr>
          <a:xfrm>
            <a:off x="1409700" y="1350264"/>
            <a:ext cx="4038600" cy="2679191"/>
          </a:xfrm>
          <a:prstGeom prst="rect">
            <a:avLst/>
          </a:prstGeom>
          <a:blipFill>
            <a:blip r:embed="rId2" cstate="print"/>
            <a:stretch>
              <a:fillRect/>
            </a:stretch>
          </a:blipFill>
        </p:spPr>
        <p:txBody>
          <a:bodyPr wrap="square" lIns="0" tIns="0" rIns="0" bIns="0" rtlCol="0"/>
          <a:lstStyle/>
          <a:p>
            <a:endParaRPr/>
          </a:p>
        </p:txBody>
      </p:sp>
      <p:sp>
        <p:nvSpPr>
          <p:cNvPr id="60" name="object 60"/>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1" name="object 61"/>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1234289" y="8036052"/>
            <a:ext cx="746925" cy="304368"/>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3643886" y="4911854"/>
            <a:ext cx="2071115" cy="342900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1143000" y="4911854"/>
            <a:ext cx="4572000" cy="3429000"/>
          </a:xfrm>
          <a:prstGeom prst="rect">
            <a:avLst/>
          </a:prstGeom>
          <a:blipFill>
            <a:blip r:embed="rId6" cstate="print"/>
            <a:stretch>
              <a:fillRect/>
            </a:stretch>
          </a:blipFill>
        </p:spPr>
        <p:txBody>
          <a:bodyPr wrap="square" lIns="0" tIns="0" rIns="0" bIns="0" rtlCol="0"/>
          <a:lstStyle/>
          <a:p>
            <a:endParaRPr/>
          </a:p>
        </p:txBody>
      </p:sp>
      <p:sp>
        <p:nvSpPr>
          <p:cNvPr id="65" name="object 65"/>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6" name="object 66"/>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7" name="object 67"/>
          <p:cNvSpPr/>
          <p:nvPr/>
        </p:nvSpPr>
        <p:spPr>
          <a:xfrm>
            <a:off x="1266940" y="5533771"/>
            <a:ext cx="4384167" cy="2807082"/>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345691" y="5521453"/>
            <a:ext cx="4137660" cy="236221"/>
          </a:xfrm>
          <a:prstGeom prst="rect">
            <a:avLst/>
          </a:prstGeom>
          <a:blipFill>
            <a:blip r:embed="rId8" cstate="print"/>
            <a:stretch>
              <a:fillRect/>
            </a:stretch>
          </a:blipFill>
        </p:spPr>
        <p:txBody>
          <a:bodyPr wrap="square" lIns="0" tIns="0" rIns="0" bIns="0" rtlCol="0"/>
          <a:lstStyle/>
          <a:p>
            <a:endParaRPr/>
          </a:p>
        </p:txBody>
      </p:sp>
      <p:sp>
        <p:nvSpPr>
          <p:cNvPr id="69" name="object 69"/>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0" name="object 70"/>
          <p:cNvSpPr/>
          <p:nvPr/>
        </p:nvSpPr>
        <p:spPr>
          <a:xfrm>
            <a:off x="1556005" y="5596130"/>
            <a:ext cx="59435" cy="59435"/>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3369564" y="5596130"/>
            <a:ext cx="59436" cy="59435"/>
          </a:xfrm>
          <a:prstGeom prst="rect">
            <a:avLst/>
          </a:prstGeom>
          <a:blipFill>
            <a:blip r:embed="rId10" cstate="print"/>
            <a:stretch>
              <a:fillRect/>
            </a:stretch>
          </a:blipFill>
        </p:spPr>
        <p:txBody>
          <a:bodyPr wrap="square" lIns="0" tIns="0" rIns="0" bIns="0" rtlCol="0"/>
          <a:lstStyle/>
          <a:p>
            <a:endParaRPr/>
          </a:p>
        </p:txBody>
      </p:sp>
      <p:sp>
        <p:nvSpPr>
          <p:cNvPr id="72" name="object 72"/>
          <p:cNvSpPr/>
          <p:nvPr/>
        </p:nvSpPr>
        <p:spPr>
          <a:xfrm>
            <a:off x="5189220" y="5596130"/>
            <a:ext cx="59436" cy="59435"/>
          </a:xfrm>
          <a:prstGeom prst="rect">
            <a:avLst/>
          </a:prstGeom>
          <a:blipFill>
            <a:blip r:embed="rId11" cstate="print"/>
            <a:stretch>
              <a:fillRect/>
            </a:stretch>
          </a:blipFill>
        </p:spPr>
        <p:txBody>
          <a:bodyPr wrap="square" lIns="0" tIns="0" rIns="0" bIns="0" rtlCol="0"/>
          <a:lstStyle/>
          <a:p>
            <a:endParaRPr/>
          </a:p>
        </p:txBody>
      </p:sp>
      <p:sp>
        <p:nvSpPr>
          <p:cNvPr id="74" name="object 74"/>
          <p:cNvSpPr txBox="1"/>
          <p:nvPr/>
        </p:nvSpPr>
        <p:spPr>
          <a:xfrm>
            <a:off x="1359155" y="5021963"/>
            <a:ext cx="3311525"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3.3  : Measure Emotional</a:t>
            </a:r>
            <a:r>
              <a:rPr sz="1300" spc="110" dirty="0">
                <a:solidFill>
                  <a:srgbClr val="FFFFFF"/>
                </a:solidFill>
                <a:latin typeface="Arial"/>
                <a:cs typeface="Arial"/>
              </a:rPr>
              <a:t> </a:t>
            </a:r>
            <a:r>
              <a:rPr sz="1300" spc="-5" dirty="0">
                <a:solidFill>
                  <a:srgbClr val="FFFFFF"/>
                </a:solidFill>
                <a:latin typeface="Arial"/>
                <a:cs typeface="Arial"/>
              </a:rPr>
              <a:t>Intelligence</a:t>
            </a:r>
            <a:endParaRPr sz="1300">
              <a:latin typeface="Arial"/>
              <a:cs typeface="Arial"/>
            </a:endParaRPr>
          </a:p>
        </p:txBody>
      </p:sp>
      <p:sp>
        <p:nvSpPr>
          <p:cNvPr id="75" name="object 75"/>
          <p:cNvSpPr txBox="1"/>
          <p:nvPr/>
        </p:nvSpPr>
        <p:spPr>
          <a:xfrm>
            <a:off x="1540891" y="5949063"/>
            <a:ext cx="3572510" cy="1366528"/>
          </a:xfrm>
          <a:prstGeom prst="rect">
            <a:avLst/>
          </a:prstGeom>
        </p:spPr>
        <p:txBody>
          <a:bodyPr vert="horz" wrap="square" lIns="0" tIns="0" rIns="0" bIns="0" rtlCol="0">
            <a:spAutoFit/>
          </a:bodyPr>
          <a:lstStyle/>
          <a:p>
            <a:pPr marL="184785" marR="5080" indent="-172085">
              <a:lnSpc>
                <a:spcPct val="120000"/>
              </a:lnSpc>
              <a:buFont typeface="Wingdings"/>
              <a:buChar char=""/>
              <a:tabLst>
                <a:tab pos="185420" algn="l"/>
              </a:tabLst>
            </a:pPr>
            <a:r>
              <a:rPr sz="1200" spc="-10" dirty="0">
                <a:latin typeface="Calibri"/>
                <a:cs typeface="Calibri"/>
              </a:rPr>
              <a:t>Evaluate </a:t>
            </a:r>
            <a:r>
              <a:rPr sz="1200" spc="-5" dirty="0">
                <a:latin typeface="Calibri"/>
                <a:cs typeface="Calibri"/>
              </a:rPr>
              <a:t>your </a:t>
            </a:r>
            <a:r>
              <a:rPr sz="1200" dirty="0">
                <a:latin typeface="Calibri"/>
                <a:cs typeface="Calibri"/>
              </a:rPr>
              <a:t>Emotional </a:t>
            </a:r>
            <a:r>
              <a:rPr sz="1200" spc="-5" dirty="0">
                <a:latin typeface="Calibri"/>
                <a:cs typeface="Calibri"/>
              </a:rPr>
              <a:t>Intelligence </a:t>
            </a:r>
            <a:r>
              <a:rPr sz="1200" dirty="0">
                <a:latin typeface="Calibri"/>
                <a:cs typeface="Calibri"/>
              </a:rPr>
              <a:t>[on a </a:t>
            </a:r>
            <a:r>
              <a:rPr sz="1200" spc="-5" dirty="0">
                <a:latin typeface="Calibri"/>
                <a:cs typeface="Calibri"/>
              </a:rPr>
              <a:t>scale </a:t>
            </a:r>
            <a:r>
              <a:rPr sz="1200" dirty="0">
                <a:latin typeface="Calibri"/>
                <a:cs typeface="Calibri"/>
              </a:rPr>
              <a:t>of 1</a:t>
            </a:r>
            <a:r>
              <a:rPr sz="1200" spc="-145" dirty="0">
                <a:latin typeface="Calibri"/>
                <a:cs typeface="Calibri"/>
              </a:rPr>
              <a:t> </a:t>
            </a:r>
            <a:r>
              <a:rPr sz="1200" spc="-5" dirty="0">
                <a:latin typeface="Calibri"/>
                <a:cs typeface="Calibri"/>
              </a:rPr>
              <a:t>to  </a:t>
            </a:r>
            <a:r>
              <a:rPr sz="1200" dirty="0">
                <a:latin typeface="Calibri"/>
                <a:cs typeface="Calibri"/>
              </a:rPr>
              <a:t>5]:</a:t>
            </a:r>
          </a:p>
          <a:p>
            <a:pPr marL="384175" lvl="1" indent="-142875">
              <a:lnSpc>
                <a:spcPct val="100000"/>
              </a:lnSpc>
              <a:spcBef>
                <a:spcPts val="869"/>
              </a:spcBef>
              <a:buFont typeface="Courier New"/>
              <a:buChar char="o"/>
              <a:tabLst>
                <a:tab pos="384810" algn="l"/>
              </a:tabLst>
            </a:pPr>
            <a:r>
              <a:rPr sz="1000" spc="-5" dirty="0">
                <a:latin typeface="Calibri"/>
                <a:cs typeface="Calibri"/>
              </a:rPr>
              <a:t>Self</a:t>
            </a:r>
            <a:r>
              <a:rPr sz="1000" spc="-55" dirty="0">
                <a:latin typeface="Calibri"/>
                <a:cs typeface="Calibri"/>
              </a:rPr>
              <a:t> </a:t>
            </a:r>
            <a:r>
              <a:rPr sz="1000" spc="-10" dirty="0">
                <a:latin typeface="Calibri"/>
                <a:cs typeface="Calibri"/>
              </a:rPr>
              <a:t>Awareness</a:t>
            </a:r>
            <a:endParaRPr sz="1000" dirty="0">
              <a:latin typeface="Calibri"/>
              <a:cs typeface="Calibri"/>
            </a:endParaRPr>
          </a:p>
          <a:p>
            <a:pPr marL="384175" lvl="1" indent="-142875">
              <a:lnSpc>
                <a:spcPct val="100000"/>
              </a:lnSpc>
              <a:spcBef>
                <a:spcPts val="540"/>
              </a:spcBef>
              <a:buFont typeface="Courier New"/>
              <a:buChar char="o"/>
              <a:tabLst>
                <a:tab pos="384810" algn="l"/>
              </a:tabLst>
            </a:pPr>
            <a:r>
              <a:rPr sz="1000" spc="-5" dirty="0">
                <a:latin typeface="Calibri"/>
                <a:cs typeface="Calibri"/>
              </a:rPr>
              <a:t>Self</a:t>
            </a:r>
            <a:r>
              <a:rPr sz="1000" spc="-40" dirty="0">
                <a:latin typeface="Calibri"/>
                <a:cs typeface="Calibri"/>
              </a:rPr>
              <a:t> </a:t>
            </a:r>
            <a:r>
              <a:rPr sz="1000" spc="-10" dirty="0">
                <a:latin typeface="Calibri"/>
                <a:cs typeface="Calibri"/>
              </a:rPr>
              <a:t>Management</a:t>
            </a:r>
            <a:endParaRPr sz="1000" dirty="0">
              <a:latin typeface="Calibri"/>
              <a:cs typeface="Calibri"/>
            </a:endParaRPr>
          </a:p>
          <a:p>
            <a:pPr marL="384175" lvl="1" indent="-142875">
              <a:lnSpc>
                <a:spcPct val="100000"/>
              </a:lnSpc>
              <a:spcBef>
                <a:spcPts val="540"/>
              </a:spcBef>
              <a:buFont typeface="Courier New"/>
              <a:buChar char="o"/>
              <a:tabLst>
                <a:tab pos="384810" algn="l"/>
              </a:tabLst>
            </a:pPr>
            <a:r>
              <a:rPr sz="1000" spc="-10" dirty="0">
                <a:latin typeface="Calibri"/>
                <a:cs typeface="Calibri"/>
              </a:rPr>
              <a:t>Social</a:t>
            </a:r>
            <a:r>
              <a:rPr sz="1000" spc="-35" dirty="0">
                <a:latin typeface="Calibri"/>
                <a:cs typeface="Calibri"/>
              </a:rPr>
              <a:t> </a:t>
            </a:r>
            <a:r>
              <a:rPr sz="1000" spc="-10" dirty="0">
                <a:latin typeface="Calibri"/>
                <a:cs typeface="Calibri"/>
              </a:rPr>
              <a:t>Awareness</a:t>
            </a:r>
            <a:endParaRPr sz="1000" dirty="0">
              <a:latin typeface="Calibri"/>
              <a:cs typeface="Calibri"/>
            </a:endParaRPr>
          </a:p>
          <a:p>
            <a:pPr marL="384175" lvl="1" indent="-142875">
              <a:lnSpc>
                <a:spcPct val="100000"/>
              </a:lnSpc>
              <a:spcBef>
                <a:spcPts val="540"/>
              </a:spcBef>
              <a:buFont typeface="Courier New"/>
              <a:buChar char="o"/>
              <a:tabLst>
                <a:tab pos="384810" algn="l"/>
              </a:tabLst>
            </a:pPr>
            <a:r>
              <a:rPr sz="1000" spc="-5" dirty="0">
                <a:latin typeface="Calibri"/>
                <a:cs typeface="Calibri"/>
              </a:rPr>
              <a:t>Relationship</a:t>
            </a:r>
            <a:r>
              <a:rPr sz="1000" spc="-40" dirty="0">
                <a:latin typeface="Calibri"/>
                <a:cs typeface="Calibri"/>
              </a:rPr>
              <a:t> </a:t>
            </a:r>
            <a:r>
              <a:rPr sz="1000" spc="-10" dirty="0">
                <a:latin typeface="Calibri"/>
                <a:cs typeface="Calibri"/>
              </a:rPr>
              <a:t>Management</a:t>
            </a:r>
            <a:endParaRPr sz="1000" dirty="0">
              <a:latin typeface="Calibri"/>
              <a:cs typeface="Calibri"/>
            </a:endParaRPr>
          </a:p>
        </p:txBody>
      </p:sp>
      <p:sp>
        <p:nvSpPr>
          <p:cNvPr id="76" name="object 76"/>
          <p:cNvSpPr txBox="1"/>
          <p:nvPr/>
        </p:nvSpPr>
        <p:spPr>
          <a:xfrm>
            <a:off x="1540893" y="7384035"/>
            <a:ext cx="2641600" cy="169277"/>
          </a:xfrm>
          <a:prstGeom prst="rect">
            <a:avLst/>
          </a:prstGeom>
        </p:spPr>
        <p:txBody>
          <a:bodyPr vert="horz" wrap="square" lIns="0" tIns="0" rIns="0" bIns="0" rtlCol="0">
            <a:spAutoFit/>
          </a:bodyPr>
          <a:lstStyle/>
          <a:p>
            <a:pPr marL="12700">
              <a:lnSpc>
                <a:spcPct val="100000"/>
              </a:lnSpc>
            </a:pPr>
            <a:r>
              <a:rPr sz="1100" dirty="0">
                <a:latin typeface="Wingdings"/>
                <a:cs typeface="Wingdings"/>
              </a:rPr>
              <a:t></a:t>
            </a:r>
            <a:r>
              <a:rPr sz="1100" dirty="0">
                <a:latin typeface="Calibri"/>
                <a:cs typeface="Calibri"/>
              </a:rPr>
              <a:t>Share </a:t>
            </a:r>
            <a:r>
              <a:rPr sz="1100" spc="-5" dirty="0">
                <a:latin typeface="Calibri"/>
                <a:cs typeface="Calibri"/>
              </a:rPr>
              <a:t>your insights </a:t>
            </a:r>
            <a:r>
              <a:rPr sz="1100" dirty="0">
                <a:latin typeface="Calibri"/>
                <a:cs typeface="Calibri"/>
              </a:rPr>
              <a:t>about </a:t>
            </a:r>
            <a:r>
              <a:rPr sz="1100" spc="-5" dirty="0">
                <a:latin typeface="Calibri"/>
                <a:cs typeface="Calibri"/>
              </a:rPr>
              <a:t>EI, </a:t>
            </a:r>
            <a:r>
              <a:rPr sz="1100" dirty="0">
                <a:latin typeface="Calibri"/>
                <a:cs typeface="Calibri"/>
              </a:rPr>
              <a:t>not the</a:t>
            </a:r>
            <a:r>
              <a:rPr sz="1100" spc="-65" dirty="0">
                <a:latin typeface="Calibri"/>
                <a:cs typeface="Calibri"/>
              </a:rPr>
              <a:t> </a:t>
            </a:r>
            <a:r>
              <a:rPr sz="1100" spc="-5" dirty="0">
                <a:latin typeface="Calibri"/>
                <a:cs typeface="Calibri"/>
              </a:rPr>
              <a:t>results.</a:t>
            </a:r>
            <a:endParaRPr sz="1100">
              <a:latin typeface="Calibri"/>
              <a:cs typeface="Calibri"/>
            </a:endParaRPr>
          </a:p>
        </p:txBody>
      </p:sp>
      <p:sp>
        <p:nvSpPr>
          <p:cNvPr id="77" name="object 77"/>
          <p:cNvSpPr/>
          <p:nvPr/>
        </p:nvSpPr>
        <p:spPr>
          <a:xfrm>
            <a:off x="4820413" y="7281672"/>
            <a:ext cx="568451" cy="568452"/>
          </a:xfrm>
          <a:prstGeom prst="rect">
            <a:avLst/>
          </a:prstGeom>
          <a:blipFill>
            <a:blip r:embed="rId12" cstate="print"/>
            <a:stretch>
              <a:fillRect/>
            </a:stretch>
          </a:blipFill>
        </p:spPr>
        <p:txBody>
          <a:bodyPr wrap="square" lIns="0" tIns="0" rIns="0" bIns="0" rtlCol="0"/>
          <a:lstStyle/>
          <a:p>
            <a:endParaRPr/>
          </a:p>
        </p:txBody>
      </p:sp>
      <p:sp>
        <p:nvSpPr>
          <p:cNvPr id="78" name="object 78"/>
          <p:cNvSpPr/>
          <p:nvPr/>
        </p:nvSpPr>
        <p:spPr>
          <a:xfrm>
            <a:off x="4840860" y="7302754"/>
            <a:ext cx="500380" cy="500380"/>
          </a:xfrm>
          <a:custGeom>
            <a:avLst/>
            <a:gdLst/>
            <a:ahLst/>
            <a:cxnLst/>
            <a:rect l="l" t="t" r="r" b="b"/>
            <a:pathLst>
              <a:path w="500379" h="500379">
                <a:moveTo>
                  <a:pt x="250062" y="0"/>
                </a:moveTo>
                <a:lnTo>
                  <a:pt x="205128" y="4026"/>
                </a:lnTo>
                <a:lnTo>
                  <a:pt x="162830" y="15635"/>
                </a:lnTo>
                <a:lnTo>
                  <a:pt x="123876" y="34120"/>
                </a:lnTo>
                <a:lnTo>
                  <a:pt x="88974" y="58777"/>
                </a:lnTo>
                <a:lnTo>
                  <a:pt x="58830" y="88900"/>
                </a:lnTo>
                <a:lnTo>
                  <a:pt x="34153" y="123782"/>
                </a:lnTo>
                <a:lnTo>
                  <a:pt x="15651" y="162719"/>
                </a:lnTo>
                <a:lnTo>
                  <a:pt x="4030" y="205006"/>
                </a:lnTo>
                <a:lnTo>
                  <a:pt x="0" y="249936"/>
                </a:lnTo>
                <a:lnTo>
                  <a:pt x="4030" y="294903"/>
                </a:lnTo>
                <a:lnTo>
                  <a:pt x="15651" y="337219"/>
                </a:lnTo>
                <a:lnTo>
                  <a:pt x="34153" y="376178"/>
                </a:lnTo>
                <a:lnTo>
                  <a:pt x="58830" y="411077"/>
                </a:lnTo>
                <a:lnTo>
                  <a:pt x="88974" y="441210"/>
                </a:lnTo>
                <a:lnTo>
                  <a:pt x="123876" y="465873"/>
                </a:lnTo>
                <a:lnTo>
                  <a:pt x="162830" y="484362"/>
                </a:lnTo>
                <a:lnTo>
                  <a:pt x="205128" y="495972"/>
                </a:lnTo>
                <a:lnTo>
                  <a:pt x="250062" y="499999"/>
                </a:lnTo>
                <a:lnTo>
                  <a:pt x="294992" y="495972"/>
                </a:lnTo>
                <a:lnTo>
                  <a:pt x="337279" y="484362"/>
                </a:lnTo>
                <a:lnTo>
                  <a:pt x="376216" y="465873"/>
                </a:lnTo>
                <a:lnTo>
                  <a:pt x="411099" y="441210"/>
                </a:lnTo>
                <a:lnTo>
                  <a:pt x="441221" y="411077"/>
                </a:lnTo>
                <a:lnTo>
                  <a:pt x="465878" y="376178"/>
                </a:lnTo>
                <a:lnTo>
                  <a:pt x="484363" y="337219"/>
                </a:lnTo>
                <a:lnTo>
                  <a:pt x="495972" y="294903"/>
                </a:lnTo>
                <a:lnTo>
                  <a:pt x="499999" y="249936"/>
                </a:lnTo>
                <a:lnTo>
                  <a:pt x="495972" y="205006"/>
                </a:lnTo>
                <a:lnTo>
                  <a:pt x="484363" y="162719"/>
                </a:lnTo>
                <a:lnTo>
                  <a:pt x="465878" y="123782"/>
                </a:lnTo>
                <a:lnTo>
                  <a:pt x="441221" y="88900"/>
                </a:lnTo>
                <a:lnTo>
                  <a:pt x="411098" y="58777"/>
                </a:lnTo>
                <a:lnTo>
                  <a:pt x="376216" y="34120"/>
                </a:lnTo>
                <a:lnTo>
                  <a:pt x="337279" y="15635"/>
                </a:lnTo>
                <a:lnTo>
                  <a:pt x="294992" y="4026"/>
                </a:lnTo>
                <a:lnTo>
                  <a:pt x="250062" y="0"/>
                </a:lnTo>
                <a:close/>
              </a:path>
            </a:pathLst>
          </a:custGeom>
          <a:solidFill>
            <a:srgbClr val="465063"/>
          </a:solidFill>
        </p:spPr>
        <p:txBody>
          <a:bodyPr wrap="square" lIns="0" tIns="0" rIns="0" bIns="0" rtlCol="0"/>
          <a:lstStyle/>
          <a:p>
            <a:endParaRPr/>
          </a:p>
        </p:txBody>
      </p:sp>
      <p:sp>
        <p:nvSpPr>
          <p:cNvPr id="79" name="object 79"/>
          <p:cNvSpPr/>
          <p:nvPr/>
        </p:nvSpPr>
        <p:spPr>
          <a:xfrm>
            <a:off x="4840860" y="7302754"/>
            <a:ext cx="500380" cy="500380"/>
          </a:xfrm>
          <a:custGeom>
            <a:avLst/>
            <a:gdLst/>
            <a:ahLst/>
            <a:cxnLst/>
            <a:rect l="l" t="t" r="r" b="b"/>
            <a:pathLst>
              <a:path w="500379" h="500379">
                <a:moveTo>
                  <a:pt x="0" y="249936"/>
                </a:moveTo>
                <a:lnTo>
                  <a:pt x="4030" y="205006"/>
                </a:lnTo>
                <a:lnTo>
                  <a:pt x="15651" y="162719"/>
                </a:lnTo>
                <a:lnTo>
                  <a:pt x="34153" y="123782"/>
                </a:lnTo>
                <a:lnTo>
                  <a:pt x="58830" y="88900"/>
                </a:lnTo>
                <a:lnTo>
                  <a:pt x="88974" y="58777"/>
                </a:lnTo>
                <a:lnTo>
                  <a:pt x="123876" y="34120"/>
                </a:lnTo>
                <a:lnTo>
                  <a:pt x="162830" y="15635"/>
                </a:lnTo>
                <a:lnTo>
                  <a:pt x="205128" y="4026"/>
                </a:lnTo>
                <a:lnTo>
                  <a:pt x="250062" y="0"/>
                </a:lnTo>
                <a:lnTo>
                  <a:pt x="294992" y="4026"/>
                </a:lnTo>
                <a:lnTo>
                  <a:pt x="337279" y="15635"/>
                </a:lnTo>
                <a:lnTo>
                  <a:pt x="376216" y="34120"/>
                </a:lnTo>
                <a:lnTo>
                  <a:pt x="411098" y="58777"/>
                </a:lnTo>
                <a:lnTo>
                  <a:pt x="441221" y="88900"/>
                </a:lnTo>
                <a:lnTo>
                  <a:pt x="465878" y="123782"/>
                </a:lnTo>
                <a:lnTo>
                  <a:pt x="484363" y="162719"/>
                </a:lnTo>
                <a:lnTo>
                  <a:pt x="495972" y="205006"/>
                </a:lnTo>
                <a:lnTo>
                  <a:pt x="499999" y="249936"/>
                </a:lnTo>
                <a:lnTo>
                  <a:pt x="495972" y="294903"/>
                </a:lnTo>
                <a:lnTo>
                  <a:pt x="484363" y="337219"/>
                </a:lnTo>
                <a:lnTo>
                  <a:pt x="465878" y="376178"/>
                </a:lnTo>
                <a:lnTo>
                  <a:pt x="441221" y="411077"/>
                </a:lnTo>
                <a:lnTo>
                  <a:pt x="411099" y="441210"/>
                </a:lnTo>
                <a:lnTo>
                  <a:pt x="376216" y="465873"/>
                </a:lnTo>
                <a:lnTo>
                  <a:pt x="337279" y="484362"/>
                </a:lnTo>
                <a:lnTo>
                  <a:pt x="294992" y="495972"/>
                </a:lnTo>
                <a:lnTo>
                  <a:pt x="250062" y="499999"/>
                </a:lnTo>
                <a:lnTo>
                  <a:pt x="205128" y="495972"/>
                </a:lnTo>
                <a:lnTo>
                  <a:pt x="162830" y="484362"/>
                </a:lnTo>
                <a:lnTo>
                  <a:pt x="123876" y="465873"/>
                </a:lnTo>
                <a:lnTo>
                  <a:pt x="88974" y="441210"/>
                </a:lnTo>
                <a:lnTo>
                  <a:pt x="58830" y="411077"/>
                </a:lnTo>
                <a:lnTo>
                  <a:pt x="34153" y="376178"/>
                </a:lnTo>
                <a:lnTo>
                  <a:pt x="15651" y="337219"/>
                </a:lnTo>
                <a:lnTo>
                  <a:pt x="4030" y="294903"/>
                </a:lnTo>
                <a:lnTo>
                  <a:pt x="0" y="249936"/>
                </a:lnTo>
                <a:close/>
              </a:path>
            </a:pathLst>
          </a:custGeom>
          <a:ln w="12700">
            <a:solidFill>
              <a:srgbClr val="FFFFFF"/>
            </a:solidFill>
          </a:ln>
        </p:spPr>
        <p:txBody>
          <a:bodyPr wrap="square" lIns="0" tIns="0" rIns="0" bIns="0" rtlCol="0"/>
          <a:lstStyle/>
          <a:p>
            <a:endParaRPr/>
          </a:p>
        </p:txBody>
      </p:sp>
      <p:sp>
        <p:nvSpPr>
          <p:cNvPr id="80" name="object 80"/>
          <p:cNvSpPr/>
          <p:nvPr/>
        </p:nvSpPr>
        <p:spPr>
          <a:xfrm>
            <a:off x="4892042" y="7353808"/>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1"/>
                </a:lnTo>
                <a:lnTo>
                  <a:pt x="5251" y="244495"/>
                </a:lnTo>
                <a:lnTo>
                  <a:pt x="20211" y="286377"/>
                </a:lnTo>
                <a:lnTo>
                  <a:pt x="43687" y="323329"/>
                </a:lnTo>
                <a:lnTo>
                  <a:pt x="74484" y="354153"/>
                </a:lnTo>
                <a:lnTo>
                  <a:pt x="111411" y="377653"/>
                </a:lnTo>
                <a:lnTo>
                  <a:pt x="153275" y="392632"/>
                </a:lnTo>
                <a:lnTo>
                  <a:pt x="198882" y="397890"/>
                </a:lnTo>
                <a:lnTo>
                  <a:pt x="244488" y="392632"/>
                </a:lnTo>
                <a:lnTo>
                  <a:pt x="286352" y="377653"/>
                </a:lnTo>
                <a:lnTo>
                  <a:pt x="323279" y="354153"/>
                </a:lnTo>
                <a:lnTo>
                  <a:pt x="354076" y="323329"/>
                </a:lnTo>
                <a:lnTo>
                  <a:pt x="377552" y="286377"/>
                </a:lnTo>
                <a:lnTo>
                  <a:pt x="392512" y="244495"/>
                </a:lnTo>
                <a:lnTo>
                  <a:pt x="397763" y="198881"/>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81" name="object 81"/>
          <p:cNvSpPr/>
          <p:nvPr/>
        </p:nvSpPr>
        <p:spPr>
          <a:xfrm>
            <a:off x="5088128" y="7352919"/>
            <a:ext cx="7620" cy="396240"/>
          </a:xfrm>
          <a:custGeom>
            <a:avLst/>
            <a:gdLst/>
            <a:ahLst/>
            <a:cxnLst/>
            <a:rect l="l" t="t" r="r" b="b"/>
            <a:pathLst>
              <a:path w="7620" h="396240">
                <a:moveTo>
                  <a:pt x="0" y="0"/>
                </a:moveTo>
                <a:lnTo>
                  <a:pt x="7238" y="396240"/>
                </a:lnTo>
              </a:path>
            </a:pathLst>
          </a:custGeom>
          <a:ln w="6350">
            <a:solidFill>
              <a:srgbClr val="A6A6A6"/>
            </a:solidFill>
          </a:ln>
        </p:spPr>
        <p:txBody>
          <a:bodyPr wrap="square" lIns="0" tIns="0" rIns="0" bIns="0" rtlCol="0"/>
          <a:lstStyle/>
          <a:p>
            <a:endParaRPr/>
          </a:p>
        </p:txBody>
      </p:sp>
      <p:sp>
        <p:nvSpPr>
          <p:cNvPr id="82" name="object 82"/>
          <p:cNvSpPr/>
          <p:nvPr/>
        </p:nvSpPr>
        <p:spPr>
          <a:xfrm>
            <a:off x="4893690" y="7546595"/>
            <a:ext cx="396240" cy="7620"/>
          </a:xfrm>
          <a:custGeom>
            <a:avLst/>
            <a:gdLst/>
            <a:ahLst/>
            <a:cxnLst/>
            <a:rect l="l" t="t" r="r" b="b"/>
            <a:pathLst>
              <a:path w="396239" h="7620">
                <a:moveTo>
                  <a:pt x="0" y="7239"/>
                </a:moveTo>
                <a:lnTo>
                  <a:pt x="396239" y="0"/>
                </a:lnTo>
              </a:path>
            </a:pathLst>
          </a:custGeom>
          <a:ln w="6350">
            <a:solidFill>
              <a:srgbClr val="A6A6A6"/>
            </a:solidFill>
          </a:ln>
        </p:spPr>
        <p:txBody>
          <a:bodyPr wrap="square" lIns="0" tIns="0" rIns="0" bIns="0" rtlCol="0"/>
          <a:lstStyle/>
          <a:p>
            <a:endParaRPr/>
          </a:p>
        </p:txBody>
      </p:sp>
      <p:sp>
        <p:nvSpPr>
          <p:cNvPr id="83" name="object 83"/>
          <p:cNvSpPr/>
          <p:nvPr/>
        </p:nvSpPr>
        <p:spPr>
          <a:xfrm>
            <a:off x="4948301" y="7415278"/>
            <a:ext cx="285750" cy="274955"/>
          </a:xfrm>
          <a:custGeom>
            <a:avLst/>
            <a:gdLst/>
            <a:ahLst/>
            <a:cxnLst/>
            <a:rect l="l" t="t" r="r" b="b"/>
            <a:pathLst>
              <a:path w="285750" h="274954">
                <a:moveTo>
                  <a:pt x="0" y="0"/>
                </a:moveTo>
                <a:lnTo>
                  <a:pt x="285241" y="274954"/>
                </a:lnTo>
              </a:path>
            </a:pathLst>
          </a:custGeom>
          <a:ln w="6350">
            <a:solidFill>
              <a:srgbClr val="A6A6A6"/>
            </a:solidFill>
          </a:ln>
        </p:spPr>
        <p:txBody>
          <a:bodyPr wrap="square" lIns="0" tIns="0" rIns="0" bIns="0" rtlCol="0"/>
          <a:lstStyle/>
          <a:p>
            <a:endParaRPr/>
          </a:p>
        </p:txBody>
      </p:sp>
      <p:sp>
        <p:nvSpPr>
          <p:cNvPr id="84" name="object 84"/>
          <p:cNvSpPr/>
          <p:nvPr/>
        </p:nvSpPr>
        <p:spPr>
          <a:xfrm>
            <a:off x="4952748" y="7409561"/>
            <a:ext cx="275590" cy="285750"/>
          </a:xfrm>
          <a:custGeom>
            <a:avLst/>
            <a:gdLst/>
            <a:ahLst/>
            <a:cxnLst/>
            <a:rect l="l" t="t" r="r" b="b"/>
            <a:pathLst>
              <a:path w="275589" h="285750">
                <a:moveTo>
                  <a:pt x="0" y="285241"/>
                </a:moveTo>
                <a:lnTo>
                  <a:pt x="275081" y="0"/>
                </a:lnTo>
              </a:path>
            </a:pathLst>
          </a:custGeom>
          <a:ln w="6350">
            <a:solidFill>
              <a:srgbClr val="A6A6A6"/>
            </a:solidFill>
          </a:ln>
        </p:spPr>
        <p:txBody>
          <a:bodyPr wrap="square" lIns="0" tIns="0" rIns="0" bIns="0" rtlCol="0"/>
          <a:lstStyle/>
          <a:p>
            <a:endParaRPr/>
          </a:p>
        </p:txBody>
      </p:sp>
      <p:sp>
        <p:nvSpPr>
          <p:cNvPr id="85" name="object 85"/>
          <p:cNvSpPr/>
          <p:nvPr/>
        </p:nvSpPr>
        <p:spPr>
          <a:xfrm>
            <a:off x="4926459" y="7388352"/>
            <a:ext cx="328930" cy="328930"/>
          </a:xfrm>
          <a:custGeom>
            <a:avLst/>
            <a:gdLst/>
            <a:ahLst/>
            <a:cxnLst/>
            <a:rect l="l" t="t" r="r" b="b"/>
            <a:pathLst>
              <a:path w="328929" h="328929">
                <a:moveTo>
                  <a:pt x="164464" y="0"/>
                </a:moveTo>
                <a:lnTo>
                  <a:pt x="120752" y="5876"/>
                </a:lnTo>
                <a:lnTo>
                  <a:pt x="81468" y="22455"/>
                </a:lnTo>
                <a:lnTo>
                  <a:pt x="48180" y="48164"/>
                </a:lnTo>
                <a:lnTo>
                  <a:pt x="22460" y="81430"/>
                </a:lnTo>
                <a:lnTo>
                  <a:pt x="5876" y="120679"/>
                </a:lnTo>
                <a:lnTo>
                  <a:pt x="0" y="164338"/>
                </a:lnTo>
                <a:lnTo>
                  <a:pt x="5876" y="208050"/>
                </a:lnTo>
                <a:lnTo>
                  <a:pt x="22460" y="247334"/>
                </a:lnTo>
                <a:lnTo>
                  <a:pt x="48180" y="280622"/>
                </a:lnTo>
                <a:lnTo>
                  <a:pt x="81468" y="306342"/>
                </a:lnTo>
                <a:lnTo>
                  <a:pt x="120752" y="322926"/>
                </a:lnTo>
                <a:lnTo>
                  <a:pt x="164464" y="328803"/>
                </a:lnTo>
                <a:lnTo>
                  <a:pt x="208167" y="322926"/>
                </a:lnTo>
                <a:lnTo>
                  <a:pt x="247428" y="306342"/>
                </a:lnTo>
                <a:lnTo>
                  <a:pt x="280685" y="280622"/>
                </a:lnTo>
                <a:lnTo>
                  <a:pt x="306375" y="247334"/>
                </a:lnTo>
                <a:lnTo>
                  <a:pt x="322935" y="208050"/>
                </a:lnTo>
                <a:lnTo>
                  <a:pt x="328802" y="164338"/>
                </a:lnTo>
                <a:lnTo>
                  <a:pt x="322935" y="120679"/>
                </a:lnTo>
                <a:lnTo>
                  <a:pt x="306375" y="81430"/>
                </a:lnTo>
                <a:lnTo>
                  <a:pt x="280685" y="48164"/>
                </a:lnTo>
                <a:lnTo>
                  <a:pt x="247428" y="22455"/>
                </a:lnTo>
                <a:lnTo>
                  <a:pt x="208167" y="5876"/>
                </a:lnTo>
                <a:lnTo>
                  <a:pt x="164464" y="0"/>
                </a:lnTo>
                <a:close/>
              </a:path>
            </a:pathLst>
          </a:custGeom>
          <a:solidFill>
            <a:srgbClr val="D9D9D9"/>
          </a:solidFill>
        </p:spPr>
        <p:txBody>
          <a:bodyPr wrap="square" lIns="0" tIns="0" rIns="0" bIns="0" rtlCol="0"/>
          <a:lstStyle/>
          <a:p>
            <a:endParaRPr/>
          </a:p>
        </p:txBody>
      </p:sp>
      <p:sp>
        <p:nvSpPr>
          <p:cNvPr id="86" name="object 86"/>
          <p:cNvSpPr/>
          <p:nvPr/>
        </p:nvSpPr>
        <p:spPr>
          <a:xfrm>
            <a:off x="4946779" y="7408673"/>
            <a:ext cx="288290" cy="288289"/>
          </a:xfrm>
          <a:custGeom>
            <a:avLst/>
            <a:gdLst/>
            <a:ahLst/>
            <a:cxnLst/>
            <a:rect l="l" t="t" r="r" b="b"/>
            <a:pathLst>
              <a:path w="288289" h="288290">
                <a:moveTo>
                  <a:pt x="144145" y="0"/>
                </a:moveTo>
                <a:lnTo>
                  <a:pt x="98576" y="7345"/>
                </a:lnTo>
                <a:lnTo>
                  <a:pt x="59006" y="27797"/>
                </a:lnTo>
                <a:lnTo>
                  <a:pt x="27805" y="58978"/>
                </a:lnTo>
                <a:lnTo>
                  <a:pt x="7346" y="98511"/>
                </a:lnTo>
                <a:lnTo>
                  <a:pt x="0" y="144018"/>
                </a:lnTo>
                <a:lnTo>
                  <a:pt x="7346" y="189586"/>
                </a:lnTo>
                <a:lnTo>
                  <a:pt x="27805" y="229156"/>
                </a:lnTo>
                <a:lnTo>
                  <a:pt x="59006" y="260357"/>
                </a:lnTo>
                <a:lnTo>
                  <a:pt x="98576" y="280816"/>
                </a:lnTo>
                <a:lnTo>
                  <a:pt x="144145" y="288163"/>
                </a:lnTo>
                <a:lnTo>
                  <a:pt x="189651" y="280816"/>
                </a:lnTo>
                <a:lnTo>
                  <a:pt x="229184" y="260357"/>
                </a:lnTo>
                <a:lnTo>
                  <a:pt x="260365" y="229156"/>
                </a:lnTo>
                <a:lnTo>
                  <a:pt x="280817" y="189586"/>
                </a:lnTo>
                <a:lnTo>
                  <a:pt x="288163" y="144018"/>
                </a:lnTo>
                <a:lnTo>
                  <a:pt x="280817" y="98511"/>
                </a:lnTo>
                <a:lnTo>
                  <a:pt x="260365" y="58978"/>
                </a:lnTo>
                <a:lnTo>
                  <a:pt x="229184" y="27797"/>
                </a:lnTo>
                <a:lnTo>
                  <a:pt x="189651" y="7345"/>
                </a:lnTo>
                <a:lnTo>
                  <a:pt x="144145" y="0"/>
                </a:lnTo>
                <a:close/>
              </a:path>
            </a:pathLst>
          </a:custGeom>
          <a:solidFill>
            <a:srgbClr val="E68421"/>
          </a:solidFill>
        </p:spPr>
        <p:txBody>
          <a:bodyPr wrap="square" lIns="0" tIns="0" rIns="0" bIns="0" rtlCol="0"/>
          <a:lstStyle/>
          <a:p>
            <a:endParaRPr/>
          </a:p>
        </p:txBody>
      </p:sp>
      <p:sp>
        <p:nvSpPr>
          <p:cNvPr id="87" name="object 87"/>
          <p:cNvSpPr txBox="1"/>
          <p:nvPr/>
        </p:nvSpPr>
        <p:spPr>
          <a:xfrm>
            <a:off x="4994530" y="7426197"/>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15</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087530" y="1478057"/>
            <a:ext cx="4627596" cy="1723549"/>
          </a:xfrm>
          <a:prstGeom prst="rect">
            <a:avLst/>
          </a:prstGeom>
        </p:spPr>
        <p:txBody>
          <a:bodyPr vert="horz" wrap="square" lIns="0" tIns="0" rIns="0" bIns="0" rtlCol="0">
            <a:spAutoFit/>
          </a:bodyPr>
          <a:lstStyle/>
          <a:p>
            <a:pPr marL="126364">
              <a:lnSpc>
                <a:spcPct val="100000"/>
              </a:lnSpc>
              <a:spcBef>
                <a:spcPts val="1175"/>
              </a:spcBef>
            </a:pPr>
            <a:r>
              <a:rPr lang="en-US" sz="1200" dirty="0"/>
              <a:t>Evaluate your Emotional Intelligence [on a scale of 1 to 5]:</a:t>
            </a:r>
          </a:p>
          <a:p>
            <a:pPr marL="126364">
              <a:lnSpc>
                <a:spcPct val="100000"/>
              </a:lnSpc>
              <a:spcBef>
                <a:spcPts val="1175"/>
              </a:spcBef>
            </a:pPr>
            <a:br>
              <a:rPr lang="en-US" sz="1200" dirty="0"/>
            </a:br>
            <a:r>
              <a:rPr lang="en-US" sz="1200" dirty="0"/>
              <a:t>                 o Self Awareness  	  5 </a:t>
            </a:r>
          </a:p>
          <a:p>
            <a:pPr marL="126364">
              <a:spcBef>
                <a:spcPts val="1175"/>
              </a:spcBef>
            </a:pPr>
            <a:r>
              <a:rPr lang="en-US" sz="1200" dirty="0"/>
              <a:t>                o Self Management	  5 </a:t>
            </a:r>
          </a:p>
          <a:p>
            <a:pPr marL="126364">
              <a:spcBef>
                <a:spcPts val="1175"/>
              </a:spcBef>
            </a:pPr>
            <a:r>
              <a:rPr lang="en-US" sz="1200" dirty="0"/>
              <a:t>                o Social Awareness	  5 </a:t>
            </a:r>
          </a:p>
          <a:p>
            <a:pPr marL="126364">
              <a:spcBef>
                <a:spcPts val="1175"/>
              </a:spcBef>
            </a:pPr>
            <a:r>
              <a:rPr lang="en-US" sz="1200" dirty="0"/>
              <a:t>               o Relationship Management	  5 </a:t>
            </a:r>
            <a:endParaRPr sz="1200" dirty="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3" name="object 61">
            <a:extLst>
              <a:ext uri="{FF2B5EF4-FFF2-40B4-BE49-F238E27FC236}">
                <a16:creationId xmlns:a16="http://schemas.microsoft.com/office/drawing/2014/main" id="{7B3A9688-DF37-4ED5-A399-4C8104883BA5}"/>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2" name="Rectangle 1">
            <a:extLst>
              <a:ext uri="{FF2B5EF4-FFF2-40B4-BE49-F238E27FC236}">
                <a16:creationId xmlns:a16="http://schemas.microsoft.com/office/drawing/2014/main" id="{C80BD88F-5F31-4350-84E7-2A86394E2E19}"/>
              </a:ext>
            </a:extLst>
          </p:cNvPr>
          <p:cNvSpPr/>
          <p:nvPr/>
        </p:nvSpPr>
        <p:spPr>
          <a:xfrm>
            <a:off x="1087530" y="869296"/>
            <a:ext cx="4785990" cy="338554"/>
          </a:xfrm>
          <a:prstGeom prst="rect">
            <a:avLst/>
          </a:prstGeom>
        </p:spPr>
        <p:txBody>
          <a:bodyPr wrap="none">
            <a:spAutoFit/>
          </a:bodyPr>
          <a:lstStyle/>
          <a:p>
            <a:r>
              <a:rPr lang="en-US" sz="1600" b="1" dirty="0"/>
              <a:t>Solution: Activity 3.3  Measure Emotional Intelligence </a:t>
            </a:r>
            <a:endParaRPr lang="en-US" sz="1600" dirty="0"/>
          </a:p>
        </p:txBody>
      </p:sp>
      <p:pic>
        <p:nvPicPr>
          <p:cNvPr id="114" name="Picture 6" descr="Image result for coaching conversation">
            <a:extLst>
              <a:ext uri="{FF2B5EF4-FFF2-40B4-BE49-F238E27FC236}">
                <a16:creationId xmlns:a16="http://schemas.microsoft.com/office/drawing/2014/main" id="{3140E435-CC20-4D28-8E3E-1BE2895AA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85" y="3927844"/>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246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8"/>
            <a:ext cx="4020820" cy="2890535"/>
          </a:xfrm>
          <a:prstGeom prst="rect">
            <a:avLst/>
          </a:prstGeom>
        </p:spPr>
        <p:txBody>
          <a:bodyPr vert="horz" wrap="square" lIns="0" tIns="0" rIns="0" bIns="0" rtlCol="0">
            <a:spAutoFit/>
          </a:bodyPr>
          <a:lstStyle/>
          <a:p>
            <a:pPr marL="12700">
              <a:lnSpc>
                <a:spcPct val="100000"/>
              </a:lnSpc>
            </a:pPr>
            <a:r>
              <a:rPr sz="1500" b="1" dirty="0">
                <a:latin typeface="Calibri"/>
                <a:cs typeface="Calibri"/>
              </a:rPr>
              <a:t>Habit – </a:t>
            </a:r>
            <a:r>
              <a:rPr sz="1500" b="1" spc="-5" dirty="0">
                <a:latin typeface="Calibri"/>
                <a:cs typeface="Calibri"/>
              </a:rPr>
              <a:t>The Destination </a:t>
            </a:r>
            <a:r>
              <a:rPr sz="1500" b="1" dirty="0">
                <a:latin typeface="Calibri"/>
                <a:cs typeface="Calibri"/>
              </a:rPr>
              <a:t>of</a:t>
            </a:r>
            <a:r>
              <a:rPr sz="1500" b="1" spc="-95" dirty="0">
                <a:latin typeface="Calibri"/>
                <a:cs typeface="Calibri"/>
              </a:rPr>
              <a:t> </a:t>
            </a:r>
            <a:r>
              <a:rPr sz="1500" b="1" spc="-10" dirty="0">
                <a:latin typeface="Calibri"/>
                <a:cs typeface="Calibri"/>
              </a:rPr>
              <a:t>Competency</a:t>
            </a:r>
            <a:endParaRPr sz="1500">
              <a:latin typeface="Calibri"/>
              <a:cs typeface="Calibri"/>
            </a:endParaRPr>
          </a:p>
          <a:p>
            <a:pPr>
              <a:lnSpc>
                <a:spcPct val="100000"/>
              </a:lnSpc>
              <a:spcBef>
                <a:spcPts val="50"/>
              </a:spcBef>
            </a:pPr>
            <a:endParaRPr sz="1500">
              <a:latin typeface="Times New Roman"/>
              <a:cs typeface="Times New Roman"/>
            </a:endParaRPr>
          </a:p>
          <a:p>
            <a:pPr marL="354965" indent="-228600">
              <a:lnSpc>
                <a:spcPct val="100000"/>
              </a:lnSpc>
              <a:buClr>
                <a:srgbClr val="FF6600"/>
              </a:buClr>
              <a:buAutoNum type="arabicPeriod"/>
              <a:tabLst>
                <a:tab pos="355600" algn="l"/>
              </a:tabLst>
            </a:pPr>
            <a:r>
              <a:rPr sz="1200" spc="-5" dirty="0">
                <a:latin typeface="Calibri"/>
                <a:cs typeface="Calibri"/>
              </a:rPr>
              <a:t>Unconsciously</a:t>
            </a:r>
            <a:r>
              <a:rPr sz="1200" spc="-70" dirty="0">
                <a:latin typeface="Calibri"/>
                <a:cs typeface="Calibri"/>
              </a:rPr>
              <a:t> </a:t>
            </a:r>
            <a:r>
              <a:rPr sz="1200" spc="-5" dirty="0">
                <a:latin typeface="Calibri"/>
                <a:cs typeface="Calibri"/>
              </a:rPr>
              <a:t>incompetent</a:t>
            </a:r>
            <a:endParaRPr sz="1200">
              <a:latin typeface="Calibri"/>
              <a:cs typeface="Calibri"/>
            </a:endParaRPr>
          </a:p>
          <a:p>
            <a:pPr marL="554990" lvl="1" indent="-228600">
              <a:lnSpc>
                <a:spcPct val="100000"/>
              </a:lnSpc>
              <a:spcBef>
                <a:spcPts val="570"/>
              </a:spcBef>
              <a:buClr>
                <a:srgbClr val="FF6600"/>
              </a:buClr>
              <a:buFont typeface="Arial"/>
              <a:buChar char="•"/>
              <a:tabLst>
                <a:tab pos="554990" algn="l"/>
                <a:tab pos="555625" algn="l"/>
              </a:tabLst>
            </a:pPr>
            <a:r>
              <a:rPr sz="1000" spc="-5" dirty="0">
                <a:latin typeface="Calibri"/>
                <a:cs typeface="Calibri"/>
              </a:rPr>
              <a:t>Ignorance</a:t>
            </a:r>
            <a:endParaRPr sz="1000">
              <a:latin typeface="Calibri"/>
              <a:cs typeface="Calibri"/>
            </a:endParaRPr>
          </a:p>
          <a:p>
            <a:pPr marL="354965" indent="-228600">
              <a:lnSpc>
                <a:spcPct val="100000"/>
              </a:lnSpc>
              <a:spcBef>
                <a:spcPts val="555"/>
              </a:spcBef>
              <a:buClr>
                <a:srgbClr val="FF6600"/>
              </a:buClr>
              <a:buAutoNum type="arabicPeriod"/>
              <a:tabLst>
                <a:tab pos="355600" algn="l"/>
              </a:tabLst>
            </a:pPr>
            <a:r>
              <a:rPr sz="1200" spc="-5" dirty="0">
                <a:latin typeface="Calibri"/>
                <a:cs typeface="Calibri"/>
              </a:rPr>
              <a:t>Consciously</a:t>
            </a:r>
            <a:r>
              <a:rPr sz="1200" spc="-80" dirty="0">
                <a:latin typeface="Calibri"/>
                <a:cs typeface="Calibri"/>
              </a:rPr>
              <a:t> </a:t>
            </a:r>
            <a:r>
              <a:rPr sz="1200" spc="-5" dirty="0">
                <a:latin typeface="Calibri"/>
                <a:cs typeface="Calibri"/>
              </a:rPr>
              <a:t>incompetent</a:t>
            </a:r>
            <a:endParaRPr sz="1200">
              <a:latin typeface="Calibri"/>
              <a:cs typeface="Calibri"/>
            </a:endParaRPr>
          </a:p>
          <a:p>
            <a:pPr marL="554990" lvl="1" indent="-228600">
              <a:lnSpc>
                <a:spcPct val="100000"/>
              </a:lnSpc>
              <a:spcBef>
                <a:spcPts val="570"/>
              </a:spcBef>
              <a:buClr>
                <a:srgbClr val="FF6600"/>
              </a:buClr>
              <a:buFont typeface="Arial"/>
              <a:buChar char="•"/>
              <a:tabLst>
                <a:tab pos="554990" algn="l"/>
                <a:tab pos="555625" algn="l"/>
              </a:tabLst>
            </a:pPr>
            <a:r>
              <a:rPr sz="1000" spc="-10" dirty="0">
                <a:latin typeface="Calibri"/>
                <a:cs typeface="Calibri"/>
              </a:rPr>
              <a:t>Awareness</a:t>
            </a:r>
            <a:endParaRPr sz="1000">
              <a:latin typeface="Calibri"/>
              <a:cs typeface="Calibri"/>
            </a:endParaRPr>
          </a:p>
          <a:p>
            <a:pPr marL="354965" indent="-228600">
              <a:lnSpc>
                <a:spcPct val="100000"/>
              </a:lnSpc>
              <a:spcBef>
                <a:spcPts val="555"/>
              </a:spcBef>
              <a:buClr>
                <a:srgbClr val="FF6600"/>
              </a:buClr>
              <a:buAutoNum type="arabicPeriod"/>
              <a:tabLst>
                <a:tab pos="355600" algn="l"/>
              </a:tabLst>
            </a:pPr>
            <a:r>
              <a:rPr sz="1200" spc="-5" dirty="0">
                <a:latin typeface="Calibri"/>
                <a:cs typeface="Calibri"/>
              </a:rPr>
              <a:t>Consciously</a:t>
            </a:r>
            <a:r>
              <a:rPr sz="1200" spc="-90" dirty="0">
                <a:latin typeface="Calibri"/>
                <a:cs typeface="Calibri"/>
              </a:rPr>
              <a:t> </a:t>
            </a:r>
            <a:r>
              <a:rPr sz="1200" spc="-5" dirty="0">
                <a:latin typeface="Calibri"/>
                <a:cs typeface="Calibri"/>
              </a:rPr>
              <a:t>competent</a:t>
            </a:r>
            <a:endParaRPr sz="1200">
              <a:latin typeface="Calibri"/>
              <a:cs typeface="Calibri"/>
            </a:endParaRPr>
          </a:p>
          <a:p>
            <a:pPr marL="554990" lvl="1" indent="-228600">
              <a:lnSpc>
                <a:spcPct val="100000"/>
              </a:lnSpc>
              <a:spcBef>
                <a:spcPts val="575"/>
              </a:spcBef>
              <a:buClr>
                <a:srgbClr val="FF6600"/>
              </a:buClr>
              <a:buFont typeface="Arial"/>
              <a:buChar char="•"/>
              <a:tabLst>
                <a:tab pos="554990" algn="l"/>
                <a:tab pos="555625" algn="l"/>
              </a:tabLst>
            </a:pPr>
            <a:r>
              <a:rPr sz="1000" spc="-10" dirty="0">
                <a:latin typeface="Calibri"/>
                <a:cs typeface="Calibri"/>
              </a:rPr>
              <a:t>Knowledge </a:t>
            </a:r>
            <a:r>
              <a:rPr sz="1000" spc="-5" dirty="0">
                <a:latin typeface="Calibri"/>
                <a:cs typeface="Calibri"/>
              </a:rPr>
              <a:t>and Skill</a:t>
            </a:r>
            <a:r>
              <a:rPr sz="1000" spc="10" dirty="0">
                <a:latin typeface="Calibri"/>
                <a:cs typeface="Calibri"/>
              </a:rPr>
              <a:t> </a:t>
            </a:r>
            <a:r>
              <a:rPr sz="1000" spc="-10" dirty="0">
                <a:latin typeface="Calibri"/>
                <a:cs typeface="Calibri"/>
              </a:rPr>
              <a:t>development</a:t>
            </a:r>
            <a:endParaRPr sz="1000">
              <a:latin typeface="Calibri"/>
              <a:cs typeface="Calibri"/>
            </a:endParaRPr>
          </a:p>
          <a:p>
            <a:pPr marL="354965" indent="-228600">
              <a:lnSpc>
                <a:spcPct val="100000"/>
              </a:lnSpc>
              <a:spcBef>
                <a:spcPts val="555"/>
              </a:spcBef>
              <a:buClr>
                <a:srgbClr val="FF6600"/>
              </a:buClr>
              <a:buAutoNum type="arabicPeriod"/>
              <a:tabLst>
                <a:tab pos="355600" algn="l"/>
              </a:tabLst>
            </a:pPr>
            <a:r>
              <a:rPr sz="1200" spc="-5" dirty="0">
                <a:latin typeface="Calibri"/>
                <a:cs typeface="Calibri"/>
              </a:rPr>
              <a:t>Unconsciously</a:t>
            </a:r>
            <a:r>
              <a:rPr sz="1200" spc="-85" dirty="0">
                <a:latin typeface="Calibri"/>
                <a:cs typeface="Calibri"/>
              </a:rPr>
              <a:t> </a:t>
            </a:r>
            <a:r>
              <a:rPr sz="1200" spc="-5" dirty="0">
                <a:latin typeface="Calibri"/>
                <a:cs typeface="Calibri"/>
              </a:rPr>
              <a:t>competent</a:t>
            </a:r>
            <a:endParaRPr sz="1200">
              <a:latin typeface="Calibri"/>
              <a:cs typeface="Calibri"/>
            </a:endParaRPr>
          </a:p>
          <a:p>
            <a:pPr marL="554990" lvl="1" indent="-228600">
              <a:lnSpc>
                <a:spcPct val="100000"/>
              </a:lnSpc>
              <a:spcBef>
                <a:spcPts val="570"/>
              </a:spcBef>
              <a:buClr>
                <a:srgbClr val="FF6600"/>
              </a:buClr>
              <a:buFont typeface="Arial"/>
              <a:buChar char="•"/>
              <a:tabLst>
                <a:tab pos="554990" algn="l"/>
                <a:tab pos="555625" algn="l"/>
              </a:tabLst>
            </a:pPr>
            <a:r>
              <a:rPr sz="1000" spc="-5" dirty="0">
                <a:latin typeface="Calibri"/>
                <a:cs typeface="Calibri"/>
              </a:rPr>
              <a:t>Habit</a:t>
            </a:r>
            <a:r>
              <a:rPr sz="1000" spc="-50" dirty="0">
                <a:latin typeface="Calibri"/>
                <a:cs typeface="Calibri"/>
              </a:rPr>
              <a:t> </a:t>
            </a:r>
            <a:r>
              <a:rPr sz="1000" spc="-10" dirty="0">
                <a:latin typeface="Calibri"/>
                <a:cs typeface="Calibri"/>
              </a:rPr>
              <a:t>formation</a:t>
            </a:r>
            <a:endParaRPr sz="1000">
              <a:latin typeface="Calibri"/>
              <a:cs typeface="Calibri"/>
            </a:endParaRPr>
          </a:p>
          <a:p>
            <a:pPr>
              <a:lnSpc>
                <a:spcPct val="100000"/>
              </a:lnSpc>
            </a:pPr>
            <a:endParaRPr sz="1000">
              <a:latin typeface="Times New Roman"/>
              <a:cs typeface="Times New Roman"/>
            </a:endParaRPr>
          </a:p>
          <a:p>
            <a:pPr>
              <a:lnSpc>
                <a:spcPct val="100000"/>
              </a:lnSpc>
              <a:spcBef>
                <a:spcPts val="10"/>
              </a:spcBef>
            </a:pPr>
            <a:endParaRPr sz="1000">
              <a:latin typeface="Times New Roman"/>
              <a:cs typeface="Times New Roman"/>
            </a:endParaRPr>
          </a:p>
          <a:p>
            <a:pPr marL="495300">
              <a:lnSpc>
                <a:spcPct val="100000"/>
              </a:lnSpc>
            </a:pPr>
            <a:r>
              <a:rPr sz="1400" b="1" i="1" spc="-5" dirty="0">
                <a:solidFill>
                  <a:srgbClr val="006FC0"/>
                </a:solidFill>
                <a:latin typeface="Calibri"/>
                <a:cs typeface="Calibri"/>
              </a:rPr>
              <a:t>How </a:t>
            </a:r>
            <a:r>
              <a:rPr sz="1400" b="1" i="1" dirty="0">
                <a:solidFill>
                  <a:srgbClr val="006FC0"/>
                </a:solidFill>
                <a:latin typeface="Calibri"/>
                <a:cs typeface="Calibri"/>
              </a:rPr>
              <a:t>much time does it </a:t>
            </a:r>
            <a:r>
              <a:rPr sz="1400" b="1" i="1" spc="-10" dirty="0">
                <a:solidFill>
                  <a:srgbClr val="006FC0"/>
                </a:solidFill>
                <a:latin typeface="Calibri"/>
                <a:cs typeface="Calibri"/>
              </a:rPr>
              <a:t>take </a:t>
            </a:r>
            <a:r>
              <a:rPr sz="1400" b="1" i="1" spc="-5" dirty="0">
                <a:solidFill>
                  <a:srgbClr val="006FC0"/>
                </a:solidFill>
                <a:latin typeface="Calibri"/>
                <a:cs typeface="Calibri"/>
              </a:rPr>
              <a:t>to develop </a:t>
            </a:r>
            <a:r>
              <a:rPr sz="1400" b="1" i="1" dirty="0">
                <a:solidFill>
                  <a:srgbClr val="006FC0"/>
                </a:solidFill>
                <a:latin typeface="Calibri"/>
                <a:cs typeface="Calibri"/>
              </a:rPr>
              <a:t>a</a:t>
            </a:r>
            <a:r>
              <a:rPr sz="1400" b="1" i="1" spc="-110" dirty="0">
                <a:solidFill>
                  <a:srgbClr val="006FC0"/>
                </a:solidFill>
                <a:latin typeface="Calibri"/>
                <a:cs typeface="Calibri"/>
              </a:rPr>
              <a:t> </a:t>
            </a:r>
            <a:r>
              <a:rPr sz="1400" b="1" i="1" dirty="0">
                <a:solidFill>
                  <a:srgbClr val="006FC0"/>
                </a:solidFill>
                <a:latin typeface="Calibri"/>
                <a:cs typeface="Calibri"/>
              </a:rPr>
              <a:t>habit?</a:t>
            </a:r>
            <a:endParaRPr sz="14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5" y="4988944"/>
            <a:ext cx="4014470" cy="188269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Self-Awareness</a:t>
            </a:r>
            <a:endParaRPr sz="1500" dirty="0">
              <a:latin typeface="Calibri"/>
              <a:cs typeface="Calibri"/>
            </a:endParaRPr>
          </a:p>
          <a:p>
            <a:pPr marL="126364" marR="5080">
              <a:lnSpc>
                <a:spcPct val="140800"/>
              </a:lnSpc>
              <a:spcBef>
                <a:spcPts val="885"/>
              </a:spcBef>
            </a:pPr>
            <a:r>
              <a:rPr sz="1200" spc="-5" dirty="0">
                <a:latin typeface="Calibri"/>
                <a:cs typeface="Calibri"/>
              </a:rPr>
              <a:t>Developing your self-awareness </a:t>
            </a:r>
            <a:r>
              <a:rPr sz="1200" dirty="0">
                <a:latin typeface="Calibri"/>
                <a:cs typeface="Calibri"/>
              </a:rPr>
              <a:t>is a habit </a:t>
            </a:r>
            <a:r>
              <a:rPr sz="1200" spc="-5" dirty="0">
                <a:latin typeface="Calibri"/>
                <a:cs typeface="Calibri"/>
              </a:rPr>
              <a:t>that </a:t>
            </a:r>
            <a:r>
              <a:rPr sz="1200" spc="-10" dirty="0">
                <a:latin typeface="Calibri"/>
                <a:cs typeface="Calibri"/>
              </a:rPr>
              <a:t>we can </a:t>
            </a:r>
            <a:r>
              <a:rPr sz="1200" dirty="0">
                <a:latin typeface="Calibri"/>
                <a:cs typeface="Calibri"/>
              </a:rPr>
              <a:t>all learn.  This habit </a:t>
            </a:r>
            <a:r>
              <a:rPr sz="1200" spc="-10" dirty="0">
                <a:latin typeface="Calibri"/>
                <a:cs typeface="Calibri"/>
              </a:rPr>
              <a:t>involves </a:t>
            </a:r>
            <a:r>
              <a:rPr sz="1200" spc="-5" dirty="0">
                <a:latin typeface="Calibri"/>
                <a:cs typeface="Calibri"/>
              </a:rPr>
              <a:t>three simple</a:t>
            </a:r>
            <a:r>
              <a:rPr sz="1200" spc="-80" dirty="0">
                <a:latin typeface="Calibri"/>
                <a:cs typeface="Calibri"/>
              </a:rPr>
              <a:t> </a:t>
            </a:r>
            <a:r>
              <a:rPr sz="1200" spc="-5" dirty="0">
                <a:latin typeface="Calibri"/>
                <a:cs typeface="Calibri"/>
              </a:rPr>
              <a:t>steps:</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Stop </a:t>
            </a:r>
            <a:r>
              <a:rPr sz="1200" dirty="0">
                <a:latin typeface="Calibri"/>
                <a:cs typeface="Calibri"/>
              </a:rPr>
              <a:t>and </a:t>
            </a:r>
            <a:r>
              <a:rPr sz="1200" spc="-5" dirty="0">
                <a:latin typeface="Calibri"/>
                <a:cs typeface="Calibri"/>
              </a:rPr>
              <a:t>notice </a:t>
            </a:r>
            <a:r>
              <a:rPr sz="1200" dirty="0">
                <a:latin typeface="Calibri"/>
                <a:cs typeface="Calibri"/>
              </a:rPr>
              <a:t>the emotions </a:t>
            </a:r>
            <a:r>
              <a:rPr sz="1200" spc="-10" dirty="0">
                <a:latin typeface="Calibri"/>
                <a:cs typeface="Calibri"/>
              </a:rPr>
              <a:t>you </a:t>
            </a:r>
            <a:r>
              <a:rPr sz="1200" spc="-5" dirty="0">
                <a:latin typeface="Calibri"/>
                <a:cs typeface="Calibri"/>
              </a:rPr>
              <a:t>are</a:t>
            </a:r>
            <a:r>
              <a:rPr sz="1200" spc="-100" dirty="0">
                <a:latin typeface="Calibri"/>
                <a:cs typeface="Calibri"/>
              </a:rPr>
              <a:t> </a:t>
            </a:r>
            <a:r>
              <a:rPr sz="1200" spc="-5" dirty="0">
                <a:latin typeface="Calibri"/>
                <a:cs typeface="Calibri"/>
              </a:rPr>
              <a:t>feeling</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Give </a:t>
            </a:r>
            <a:r>
              <a:rPr sz="1200" dirty="0">
                <a:latin typeface="Calibri"/>
                <a:cs typeface="Calibri"/>
              </a:rPr>
              <a:t>a name </a:t>
            </a:r>
            <a:r>
              <a:rPr sz="1200" spc="-5" dirty="0">
                <a:latin typeface="Calibri"/>
                <a:cs typeface="Calibri"/>
              </a:rPr>
              <a:t>to </a:t>
            </a:r>
            <a:r>
              <a:rPr sz="1200" dirty="0">
                <a:latin typeface="Calibri"/>
                <a:cs typeface="Calibri"/>
              </a:rPr>
              <a:t>these</a:t>
            </a:r>
            <a:r>
              <a:rPr sz="1200" spc="-120" dirty="0">
                <a:latin typeface="Calibri"/>
                <a:cs typeface="Calibri"/>
              </a:rPr>
              <a:t> </a:t>
            </a:r>
            <a:r>
              <a:rPr sz="1200" dirty="0">
                <a:latin typeface="Calibri"/>
                <a:cs typeface="Calibri"/>
              </a:rPr>
              <a:t>emotions</a:t>
            </a:r>
          </a:p>
          <a:p>
            <a:pPr marL="354965" indent="-228600">
              <a:lnSpc>
                <a:spcPct val="100000"/>
              </a:lnSpc>
              <a:spcBef>
                <a:spcPts val="590"/>
              </a:spcBef>
              <a:buClr>
                <a:srgbClr val="FF6600"/>
              </a:buClr>
              <a:buAutoNum type="arabicPeriod"/>
              <a:tabLst>
                <a:tab pos="355600" algn="l"/>
              </a:tabLst>
            </a:pPr>
            <a:r>
              <a:rPr sz="1200" spc="-5" dirty="0">
                <a:latin typeface="Calibri"/>
                <a:cs typeface="Calibri"/>
              </a:rPr>
              <a:t>Understand </a:t>
            </a:r>
            <a:r>
              <a:rPr sz="1200" dirty="0">
                <a:latin typeface="Calibri"/>
                <a:cs typeface="Calibri"/>
              </a:rPr>
              <a:t>these emotions and </a:t>
            </a:r>
            <a:r>
              <a:rPr sz="1200" spc="-5" dirty="0">
                <a:latin typeface="Calibri"/>
                <a:cs typeface="Calibri"/>
              </a:rPr>
              <a:t>manage</a:t>
            </a:r>
            <a:r>
              <a:rPr sz="1200" spc="-140" dirty="0">
                <a:latin typeface="Calibri"/>
                <a:cs typeface="Calibri"/>
              </a:rPr>
              <a:t> </a:t>
            </a:r>
            <a:r>
              <a:rPr sz="1200" dirty="0">
                <a:latin typeface="Calibri"/>
                <a:cs typeface="Calibri"/>
              </a:rPr>
              <a:t>them</a:t>
            </a:r>
          </a:p>
          <a:p>
            <a:pPr marL="554990" lvl="1" indent="-228600">
              <a:lnSpc>
                <a:spcPct val="100000"/>
              </a:lnSpc>
              <a:spcBef>
                <a:spcPts val="570"/>
              </a:spcBef>
              <a:buClr>
                <a:srgbClr val="FF6600"/>
              </a:buClr>
              <a:buFont typeface="Arial"/>
              <a:buChar char="•"/>
              <a:tabLst>
                <a:tab pos="554990" algn="l"/>
                <a:tab pos="555625" algn="l"/>
              </a:tabLst>
            </a:pPr>
            <a:r>
              <a:rPr sz="1000" spc="-5" dirty="0">
                <a:latin typeface="Calibri"/>
                <a:cs typeface="Calibri"/>
              </a:rPr>
              <a:t>Else, </a:t>
            </a:r>
            <a:r>
              <a:rPr sz="1000" spc="-10" dirty="0">
                <a:latin typeface="Calibri"/>
                <a:cs typeface="Calibri"/>
              </a:rPr>
              <a:t>they </a:t>
            </a:r>
            <a:r>
              <a:rPr sz="1000" spc="-5" dirty="0">
                <a:latin typeface="Calibri"/>
                <a:cs typeface="Calibri"/>
              </a:rPr>
              <a:t>will continue </a:t>
            </a:r>
            <a:r>
              <a:rPr sz="1000" spc="-10" dirty="0">
                <a:latin typeface="Calibri"/>
                <a:cs typeface="Calibri"/>
              </a:rPr>
              <a:t>to </a:t>
            </a:r>
            <a:r>
              <a:rPr sz="1000" spc="-5" dirty="0">
                <a:latin typeface="Calibri"/>
                <a:cs typeface="Calibri"/>
              </a:rPr>
              <a:t>manage</a:t>
            </a:r>
            <a:r>
              <a:rPr sz="1000" spc="35" dirty="0">
                <a:latin typeface="Calibri"/>
                <a:cs typeface="Calibri"/>
              </a:rPr>
              <a:t> </a:t>
            </a:r>
            <a:r>
              <a:rPr sz="1000" spc="-10" dirty="0">
                <a:latin typeface="Calibri"/>
                <a:cs typeface="Calibri"/>
              </a:rPr>
              <a:t>you</a:t>
            </a:r>
            <a:endParaRPr sz="1000" dirty="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18"/>
            <a:ext cx="3259454" cy="1279838"/>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Awareness </a:t>
            </a:r>
            <a:r>
              <a:rPr sz="1500" b="1" dirty="0">
                <a:latin typeface="Calibri"/>
                <a:cs typeface="Calibri"/>
              </a:rPr>
              <a:t>of</a:t>
            </a:r>
            <a:r>
              <a:rPr sz="1500" b="1" spc="-40" dirty="0">
                <a:latin typeface="Calibri"/>
                <a:cs typeface="Calibri"/>
              </a:rPr>
              <a:t> </a:t>
            </a:r>
            <a:r>
              <a:rPr sz="1500" b="1" spc="-10" dirty="0">
                <a:latin typeface="Calibri"/>
                <a:cs typeface="Calibri"/>
              </a:rPr>
              <a:t>Others</a:t>
            </a:r>
            <a:endParaRPr sz="1500">
              <a:latin typeface="Calibri"/>
              <a:cs typeface="Calibri"/>
            </a:endParaRPr>
          </a:p>
          <a:p>
            <a:pPr>
              <a:lnSpc>
                <a:spcPct val="100000"/>
              </a:lnSpc>
              <a:spcBef>
                <a:spcPts val="15"/>
              </a:spcBef>
            </a:pPr>
            <a:endParaRPr sz="155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Active</a:t>
            </a:r>
            <a:r>
              <a:rPr sz="1200" spc="-65" dirty="0">
                <a:latin typeface="Calibri"/>
                <a:cs typeface="Calibri"/>
              </a:rPr>
              <a:t> </a:t>
            </a:r>
            <a:r>
              <a:rPr sz="1200" spc="-5" dirty="0">
                <a:latin typeface="Calibri"/>
                <a:cs typeface="Calibri"/>
              </a:rPr>
              <a:t>listening</a:t>
            </a:r>
            <a:endParaRPr sz="1200">
              <a:latin typeface="Calibri"/>
              <a:cs typeface="Calibri"/>
            </a:endParaRPr>
          </a:p>
          <a:p>
            <a:pPr marL="299085" indent="-172720">
              <a:lnSpc>
                <a:spcPct val="100000"/>
              </a:lnSpc>
              <a:spcBef>
                <a:spcPts val="1020"/>
              </a:spcBef>
              <a:buClr>
                <a:srgbClr val="FF6600"/>
              </a:buClr>
              <a:buFont typeface="Wingdings"/>
              <a:buChar char=""/>
              <a:tabLst>
                <a:tab pos="299720" algn="l"/>
              </a:tabLst>
            </a:pPr>
            <a:r>
              <a:rPr sz="1200" dirty="0">
                <a:latin typeface="Calibri"/>
                <a:cs typeface="Calibri"/>
              </a:rPr>
              <a:t>Authentic </a:t>
            </a:r>
            <a:r>
              <a:rPr sz="1200" spc="-5" dirty="0">
                <a:latin typeface="Calibri"/>
                <a:cs typeface="Calibri"/>
              </a:rPr>
              <a:t>rapport </a:t>
            </a:r>
            <a:r>
              <a:rPr sz="1200" spc="-10" dirty="0">
                <a:latin typeface="Calibri"/>
                <a:cs typeface="Calibri"/>
              </a:rPr>
              <a:t>versus </a:t>
            </a:r>
            <a:r>
              <a:rPr sz="1200" spc="-5" dirty="0">
                <a:latin typeface="Calibri"/>
                <a:cs typeface="Calibri"/>
              </a:rPr>
              <a:t>manipulating</a:t>
            </a:r>
            <a:r>
              <a:rPr sz="1200" spc="-90" dirty="0">
                <a:latin typeface="Calibri"/>
                <a:cs typeface="Calibri"/>
              </a:rPr>
              <a:t> </a:t>
            </a:r>
            <a:r>
              <a:rPr sz="1200" spc="-5" dirty="0">
                <a:latin typeface="Calibri"/>
                <a:cs typeface="Calibri"/>
              </a:rPr>
              <a:t>rapport</a:t>
            </a:r>
            <a:endParaRPr sz="1200">
              <a:latin typeface="Calibri"/>
              <a:cs typeface="Calibri"/>
            </a:endParaRPr>
          </a:p>
          <a:p>
            <a:pPr marL="299085" indent="-172720">
              <a:lnSpc>
                <a:spcPct val="100000"/>
              </a:lnSpc>
              <a:spcBef>
                <a:spcPts val="1019"/>
              </a:spcBef>
              <a:buClr>
                <a:srgbClr val="FF6600"/>
              </a:buClr>
              <a:buFont typeface="Wingdings"/>
              <a:buChar char=""/>
              <a:tabLst>
                <a:tab pos="299720" algn="l"/>
              </a:tabLst>
            </a:pPr>
            <a:r>
              <a:rPr sz="1200" spc="-5" dirty="0">
                <a:latin typeface="Calibri"/>
                <a:cs typeface="Calibri"/>
              </a:rPr>
              <a:t>Empathy: </a:t>
            </a:r>
            <a:r>
              <a:rPr sz="1200" dirty="0">
                <a:latin typeface="Calibri"/>
                <a:cs typeface="Calibri"/>
              </a:rPr>
              <a:t>the </a:t>
            </a:r>
            <a:r>
              <a:rPr sz="1200" spc="-5" dirty="0">
                <a:latin typeface="Calibri"/>
                <a:cs typeface="Calibri"/>
              </a:rPr>
              <a:t>antidote to premature</a:t>
            </a:r>
            <a:r>
              <a:rPr sz="1200" spc="-155" dirty="0">
                <a:latin typeface="Calibri"/>
                <a:cs typeface="Calibri"/>
              </a:rPr>
              <a:t> </a:t>
            </a:r>
            <a:r>
              <a:rPr sz="1200" spc="-5" dirty="0">
                <a:latin typeface="Calibri"/>
                <a:cs typeface="Calibri"/>
              </a:rPr>
              <a:t>judgement</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5" y="4988944"/>
            <a:ext cx="2311400" cy="65915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The Ideal </a:t>
            </a:r>
            <a:r>
              <a:rPr sz="1500" b="1" dirty="0">
                <a:latin typeface="Calibri"/>
                <a:cs typeface="Calibri"/>
              </a:rPr>
              <a:t>EI</a:t>
            </a:r>
            <a:r>
              <a:rPr sz="1500" b="1" spc="-70" dirty="0">
                <a:latin typeface="Calibri"/>
                <a:cs typeface="Calibri"/>
              </a:rPr>
              <a:t> </a:t>
            </a:r>
            <a:r>
              <a:rPr sz="1500" b="1" spc="-5" dirty="0">
                <a:latin typeface="Calibri"/>
                <a:cs typeface="Calibri"/>
              </a:rPr>
              <a:t>Coach</a:t>
            </a:r>
            <a:endParaRPr sz="1500" dirty="0">
              <a:latin typeface="Calibri"/>
              <a:cs typeface="Calibri"/>
            </a:endParaRPr>
          </a:p>
          <a:p>
            <a:pPr>
              <a:lnSpc>
                <a:spcPct val="100000"/>
              </a:lnSpc>
              <a:spcBef>
                <a:spcPts val="50"/>
              </a:spcBef>
            </a:pPr>
            <a:endParaRPr sz="1500" dirty="0">
              <a:latin typeface="Times New Roman"/>
              <a:cs typeface="Times New Roman"/>
            </a:endParaRPr>
          </a:p>
          <a:p>
            <a:pPr marL="126364">
              <a:lnSpc>
                <a:spcPct val="100000"/>
              </a:lnSpc>
            </a:pPr>
            <a:r>
              <a:rPr sz="1200" spc="-5" dirty="0">
                <a:latin typeface="Calibri"/>
                <a:cs typeface="Calibri"/>
              </a:rPr>
              <a:t>High Awareness </a:t>
            </a:r>
            <a:r>
              <a:rPr sz="1200" dirty="0">
                <a:latin typeface="Calibri"/>
                <a:cs typeface="Calibri"/>
              </a:rPr>
              <a:t>of </a:t>
            </a:r>
            <a:r>
              <a:rPr sz="1200" spc="-5" dirty="0">
                <a:latin typeface="Calibri"/>
                <a:cs typeface="Calibri"/>
              </a:rPr>
              <a:t>Self </a:t>
            </a:r>
            <a:r>
              <a:rPr sz="1200" dirty="0">
                <a:latin typeface="Calibri"/>
                <a:cs typeface="Calibri"/>
              </a:rPr>
              <a:t>and</a:t>
            </a:r>
            <a:r>
              <a:rPr sz="1200" spc="-60" dirty="0">
                <a:latin typeface="Calibri"/>
                <a:cs typeface="Calibri"/>
              </a:rPr>
              <a:t> </a:t>
            </a:r>
            <a:r>
              <a:rPr sz="1200" spc="-5" dirty="0">
                <a:latin typeface="Calibri"/>
                <a:cs typeface="Calibri"/>
              </a:rPr>
              <a:t>Others:</a:t>
            </a:r>
            <a:endParaRPr sz="1200" dirty="0">
              <a:latin typeface="Calibri"/>
              <a:cs typeface="Calibri"/>
            </a:endParaRPr>
          </a:p>
        </p:txBody>
      </p:sp>
      <p:sp>
        <p:nvSpPr>
          <p:cNvPr id="115" name="object 115"/>
          <p:cNvSpPr/>
          <p:nvPr/>
        </p:nvSpPr>
        <p:spPr>
          <a:xfrm>
            <a:off x="1319783" y="5826253"/>
            <a:ext cx="4357116" cy="16383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0"/>
            <a:ext cx="3257550" cy="2310889"/>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Emotional</a:t>
            </a:r>
            <a:r>
              <a:rPr sz="1500" b="1" spc="-45" dirty="0">
                <a:latin typeface="Calibri"/>
                <a:cs typeface="Calibri"/>
              </a:rPr>
              <a:t> </a:t>
            </a:r>
            <a:r>
              <a:rPr sz="1500" b="1" spc="-10" dirty="0">
                <a:latin typeface="Calibri"/>
                <a:cs typeface="Calibri"/>
              </a:rPr>
              <a:t>Regulation</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Mindfulness</a:t>
            </a: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Active, </a:t>
            </a:r>
            <a:r>
              <a:rPr sz="1000" spc="-5" dirty="0">
                <a:latin typeface="Calibri"/>
                <a:cs typeface="Calibri"/>
              </a:rPr>
              <a:t>open and </a:t>
            </a:r>
            <a:r>
              <a:rPr sz="1000" spc="-10" dirty="0">
                <a:latin typeface="Calibri"/>
                <a:cs typeface="Calibri"/>
              </a:rPr>
              <a:t>objective attention </a:t>
            </a:r>
            <a:r>
              <a:rPr sz="1000" spc="-5" dirty="0">
                <a:latin typeface="Calibri"/>
                <a:cs typeface="Calibri"/>
              </a:rPr>
              <a:t>on the</a:t>
            </a:r>
            <a:r>
              <a:rPr sz="1000" spc="145" dirty="0">
                <a:latin typeface="Calibri"/>
                <a:cs typeface="Calibri"/>
              </a:rPr>
              <a:t> </a:t>
            </a:r>
            <a:r>
              <a:rPr sz="1000" spc="-10" dirty="0">
                <a:latin typeface="Calibri"/>
                <a:cs typeface="Calibri"/>
              </a:rPr>
              <a:t>present</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Observing your thoughts and </a:t>
            </a:r>
            <a:r>
              <a:rPr sz="1000" spc="-10" dirty="0">
                <a:latin typeface="Calibri"/>
                <a:cs typeface="Calibri"/>
              </a:rPr>
              <a:t>feelings from </a:t>
            </a:r>
            <a:r>
              <a:rPr sz="1000" spc="-5" dirty="0">
                <a:latin typeface="Calibri"/>
                <a:cs typeface="Calibri"/>
              </a:rPr>
              <a:t>a</a:t>
            </a:r>
            <a:r>
              <a:rPr sz="1000" spc="50" dirty="0">
                <a:latin typeface="Calibri"/>
                <a:cs typeface="Calibri"/>
              </a:rPr>
              <a:t> </a:t>
            </a:r>
            <a:r>
              <a:rPr sz="1000" spc="-5" dirty="0">
                <a:latin typeface="Calibri"/>
                <a:cs typeface="Calibri"/>
              </a:rPr>
              <a:t>distance</a:t>
            </a:r>
            <a:endParaRPr sz="1000" dirty="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dirty="0">
                <a:latin typeface="Calibri"/>
                <a:cs typeface="Calibri"/>
              </a:rPr>
              <a:t>Labeling</a:t>
            </a: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Describe the emotion in </a:t>
            </a:r>
            <a:r>
              <a:rPr sz="1000" spc="-10" dirty="0">
                <a:latin typeface="Calibri"/>
                <a:cs typeface="Calibri"/>
              </a:rPr>
              <a:t>just </a:t>
            </a:r>
            <a:r>
              <a:rPr sz="1000" spc="-5" dirty="0">
                <a:latin typeface="Calibri"/>
                <a:cs typeface="Calibri"/>
              </a:rPr>
              <a:t>a </a:t>
            </a:r>
            <a:r>
              <a:rPr sz="1000" spc="-15" dirty="0">
                <a:latin typeface="Calibri"/>
                <a:cs typeface="Calibri"/>
              </a:rPr>
              <a:t>word </a:t>
            </a:r>
            <a:r>
              <a:rPr sz="1000" spc="-5" dirty="0">
                <a:latin typeface="Calibri"/>
                <a:cs typeface="Calibri"/>
              </a:rPr>
              <a:t>or</a:t>
            </a:r>
            <a:r>
              <a:rPr sz="1000" spc="80" dirty="0">
                <a:latin typeface="Calibri"/>
                <a:cs typeface="Calibri"/>
              </a:rPr>
              <a:t> </a:t>
            </a:r>
            <a:r>
              <a:rPr sz="1000" spc="-10" dirty="0">
                <a:latin typeface="Calibri"/>
                <a:cs typeface="Calibri"/>
              </a:rPr>
              <a:t>two</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Helps </a:t>
            </a:r>
            <a:r>
              <a:rPr sz="1000" spc="-10" dirty="0">
                <a:latin typeface="Calibri"/>
                <a:cs typeface="Calibri"/>
              </a:rPr>
              <a:t>reduce </a:t>
            </a:r>
            <a:r>
              <a:rPr sz="1000" spc="-5" dirty="0">
                <a:latin typeface="Calibri"/>
                <a:cs typeface="Calibri"/>
              </a:rPr>
              <a:t>the impact of</a:t>
            </a:r>
            <a:r>
              <a:rPr sz="1000" spc="30" dirty="0">
                <a:latin typeface="Calibri"/>
                <a:cs typeface="Calibri"/>
              </a:rPr>
              <a:t> </a:t>
            </a:r>
            <a:r>
              <a:rPr sz="1000" spc="-5" dirty="0">
                <a:latin typeface="Calibri"/>
                <a:cs typeface="Calibri"/>
              </a:rPr>
              <a:t>emotion</a:t>
            </a:r>
            <a:endParaRPr sz="1000" dirty="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Reappraisal</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Ability </a:t>
            </a:r>
            <a:r>
              <a:rPr sz="1000" spc="-10" dirty="0">
                <a:latin typeface="Calibri"/>
                <a:cs typeface="Calibri"/>
              </a:rPr>
              <a:t>to see </a:t>
            </a:r>
            <a:r>
              <a:rPr sz="1000" spc="-5" dirty="0">
                <a:latin typeface="Calibri"/>
                <a:cs typeface="Calibri"/>
              </a:rPr>
              <a:t>situation</a:t>
            </a:r>
            <a:r>
              <a:rPr sz="1000" spc="20" dirty="0">
                <a:latin typeface="Calibri"/>
                <a:cs typeface="Calibri"/>
              </a:rPr>
              <a:t> </a:t>
            </a:r>
            <a:r>
              <a:rPr sz="1000" spc="-10" dirty="0">
                <a:latin typeface="Calibri"/>
                <a:cs typeface="Calibri"/>
              </a:rPr>
              <a:t>differently</a:t>
            </a:r>
            <a:endParaRPr sz="1000" dirty="0">
              <a:latin typeface="Calibri"/>
              <a:cs typeface="Calibri"/>
            </a:endParaRPr>
          </a:p>
        </p:txBody>
      </p:sp>
      <p:sp>
        <p:nvSpPr>
          <p:cNvPr id="59" name="object 59"/>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2" name="object 62"/>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3" name="object 63"/>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4" name="object 64"/>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5" name="object 65"/>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6" name="object 66"/>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7" name="object 67"/>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8" name="object 68"/>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69" name="object 69"/>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0" name="object 70"/>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1" name="object 71"/>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2" name="object 72"/>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3" name="object 73"/>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4" name="object 74"/>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5" name="object 75"/>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6" name="object 76"/>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7" name="object 77"/>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8" name="object 78"/>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79" name="object 79"/>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0" name="object 80"/>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1" name="object 81"/>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2" name="object 82"/>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3" name="object 83"/>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4" name="object 84"/>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5" name="object 85"/>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6" name="object 86"/>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7" name="object 87"/>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8" name="object 88"/>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89" name="object 89"/>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0" name="object 90"/>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1" name="object 91"/>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2" name="object 92"/>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3" name="object 93"/>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4" name="object 94"/>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5" name="object 95"/>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6" name="object 96"/>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7" name="object 97"/>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8" name="object 98"/>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99" name="object 99"/>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0" name="object 100"/>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1" name="object 101"/>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2" name="object 102"/>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3" name="object 103"/>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4" name="object 104"/>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5" name="object 105"/>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6" name="object 106"/>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7" name="object 107"/>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8" name="object 108"/>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09" name="object 109"/>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0" name="object 110"/>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1" name="object 111"/>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3" name="object 113"/>
          <p:cNvSpPr txBox="1"/>
          <p:nvPr/>
        </p:nvSpPr>
        <p:spPr>
          <a:xfrm>
            <a:off x="1214424" y="4988941"/>
            <a:ext cx="3489960" cy="3385542"/>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Know </a:t>
            </a:r>
            <a:r>
              <a:rPr sz="1500" b="1" spc="-5" dirty="0">
                <a:latin typeface="Calibri"/>
                <a:cs typeface="Calibri"/>
              </a:rPr>
              <a:t>your Personality </a:t>
            </a:r>
            <a:r>
              <a:rPr sz="1500" b="1" spc="-15" dirty="0">
                <a:latin typeface="Calibri"/>
                <a:cs typeface="Calibri"/>
              </a:rPr>
              <a:t>Type</a:t>
            </a:r>
            <a:r>
              <a:rPr sz="1500" b="1" spc="-30" dirty="0">
                <a:latin typeface="Calibri"/>
                <a:cs typeface="Calibri"/>
              </a:rPr>
              <a:t> </a:t>
            </a:r>
            <a:r>
              <a:rPr sz="1500" spc="-5" dirty="0">
                <a:latin typeface="Calibri"/>
                <a:cs typeface="Calibri"/>
              </a:rPr>
              <a:t>[Myers-Briggs]</a:t>
            </a:r>
            <a:endParaRPr sz="1500" dirty="0">
              <a:latin typeface="Calibri"/>
              <a:cs typeface="Calibri"/>
            </a:endParaRPr>
          </a:p>
          <a:p>
            <a:pPr>
              <a:lnSpc>
                <a:spcPct val="100000"/>
              </a:lnSpc>
            </a:pPr>
            <a:endParaRPr sz="1450" dirty="0">
              <a:latin typeface="Times New Roman"/>
              <a:cs typeface="Times New Roman"/>
            </a:endParaRPr>
          </a:p>
          <a:p>
            <a:pPr marL="126364">
              <a:lnSpc>
                <a:spcPct val="100000"/>
              </a:lnSpc>
            </a:pPr>
            <a:r>
              <a:rPr sz="1200" dirty="0">
                <a:latin typeface="Calibri"/>
                <a:cs typeface="Calibri"/>
              </a:rPr>
              <a:t>16 </a:t>
            </a:r>
            <a:r>
              <a:rPr sz="1200" spc="-5" dirty="0">
                <a:latin typeface="Calibri"/>
                <a:cs typeface="Calibri"/>
              </a:rPr>
              <a:t>distinctive personality </a:t>
            </a:r>
            <a:r>
              <a:rPr sz="1200" dirty="0">
                <a:latin typeface="Calibri"/>
                <a:cs typeface="Calibri"/>
              </a:rPr>
              <a:t>types </a:t>
            </a:r>
            <a:r>
              <a:rPr sz="1200" spc="-5" dirty="0">
                <a:latin typeface="Calibri"/>
                <a:cs typeface="Calibri"/>
              </a:rPr>
              <a:t>using four</a:t>
            </a:r>
            <a:r>
              <a:rPr sz="1200" spc="-90" dirty="0">
                <a:latin typeface="Calibri"/>
                <a:cs typeface="Calibri"/>
              </a:rPr>
              <a:t> </a:t>
            </a:r>
            <a:r>
              <a:rPr sz="1200" spc="-5" dirty="0">
                <a:latin typeface="Calibri"/>
                <a:cs typeface="Calibri"/>
              </a:rPr>
              <a:t>dimensions:</a:t>
            </a:r>
            <a:endParaRPr sz="1200" dirty="0">
              <a:latin typeface="Calibri"/>
              <a:cs typeface="Calibri"/>
            </a:endParaRPr>
          </a:p>
          <a:p>
            <a:pPr marL="354965" indent="-228600">
              <a:lnSpc>
                <a:spcPct val="100000"/>
              </a:lnSpc>
              <a:spcBef>
                <a:spcPts val="440"/>
              </a:spcBef>
              <a:buClr>
                <a:srgbClr val="FF6600"/>
              </a:buClr>
              <a:buAutoNum type="arabicPeriod"/>
              <a:tabLst>
                <a:tab pos="355600" algn="l"/>
              </a:tabLst>
            </a:pPr>
            <a:r>
              <a:rPr sz="1200" spc="-15" dirty="0">
                <a:latin typeface="Calibri"/>
                <a:cs typeface="Calibri"/>
              </a:rPr>
              <a:t>Favorite</a:t>
            </a:r>
            <a:r>
              <a:rPr sz="1200" spc="-65" dirty="0">
                <a:latin typeface="Calibri"/>
                <a:cs typeface="Calibri"/>
              </a:rPr>
              <a:t> </a:t>
            </a:r>
            <a:r>
              <a:rPr sz="1200" spc="-5" dirty="0">
                <a:latin typeface="Calibri"/>
                <a:cs typeface="Calibri"/>
              </a:rPr>
              <a:t>world</a:t>
            </a:r>
            <a:endParaRPr sz="1200" dirty="0">
              <a:latin typeface="Calibri"/>
              <a:cs typeface="Calibri"/>
            </a:endParaRPr>
          </a:p>
          <a:p>
            <a:pPr marL="498475" lvl="1" indent="-143510">
              <a:lnSpc>
                <a:spcPct val="100000"/>
              </a:lnSpc>
              <a:spcBef>
                <a:spcPts val="450"/>
              </a:spcBef>
              <a:buClr>
                <a:srgbClr val="FF6600"/>
              </a:buClr>
              <a:buFont typeface="Arial"/>
              <a:buChar char="•"/>
              <a:tabLst>
                <a:tab pos="499109" algn="l"/>
              </a:tabLst>
            </a:pPr>
            <a:r>
              <a:rPr sz="1000" spc="-10" dirty="0">
                <a:latin typeface="Calibri"/>
                <a:cs typeface="Calibri"/>
              </a:rPr>
              <a:t>Extraversion </a:t>
            </a:r>
            <a:r>
              <a:rPr sz="1000" spc="-5" dirty="0">
                <a:latin typeface="Calibri"/>
                <a:cs typeface="Calibri"/>
              </a:rPr>
              <a:t>(E) – </a:t>
            </a:r>
            <a:r>
              <a:rPr sz="1000" spc="-10" dirty="0">
                <a:latin typeface="Calibri"/>
                <a:cs typeface="Calibri"/>
              </a:rPr>
              <a:t>Outer</a:t>
            </a:r>
            <a:r>
              <a:rPr sz="1000" spc="15" dirty="0">
                <a:latin typeface="Calibri"/>
                <a:cs typeface="Calibri"/>
              </a:rPr>
              <a:t> </a:t>
            </a:r>
            <a:r>
              <a:rPr sz="1000" spc="-10" dirty="0">
                <a:latin typeface="Calibri"/>
                <a:cs typeface="Calibri"/>
              </a:rPr>
              <a:t>world</a:t>
            </a:r>
            <a:endParaRPr sz="1000" dirty="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Introversion </a:t>
            </a:r>
            <a:r>
              <a:rPr sz="1000" spc="-5" dirty="0">
                <a:latin typeface="Calibri"/>
                <a:cs typeface="Calibri"/>
              </a:rPr>
              <a:t>(I) – Inner</a:t>
            </a:r>
            <a:r>
              <a:rPr sz="1000" spc="20" dirty="0">
                <a:latin typeface="Calibri"/>
                <a:cs typeface="Calibri"/>
              </a:rPr>
              <a:t> </a:t>
            </a:r>
            <a:r>
              <a:rPr sz="1000" spc="-10" dirty="0">
                <a:latin typeface="Calibri"/>
                <a:cs typeface="Calibri"/>
              </a:rPr>
              <a:t>world</a:t>
            </a:r>
            <a:endParaRPr sz="1000" dirty="0">
              <a:latin typeface="Calibri"/>
              <a:cs typeface="Calibri"/>
            </a:endParaRPr>
          </a:p>
          <a:p>
            <a:pPr marL="354965" indent="-228600">
              <a:lnSpc>
                <a:spcPct val="100000"/>
              </a:lnSpc>
              <a:spcBef>
                <a:spcPts val="414"/>
              </a:spcBef>
              <a:buClr>
                <a:srgbClr val="FF6600"/>
              </a:buClr>
              <a:buAutoNum type="arabicPeriod"/>
              <a:tabLst>
                <a:tab pos="355600" algn="l"/>
              </a:tabLst>
            </a:pPr>
            <a:r>
              <a:rPr sz="1200" spc="-5" dirty="0">
                <a:latin typeface="Calibri"/>
                <a:cs typeface="Calibri"/>
              </a:rPr>
              <a:t>Information</a:t>
            </a:r>
            <a:r>
              <a:rPr sz="1200" spc="-114" dirty="0">
                <a:latin typeface="Calibri"/>
                <a:cs typeface="Calibri"/>
              </a:rPr>
              <a:t> </a:t>
            </a:r>
            <a:r>
              <a:rPr sz="1200" spc="-5" dirty="0">
                <a:latin typeface="Calibri"/>
                <a:cs typeface="Calibri"/>
              </a:rPr>
              <a:t>Processing</a:t>
            </a:r>
            <a:endParaRPr sz="1200" dirty="0">
              <a:latin typeface="Calibri"/>
              <a:cs typeface="Calibri"/>
            </a:endParaRPr>
          </a:p>
          <a:p>
            <a:pPr marL="498475" lvl="1" indent="-143510">
              <a:lnSpc>
                <a:spcPct val="100000"/>
              </a:lnSpc>
              <a:spcBef>
                <a:spcPts val="450"/>
              </a:spcBef>
              <a:buClr>
                <a:srgbClr val="FF6600"/>
              </a:buClr>
              <a:buFont typeface="Arial"/>
              <a:buChar char="•"/>
              <a:tabLst>
                <a:tab pos="499109" algn="l"/>
              </a:tabLst>
            </a:pPr>
            <a:r>
              <a:rPr sz="1000" spc="-5" dirty="0">
                <a:latin typeface="Calibri"/>
                <a:cs typeface="Calibri"/>
              </a:rPr>
              <a:t>Sensing (S) or Intuition</a:t>
            </a:r>
            <a:r>
              <a:rPr sz="1000" spc="-20" dirty="0">
                <a:latin typeface="Calibri"/>
                <a:cs typeface="Calibri"/>
              </a:rPr>
              <a:t> </a:t>
            </a:r>
            <a:r>
              <a:rPr sz="1000" spc="-10" dirty="0">
                <a:latin typeface="Calibri"/>
                <a:cs typeface="Calibri"/>
              </a:rPr>
              <a:t>(N)</a:t>
            </a:r>
            <a:endParaRPr sz="1000" dirty="0">
              <a:latin typeface="Calibri"/>
              <a:cs typeface="Calibri"/>
            </a:endParaRPr>
          </a:p>
          <a:p>
            <a:pPr marL="354965" indent="-228600">
              <a:lnSpc>
                <a:spcPct val="100000"/>
              </a:lnSpc>
              <a:spcBef>
                <a:spcPts val="409"/>
              </a:spcBef>
              <a:buClr>
                <a:srgbClr val="FF6600"/>
              </a:buClr>
              <a:buAutoNum type="arabicPeriod"/>
              <a:tabLst>
                <a:tab pos="355600" algn="l"/>
              </a:tabLst>
            </a:pPr>
            <a:r>
              <a:rPr sz="1200" dirty="0">
                <a:latin typeface="Calibri"/>
                <a:cs typeface="Calibri"/>
              </a:rPr>
              <a:t>Decision</a:t>
            </a:r>
            <a:r>
              <a:rPr sz="1200" spc="-95" dirty="0">
                <a:latin typeface="Calibri"/>
                <a:cs typeface="Calibri"/>
              </a:rPr>
              <a:t> </a:t>
            </a:r>
            <a:r>
              <a:rPr sz="1200" spc="-5" dirty="0">
                <a:latin typeface="Calibri"/>
                <a:cs typeface="Calibri"/>
              </a:rPr>
              <a:t>Making</a:t>
            </a:r>
            <a:endParaRPr sz="1200" dirty="0">
              <a:latin typeface="Calibri"/>
              <a:cs typeface="Calibri"/>
            </a:endParaRPr>
          </a:p>
          <a:p>
            <a:pPr marL="498475" lvl="1" indent="-143510">
              <a:lnSpc>
                <a:spcPct val="100000"/>
              </a:lnSpc>
              <a:spcBef>
                <a:spcPts val="450"/>
              </a:spcBef>
              <a:buClr>
                <a:srgbClr val="FF6600"/>
              </a:buClr>
              <a:buFont typeface="Arial"/>
              <a:buChar char="•"/>
              <a:tabLst>
                <a:tab pos="499109" algn="l"/>
              </a:tabLst>
            </a:pPr>
            <a:r>
              <a:rPr sz="1000" spc="-5" dirty="0">
                <a:latin typeface="Calibri"/>
                <a:cs typeface="Calibri"/>
              </a:rPr>
              <a:t>Thinking </a:t>
            </a:r>
            <a:r>
              <a:rPr sz="1000" spc="-10" dirty="0">
                <a:latin typeface="Calibri"/>
                <a:cs typeface="Calibri"/>
              </a:rPr>
              <a:t>(T) </a:t>
            </a:r>
            <a:r>
              <a:rPr sz="1000" spc="-5" dirty="0">
                <a:latin typeface="Calibri"/>
                <a:cs typeface="Calibri"/>
              </a:rPr>
              <a:t>- logic and</a:t>
            </a:r>
            <a:r>
              <a:rPr sz="1000" spc="35" dirty="0">
                <a:latin typeface="Calibri"/>
                <a:cs typeface="Calibri"/>
              </a:rPr>
              <a:t> </a:t>
            </a:r>
            <a:r>
              <a:rPr sz="1000" spc="-10" dirty="0">
                <a:latin typeface="Calibri"/>
                <a:cs typeface="Calibri"/>
              </a:rPr>
              <a:t>consistency</a:t>
            </a:r>
            <a:endParaRPr sz="1000" dirty="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Feeling </a:t>
            </a:r>
            <a:r>
              <a:rPr sz="1000" spc="-5" dirty="0">
                <a:latin typeface="Calibri"/>
                <a:cs typeface="Calibri"/>
              </a:rPr>
              <a:t>(F) - people and special</a:t>
            </a:r>
            <a:r>
              <a:rPr sz="1000" spc="105" dirty="0">
                <a:latin typeface="Calibri"/>
                <a:cs typeface="Calibri"/>
              </a:rPr>
              <a:t> </a:t>
            </a:r>
            <a:r>
              <a:rPr sz="1000" spc="-10" dirty="0">
                <a:latin typeface="Calibri"/>
                <a:cs typeface="Calibri"/>
              </a:rPr>
              <a:t>circumstances</a:t>
            </a:r>
            <a:endParaRPr sz="1000" dirty="0">
              <a:latin typeface="Calibri"/>
              <a:cs typeface="Calibri"/>
            </a:endParaRPr>
          </a:p>
          <a:p>
            <a:pPr marL="354965" indent="-228600">
              <a:lnSpc>
                <a:spcPct val="100000"/>
              </a:lnSpc>
              <a:spcBef>
                <a:spcPts val="409"/>
              </a:spcBef>
              <a:buClr>
                <a:srgbClr val="FF6600"/>
              </a:buClr>
              <a:buAutoNum type="arabicPeriod"/>
              <a:tabLst>
                <a:tab pos="355600" algn="l"/>
              </a:tabLst>
            </a:pPr>
            <a:r>
              <a:rPr sz="1200" spc="-5" dirty="0">
                <a:latin typeface="Calibri"/>
                <a:cs typeface="Calibri"/>
              </a:rPr>
              <a:t>Structure</a:t>
            </a:r>
            <a:endParaRPr sz="1200" dirty="0">
              <a:latin typeface="Calibri"/>
              <a:cs typeface="Calibri"/>
            </a:endParaRPr>
          </a:p>
          <a:p>
            <a:pPr marL="498475" lvl="1" indent="-143510">
              <a:lnSpc>
                <a:spcPct val="100000"/>
              </a:lnSpc>
              <a:spcBef>
                <a:spcPts val="450"/>
              </a:spcBef>
              <a:buClr>
                <a:srgbClr val="FF6600"/>
              </a:buClr>
              <a:buFont typeface="Arial"/>
              <a:buChar char="•"/>
              <a:tabLst>
                <a:tab pos="499109" algn="l"/>
              </a:tabLst>
            </a:pPr>
            <a:r>
              <a:rPr sz="1000" spc="-5" dirty="0">
                <a:latin typeface="Calibri"/>
                <a:cs typeface="Calibri"/>
              </a:rPr>
              <a:t>Judging </a:t>
            </a:r>
            <a:r>
              <a:rPr sz="1000" spc="-10" dirty="0">
                <a:latin typeface="Calibri"/>
                <a:cs typeface="Calibri"/>
              </a:rPr>
              <a:t>(J) </a:t>
            </a:r>
            <a:r>
              <a:rPr sz="1000" spc="-5" dirty="0">
                <a:latin typeface="Calibri"/>
                <a:cs typeface="Calibri"/>
              </a:rPr>
              <a:t>- </a:t>
            </a:r>
            <a:r>
              <a:rPr sz="1000" spc="-10" dirty="0">
                <a:latin typeface="Calibri"/>
                <a:cs typeface="Calibri"/>
              </a:rPr>
              <a:t>get </a:t>
            </a:r>
            <a:r>
              <a:rPr sz="1000" spc="-5" dirty="0">
                <a:latin typeface="Calibri"/>
                <a:cs typeface="Calibri"/>
              </a:rPr>
              <a:t>things</a:t>
            </a:r>
            <a:r>
              <a:rPr sz="1000" spc="25" dirty="0">
                <a:latin typeface="Calibri"/>
                <a:cs typeface="Calibri"/>
              </a:rPr>
              <a:t> </a:t>
            </a:r>
            <a:r>
              <a:rPr sz="1000" spc="-5" dirty="0">
                <a:latin typeface="Calibri"/>
                <a:cs typeface="Calibri"/>
              </a:rPr>
              <a:t>decided</a:t>
            </a:r>
            <a:endParaRPr sz="1000" dirty="0">
              <a:latin typeface="Calibri"/>
              <a:cs typeface="Calibri"/>
            </a:endParaRPr>
          </a:p>
          <a:p>
            <a:pPr marL="498475" lvl="1" indent="-143510">
              <a:lnSpc>
                <a:spcPct val="100000"/>
              </a:lnSpc>
              <a:spcBef>
                <a:spcPts val="420"/>
              </a:spcBef>
              <a:buClr>
                <a:srgbClr val="FF6600"/>
              </a:buClr>
              <a:buFont typeface="Arial"/>
              <a:buChar char="•"/>
              <a:tabLst>
                <a:tab pos="499109" algn="l"/>
              </a:tabLst>
            </a:pPr>
            <a:r>
              <a:rPr sz="1000" spc="-10" dirty="0">
                <a:latin typeface="Calibri"/>
                <a:cs typeface="Calibri"/>
              </a:rPr>
              <a:t>Perceiving </a:t>
            </a:r>
            <a:r>
              <a:rPr sz="1000" spc="-5" dirty="0">
                <a:latin typeface="Calibri"/>
                <a:cs typeface="Calibri"/>
              </a:rPr>
              <a:t>(P) - </a:t>
            </a:r>
            <a:r>
              <a:rPr sz="1000" spc="-20" dirty="0">
                <a:latin typeface="Calibri"/>
                <a:cs typeface="Calibri"/>
              </a:rPr>
              <a:t>stay </a:t>
            </a:r>
            <a:r>
              <a:rPr sz="1000" spc="-5" dirty="0">
                <a:latin typeface="Calibri"/>
                <a:cs typeface="Calibri"/>
              </a:rPr>
              <a:t>open </a:t>
            </a:r>
            <a:r>
              <a:rPr sz="1000" spc="-10" dirty="0">
                <a:latin typeface="Calibri"/>
                <a:cs typeface="Calibri"/>
              </a:rPr>
              <a:t>to </a:t>
            </a:r>
            <a:r>
              <a:rPr sz="1000" spc="-5" dirty="0">
                <a:latin typeface="Calibri"/>
                <a:cs typeface="Calibri"/>
              </a:rPr>
              <a:t>new </a:t>
            </a:r>
            <a:r>
              <a:rPr sz="1000" spc="-10" dirty="0">
                <a:latin typeface="Calibri"/>
                <a:cs typeface="Calibri"/>
              </a:rPr>
              <a:t>information </a:t>
            </a:r>
            <a:r>
              <a:rPr sz="1000" spc="-5" dirty="0">
                <a:latin typeface="Calibri"/>
                <a:cs typeface="Calibri"/>
              </a:rPr>
              <a:t>and</a:t>
            </a:r>
            <a:r>
              <a:rPr sz="1000" spc="185" dirty="0">
                <a:latin typeface="Calibri"/>
                <a:cs typeface="Calibri"/>
              </a:rPr>
              <a:t> </a:t>
            </a:r>
            <a:r>
              <a:rPr sz="1000" spc="-5" dirty="0">
                <a:latin typeface="Calibri"/>
                <a:cs typeface="Calibri"/>
              </a:rPr>
              <a:t>options</a:t>
            </a:r>
            <a:endParaRPr sz="1000" dirty="0">
              <a:latin typeface="Calibri"/>
              <a:cs typeface="Calibri"/>
            </a:endParaRPr>
          </a:p>
          <a:p>
            <a:pPr>
              <a:lnSpc>
                <a:spcPct val="100000"/>
              </a:lnSpc>
              <a:spcBef>
                <a:spcPts val="45"/>
              </a:spcBef>
            </a:pPr>
            <a:endParaRPr sz="1250" dirty="0">
              <a:latin typeface="Times New Roman"/>
              <a:cs typeface="Times New Roman"/>
            </a:endParaRPr>
          </a:p>
          <a:p>
            <a:pPr marL="1451610">
              <a:lnSpc>
                <a:spcPct val="100000"/>
              </a:lnSpc>
              <a:spcBef>
                <a:spcPts val="5"/>
              </a:spcBef>
            </a:pPr>
            <a:endParaRPr sz="800" dirty="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9"/>
            <a:ext cx="162687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The Personality</a:t>
            </a:r>
            <a:r>
              <a:rPr sz="1500" b="1" spc="-80" dirty="0">
                <a:latin typeface="Calibri"/>
                <a:cs typeface="Calibri"/>
              </a:rPr>
              <a:t> </a:t>
            </a:r>
            <a:r>
              <a:rPr sz="1500" b="1" spc="-5" dirty="0">
                <a:latin typeface="Calibri"/>
                <a:cs typeface="Calibri"/>
              </a:rPr>
              <a:t>Grid</a:t>
            </a:r>
            <a:endParaRPr sz="1500">
              <a:latin typeface="Calibri"/>
              <a:cs typeface="Calibri"/>
            </a:endParaRPr>
          </a:p>
        </p:txBody>
      </p:sp>
      <p:sp>
        <p:nvSpPr>
          <p:cNvPr id="59" name="object 59"/>
          <p:cNvSpPr/>
          <p:nvPr/>
        </p:nvSpPr>
        <p:spPr>
          <a:xfrm>
            <a:off x="2066927" y="1464566"/>
            <a:ext cx="2581275" cy="2613914"/>
          </a:xfrm>
          <a:prstGeom prst="rect">
            <a:avLst/>
          </a:prstGeom>
          <a:blipFill>
            <a:blip r:embed="rId2" cstate="print"/>
            <a:stretch>
              <a:fillRect/>
            </a:stretch>
          </a:blipFill>
        </p:spPr>
        <p:txBody>
          <a:bodyPr wrap="square" lIns="0" tIns="0" rIns="0" bIns="0" rtlCol="0"/>
          <a:lstStyle/>
          <a:p>
            <a:endParaRPr/>
          </a:p>
        </p:txBody>
      </p:sp>
      <p:sp>
        <p:nvSpPr>
          <p:cNvPr id="60" name="object 60"/>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1" name="object 61"/>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1234289" y="8036052"/>
            <a:ext cx="746925" cy="304368"/>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3643886" y="4911854"/>
            <a:ext cx="2071115" cy="342900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1143000" y="4911854"/>
            <a:ext cx="4572000" cy="3429000"/>
          </a:xfrm>
          <a:prstGeom prst="rect">
            <a:avLst/>
          </a:prstGeom>
          <a:blipFill>
            <a:blip r:embed="rId6" cstate="print"/>
            <a:stretch>
              <a:fillRect/>
            </a:stretch>
          </a:blipFill>
        </p:spPr>
        <p:txBody>
          <a:bodyPr wrap="square" lIns="0" tIns="0" rIns="0" bIns="0" rtlCol="0"/>
          <a:lstStyle/>
          <a:p>
            <a:endParaRPr/>
          </a:p>
        </p:txBody>
      </p:sp>
      <p:sp>
        <p:nvSpPr>
          <p:cNvPr id="65" name="object 65"/>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6" name="object 66"/>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7" name="object 67"/>
          <p:cNvSpPr/>
          <p:nvPr/>
        </p:nvSpPr>
        <p:spPr>
          <a:xfrm>
            <a:off x="1266940" y="5533771"/>
            <a:ext cx="4384167" cy="2807082"/>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345691" y="5521453"/>
            <a:ext cx="4137660" cy="236221"/>
          </a:xfrm>
          <a:prstGeom prst="rect">
            <a:avLst/>
          </a:prstGeom>
          <a:blipFill>
            <a:blip r:embed="rId8" cstate="print"/>
            <a:stretch>
              <a:fillRect/>
            </a:stretch>
          </a:blipFill>
        </p:spPr>
        <p:txBody>
          <a:bodyPr wrap="square" lIns="0" tIns="0" rIns="0" bIns="0" rtlCol="0"/>
          <a:lstStyle/>
          <a:p>
            <a:endParaRPr/>
          </a:p>
        </p:txBody>
      </p:sp>
      <p:sp>
        <p:nvSpPr>
          <p:cNvPr id="69" name="object 69"/>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70" name="object 70"/>
          <p:cNvSpPr/>
          <p:nvPr/>
        </p:nvSpPr>
        <p:spPr>
          <a:xfrm>
            <a:off x="1556005" y="5596130"/>
            <a:ext cx="59435" cy="59435"/>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3369564" y="5596130"/>
            <a:ext cx="59436" cy="59435"/>
          </a:xfrm>
          <a:prstGeom prst="rect">
            <a:avLst/>
          </a:prstGeom>
          <a:blipFill>
            <a:blip r:embed="rId10" cstate="print"/>
            <a:stretch>
              <a:fillRect/>
            </a:stretch>
          </a:blipFill>
        </p:spPr>
        <p:txBody>
          <a:bodyPr wrap="square" lIns="0" tIns="0" rIns="0" bIns="0" rtlCol="0"/>
          <a:lstStyle/>
          <a:p>
            <a:endParaRPr/>
          </a:p>
        </p:txBody>
      </p:sp>
      <p:sp>
        <p:nvSpPr>
          <p:cNvPr id="72" name="object 72"/>
          <p:cNvSpPr/>
          <p:nvPr/>
        </p:nvSpPr>
        <p:spPr>
          <a:xfrm>
            <a:off x="5189220" y="5596130"/>
            <a:ext cx="59436" cy="59435"/>
          </a:xfrm>
          <a:prstGeom prst="rect">
            <a:avLst/>
          </a:prstGeom>
          <a:blipFill>
            <a:blip r:embed="rId11" cstate="print"/>
            <a:stretch>
              <a:fillRect/>
            </a:stretch>
          </a:blipFill>
        </p:spPr>
        <p:txBody>
          <a:bodyPr wrap="square" lIns="0" tIns="0" rIns="0" bIns="0" rtlCol="0"/>
          <a:lstStyle/>
          <a:p>
            <a:endParaRPr/>
          </a:p>
        </p:txBody>
      </p:sp>
      <p:sp>
        <p:nvSpPr>
          <p:cNvPr id="74" name="object 74"/>
          <p:cNvSpPr txBox="1"/>
          <p:nvPr/>
        </p:nvSpPr>
        <p:spPr>
          <a:xfrm>
            <a:off x="1143000" y="4911854"/>
            <a:ext cx="4572000" cy="1601079"/>
          </a:xfrm>
          <a:prstGeom prst="rect">
            <a:avLst/>
          </a:prstGeom>
        </p:spPr>
        <p:txBody>
          <a:bodyPr vert="horz" wrap="square" lIns="0" tIns="109855" rIns="0" bIns="0" rtlCol="0">
            <a:spAutoFit/>
          </a:bodyPr>
          <a:lstStyle/>
          <a:p>
            <a:pPr marL="228600">
              <a:lnSpc>
                <a:spcPct val="100000"/>
              </a:lnSpc>
              <a:spcBef>
                <a:spcPts val="865"/>
              </a:spcBef>
            </a:pPr>
            <a:r>
              <a:rPr sz="1300" spc="-5" dirty="0">
                <a:solidFill>
                  <a:srgbClr val="FFFFFF"/>
                </a:solidFill>
                <a:latin typeface="Arial"/>
                <a:cs typeface="Arial"/>
              </a:rPr>
              <a:t>Activity </a:t>
            </a:r>
            <a:r>
              <a:rPr sz="1300" spc="-10" dirty="0">
                <a:solidFill>
                  <a:srgbClr val="FFFFFF"/>
                </a:solidFill>
                <a:latin typeface="Arial"/>
                <a:cs typeface="Arial"/>
              </a:rPr>
              <a:t>3.4 </a:t>
            </a:r>
            <a:r>
              <a:rPr sz="1300" spc="-5" dirty="0">
                <a:solidFill>
                  <a:srgbClr val="FFFFFF"/>
                </a:solidFill>
                <a:latin typeface="Arial"/>
                <a:cs typeface="Arial"/>
              </a:rPr>
              <a:t>: </a:t>
            </a:r>
            <a:r>
              <a:rPr sz="1300" spc="-10" dirty="0">
                <a:solidFill>
                  <a:srgbClr val="FFFFFF"/>
                </a:solidFill>
                <a:latin typeface="Arial"/>
                <a:cs typeface="Arial"/>
              </a:rPr>
              <a:t>Myers-Briggs Personality</a:t>
            </a:r>
            <a:r>
              <a:rPr sz="1300" spc="135" dirty="0">
                <a:solidFill>
                  <a:srgbClr val="FFFFFF"/>
                </a:solidFill>
                <a:latin typeface="Arial"/>
                <a:cs typeface="Arial"/>
              </a:rPr>
              <a:t> </a:t>
            </a:r>
            <a:r>
              <a:rPr sz="1300" spc="-40" dirty="0">
                <a:solidFill>
                  <a:srgbClr val="FFFFFF"/>
                </a:solidFill>
                <a:latin typeface="Arial"/>
                <a:cs typeface="Arial"/>
              </a:rPr>
              <a:t>Test</a:t>
            </a:r>
            <a:endParaRPr sz="1300" dirty="0">
              <a:latin typeface="Arial"/>
              <a:cs typeface="Arial"/>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50"/>
              </a:spcBef>
            </a:pPr>
            <a:endParaRPr sz="1250" dirty="0">
              <a:latin typeface="Times New Roman"/>
              <a:cs typeface="Times New Roman"/>
            </a:endParaRPr>
          </a:p>
          <a:p>
            <a:pPr marL="638810" indent="-228600">
              <a:lnSpc>
                <a:spcPct val="100000"/>
              </a:lnSpc>
              <a:buAutoNum type="arabicPeriod"/>
              <a:tabLst>
                <a:tab pos="639445" algn="l"/>
              </a:tabLst>
            </a:pPr>
            <a:r>
              <a:rPr sz="1200" dirty="0">
                <a:latin typeface="Calibri"/>
                <a:cs typeface="Calibri"/>
              </a:rPr>
              <a:t>Go though the 20</a:t>
            </a:r>
            <a:r>
              <a:rPr sz="1200" spc="-130" dirty="0">
                <a:latin typeface="Calibri"/>
                <a:cs typeface="Calibri"/>
              </a:rPr>
              <a:t> </a:t>
            </a:r>
            <a:r>
              <a:rPr sz="1200" spc="-5" dirty="0">
                <a:latin typeface="Calibri"/>
                <a:cs typeface="Calibri"/>
              </a:rPr>
              <a:t>Questions</a:t>
            </a:r>
            <a:endParaRPr sz="1200" dirty="0">
              <a:latin typeface="Calibri"/>
              <a:cs typeface="Calibri"/>
            </a:endParaRPr>
          </a:p>
          <a:p>
            <a:pPr marL="638810" indent="-228600">
              <a:lnSpc>
                <a:spcPct val="100000"/>
              </a:lnSpc>
              <a:spcBef>
                <a:spcPts val="885"/>
              </a:spcBef>
              <a:buAutoNum type="arabicPeriod"/>
              <a:tabLst>
                <a:tab pos="639445" algn="l"/>
              </a:tabLst>
            </a:pPr>
            <a:r>
              <a:rPr sz="1200" spc="-10" dirty="0">
                <a:latin typeface="Calibri"/>
                <a:cs typeface="Calibri"/>
              </a:rPr>
              <a:t>Evaluate </a:t>
            </a:r>
            <a:r>
              <a:rPr sz="1200" spc="-5" dirty="0">
                <a:latin typeface="Calibri"/>
                <a:cs typeface="Calibri"/>
              </a:rPr>
              <a:t>your personality</a:t>
            </a:r>
            <a:r>
              <a:rPr sz="1200" spc="-95" dirty="0">
                <a:latin typeface="Calibri"/>
                <a:cs typeface="Calibri"/>
              </a:rPr>
              <a:t> </a:t>
            </a:r>
            <a:r>
              <a:rPr sz="1200" dirty="0">
                <a:latin typeface="Calibri"/>
                <a:cs typeface="Calibri"/>
              </a:rPr>
              <a:t>type</a:t>
            </a:r>
          </a:p>
        </p:txBody>
      </p:sp>
      <p:sp>
        <p:nvSpPr>
          <p:cNvPr id="75" name="object 75"/>
          <p:cNvSpPr txBox="1"/>
          <p:nvPr/>
        </p:nvSpPr>
        <p:spPr>
          <a:xfrm>
            <a:off x="1540891" y="6570218"/>
            <a:ext cx="2642870" cy="184666"/>
          </a:xfrm>
          <a:prstGeom prst="rect">
            <a:avLst/>
          </a:prstGeom>
        </p:spPr>
        <p:txBody>
          <a:bodyPr vert="horz" wrap="square" lIns="0" tIns="0" rIns="0" bIns="0" rtlCol="0">
            <a:spAutoFit/>
          </a:bodyPr>
          <a:lstStyle/>
          <a:p>
            <a:pPr marL="12700">
              <a:lnSpc>
                <a:spcPct val="100000"/>
              </a:lnSpc>
            </a:pPr>
            <a:r>
              <a:rPr sz="1200" dirty="0">
                <a:latin typeface="Calibri"/>
                <a:cs typeface="Calibri"/>
              </a:rPr>
              <a:t>3.   </a:t>
            </a:r>
            <a:r>
              <a:rPr sz="1200" spc="-5" dirty="0">
                <a:latin typeface="Calibri"/>
                <a:cs typeface="Calibri"/>
              </a:rPr>
              <a:t>Share Insights </a:t>
            </a:r>
            <a:r>
              <a:rPr sz="1200" dirty="0">
                <a:latin typeface="Calibri"/>
                <a:cs typeface="Calibri"/>
              </a:rPr>
              <a:t>if </a:t>
            </a:r>
            <a:r>
              <a:rPr sz="1200" spc="-10" dirty="0">
                <a:latin typeface="Calibri"/>
                <a:cs typeface="Calibri"/>
              </a:rPr>
              <a:t>you feel </a:t>
            </a:r>
            <a:r>
              <a:rPr sz="1200" spc="-15" dirty="0">
                <a:latin typeface="Calibri"/>
                <a:cs typeface="Calibri"/>
              </a:rPr>
              <a:t>like</a:t>
            </a:r>
            <a:r>
              <a:rPr sz="1200" spc="10" dirty="0">
                <a:latin typeface="Calibri"/>
                <a:cs typeface="Calibri"/>
              </a:rPr>
              <a:t> </a:t>
            </a:r>
            <a:r>
              <a:rPr sz="1200" dirty="0">
                <a:latin typeface="Calibri"/>
                <a:cs typeface="Calibri"/>
              </a:rPr>
              <a:t>[optional]</a:t>
            </a:r>
            <a:endParaRPr sz="1200">
              <a:latin typeface="Calibri"/>
              <a:cs typeface="Calibri"/>
            </a:endParaRPr>
          </a:p>
        </p:txBody>
      </p:sp>
      <p:sp>
        <p:nvSpPr>
          <p:cNvPr id="76" name="object 76"/>
          <p:cNvSpPr/>
          <p:nvPr/>
        </p:nvSpPr>
        <p:spPr>
          <a:xfrm>
            <a:off x="4809746" y="6667503"/>
            <a:ext cx="566927" cy="568451"/>
          </a:xfrm>
          <a:prstGeom prst="rect">
            <a:avLst/>
          </a:prstGeom>
          <a:blipFill>
            <a:blip r:embed="rId12" cstate="print"/>
            <a:stretch>
              <a:fillRect/>
            </a:stretch>
          </a:blipFill>
        </p:spPr>
        <p:txBody>
          <a:bodyPr wrap="square" lIns="0" tIns="0" rIns="0" bIns="0" rtlCol="0"/>
          <a:lstStyle/>
          <a:p>
            <a:endParaRPr/>
          </a:p>
        </p:txBody>
      </p:sp>
      <p:sp>
        <p:nvSpPr>
          <p:cNvPr id="77" name="object 77"/>
          <p:cNvSpPr/>
          <p:nvPr/>
        </p:nvSpPr>
        <p:spPr>
          <a:xfrm>
            <a:off x="4829811" y="6687947"/>
            <a:ext cx="500380" cy="500380"/>
          </a:xfrm>
          <a:custGeom>
            <a:avLst/>
            <a:gdLst/>
            <a:ahLst/>
            <a:cxnLst/>
            <a:rect l="l" t="t" r="r" b="b"/>
            <a:pathLst>
              <a:path w="500379" h="500379">
                <a:moveTo>
                  <a:pt x="249936" y="0"/>
                </a:moveTo>
                <a:lnTo>
                  <a:pt x="205006" y="4030"/>
                </a:lnTo>
                <a:lnTo>
                  <a:pt x="162719" y="15651"/>
                </a:lnTo>
                <a:lnTo>
                  <a:pt x="123782" y="34153"/>
                </a:lnTo>
                <a:lnTo>
                  <a:pt x="88900" y="58830"/>
                </a:lnTo>
                <a:lnTo>
                  <a:pt x="58777" y="88974"/>
                </a:lnTo>
                <a:lnTo>
                  <a:pt x="34120" y="123876"/>
                </a:lnTo>
                <a:lnTo>
                  <a:pt x="15635" y="162830"/>
                </a:lnTo>
                <a:lnTo>
                  <a:pt x="4026" y="205128"/>
                </a:lnTo>
                <a:lnTo>
                  <a:pt x="0" y="250063"/>
                </a:lnTo>
                <a:lnTo>
                  <a:pt x="4026" y="294992"/>
                </a:lnTo>
                <a:lnTo>
                  <a:pt x="15635" y="337279"/>
                </a:lnTo>
                <a:lnTo>
                  <a:pt x="34120" y="376216"/>
                </a:lnTo>
                <a:lnTo>
                  <a:pt x="58777" y="411099"/>
                </a:lnTo>
                <a:lnTo>
                  <a:pt x="88900" y="441221"/>
                </a:lnTo>
                <a:lnTo>
                  <a:pt x="123782" y="465878"/>
                </a:lnTo>
                <a:lnTo>
                  <a:pt x="162719" y="484363"/>
                </a:lnTo>
                <a:lnTo>
                  <a:pt x="205006" y="495972"/>
                </a:lnTo>
                <a:lnTo>
                  <a:pt x="249936" y="499999"/>
                </a:lnTo>
                <a:lnTo>
                  <a:pt x="294870" y="495972"/>
                </a:lnTo>
                <a:lnTo>
                  <a:pt x="337168" y="484363"/>
                </a:lnTo>
                <a:lnTo>
                  <a:pt x="376122" y="465878"/>
                </a:lnTo>
                <a:lnTo>
                  <a:pt x="411024" y="441221"/>
                </a:lnTo>
                <a:lnTo>
                  <a:pt x="441168" y="411099"/>
                </a:lnTo>
                <a:lnTo>
                  <a:pt x="465845" y="376216"/>
                </a:lnTo>
                <a:lnTo>
                  <a:pt x="484347" y="337279"/>
                </a:lnTo>
                <a:lnTo>
                  <a:pt x="495968" y="294992"/>
                </a:lnTo>
                <a:lnTo>
                  <a:pt x="499999" y="250063"/>
                </a:lnTo>
                <a:lnTo>
                  <a:pt x="495968" y="205128"/>
                </a:lnTo>
                <a:lnTo>
                  <a:pt x="484347" y="162830"/>
                </a:lnTo>
                <a:lnTo>
                  <a:pt x="465845" y="123876"/>
                </a:lnTo>
                <a:lnTo>
                  <a:pt x="441168" y="88974"/>
                </a:lnTo>
                <a:lnTo>
                  <a:pt x="411024" y="58830"/>
                </a:lnTo>
                <a:lnTo>
                  <a:pt x="376122" y="34153"/>
                </a:lnTo>
                <a:lnTo>
                  <a:pt x="337168" y="15651"/>
                </a:lnTo>
                <a:lnTo>
                  <a:pt x="294870" y="4030"/>
                </a:lnTo>
                <a:lnTo>
                  <a:pt x="249936" y="0"/>
                </a:lnTo>
                <a:close/>
              </a:path>
            </a:pathLst>
          </a:custGeom>
          <a:solidFill>
            <a:srgbClr val="465063"/>
          </a:solidFill>
        </p:spPr>
        <p:txBody>
          <a:bodyPr wrap="square" lIns="0" tIns="0" rIns="0" bIns="0" rtlCol="0"/>
          <a:lstStyle/>
          <a:p>
            <a:endParaRPr/>
          </a:p>
        </p:txBody>
      </p:sp>
      <p:sp>
        <p:nvSpPr>
          <p:cNvPr id="78" name="object 78"/>
          <p:cNvSpPr/>
          <p:nvPr/>
        </p:nvSpPr>
        <p:spPr>
          <a:xfrm>
            <a:off x="4829811" y="6687947"/>
            <a:ext cx="500380" cy="500380"/>
          </a:xfrm>
          <a:custGeom>
            <a:avLst/>
            <a:gdLst/>
            <a:ahLst/>
            <a:cxnLst/>
            <a:rect l="l" t="t" r="r" b="b"/>
            <a:pathLst>
              <a:path w="500379" h="500379">
                <a:moveTo>
                  <a:pt x="0" y="250063"/>
                </a:moveTo>
                <a:lnTo>
                  <a:pt x="4026" y="205128"/>
                </a:lnTo>
                <a:lnTo>
                  <a:pt x="15635" y="162830"/>
                </a:lnTo>
                <a:lnTo>
                  <a:pt x="34120" y="123876"/>
                </a:lnTo>
                <a:lnTo>
                  <a:pt x="58777" y="88974"/>
                </a:lnTo>
                <a:lnTo>
                  <a:pt x="88900" y="58830"/>
                </a:lnTo>
                <a:lnTo>
                  <a:pt x="123782" y="34153"/>
                </a:lnTo>
                <a:lnTo>
                  <a:pt x="162719" y="15651"/>
                </a:lnTo>
                <a:lnTo>
                  <a:pt x="205006" y="4030"/>
                </a:lnTo>
                <a:lnTo>
                  <a:pt x="249936" y="0"/>
                </a:lnTo>
                <a:lnTo>
                  <a:pt x="294870" y="4030"/>
                </a:lnTo>
                <a:lnTo>
                  <a:pt x="337168" y="15651"/>
                </a:lnTo>
                <a:lnTo>
                  <a:pt x="376122" y="34153"/>
                </a:lnTo>
                <a:lnTo>
                  <a:pt x="411024" y="58830"/>
                </a:lnTo>
                <a:lnTo>
                  <a:pt x="441168" y="88974"/>
                </a:lnTo>
                <a:lnTo>
                  <a:pt x="465845" y="123876"/>
                </a:lnTo>
                <a:lnTo>
                  <a:pt x="484347" y="162830"/>
                </a:lnTo>
                <a:lnTo>
                  <a:pt x="495968" y="205128"/>
                </a:lnTo>
                <a:lnTo>
                  <a:pt x="499999" y="250063"/>
                </a:lnTo>
                <a:lnTo>
                  <a:pt x="495968" y="294992"/>
                </a:lnTo>
                <a:lnTo>
                  <a:pt x="484347" y="337279"/>
                </a:lnTo>
                <a:lnTo>
                  <a:pt x="465845" y="376216"/>
                </a:lnTo>
                <a:lnTo>
                  <a:pt x="441168" y="411099"/>
                </a:lnTo>
                <a:lnTo>
                  <a:pt x="411024" y="441221"/>
                </a:lnTo>
                <a:lnTo>
                  <a:pt x="376122" y="465878"/>
                </a:lnTo>
                <a:lnTo>
                  <a:pt x="337168" y="484363"/>
                </a:lnTo>
                <a:lnTo>
                  <a:pt x="294870" y="495972"/>
                </a:lnTo>
                <a:lnTo>
                  <a:pt x="249936" y="499999"/>
                </a:lnTo>
                <a:lnTo>
                  <a:pt x="205006" y="495972"/>
                </a:lnTo>
                <a:lnTo>
                  <a:pt x="162719" y="484363"/>
                </a:lnTo>
                <a:lnTo>
                  <a:pt x="123782" y="465878"/>
                </a:lnTo>
                <a:lnTo>
                  <a:pt x="88900" y="441221"/>
                </a:lnTo>
                <a:lnTo>
                  <a:pt x="58777" y="411099"/>
                </a:lnTo>
                <a:lnTo>
                  <a:pt x="34120" y="376216"/>
                </a:lnTo>
                <a:lnTo>
                  <a:pt x="15635" y="337279"/>
                </a:lnTo>
                <a:lnTo>
                  <a:pt x="4026" y="294992"/>
                </a:lnTo>
                <a:lnTo>
                  <a:pt x="0" y="250063"/>
                </a:lnTo>
                <a:close/>
              </a:path>
            </a:pathLst>
          </a:custGeom>
          <a:ln w="12700">
            <a:solidFill>
              <a:srgbClr val="FFFFFF"/>
            </a:solidFill>
          </a:ln>
        </p:spPr>
        <p:txBody>
          <a:bodyPr wrap="square" lIns="0" tIns="0" rIns="0" bIns="0" rtlCol="0"/>
          <a:lstStyle/>
          <a:p>
            <a:endParaRPr/>
          </a:p>
        </p:txBody>
      </p:sp>
      <p:sp>
        <p:nvSpPr>
          <p:cNvPr id="79" name="object 79"/>
          <p:cNvSpPr/>
          <p:nvPr/>
        </p:nvSpPr>
        <p:spPr>
          <a:xfrm>
            <a:off x="4880864" y="6739130"/>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1"/>
                </a:lnTo>
                <a:lnTo>
                  <a:pt x="5251" y="244488"/>
                </a:lnTo>
                <a:lnTo>
                  <a:pt x="20211" y="286352"/>
                </a:lnTo>
                <a:lnTo>
                  <a:pt x="43687" y="323279"/>
                </a:lnTo>
                <a:lnTo>
                  <a:pt x="74484" y="354076"/>
                </a:lnTo>
                <a:lnTo>
                  <a:pt x="111411" y="377552"/>
                </a:lnTo>
                <a:lnTo>
                  <a:pt x="153275" y="392512"/>
                </a:lnTo>
                <a:lnTo>
                  <a:pt x="198882" y="397763"/>
                </a:lnTo>
                <a:lnTo>
                  <a:pt x="244488" y="392512"/>
                </a:lnTo>
                <a:lnTo>
                  <a:pt x="286352" y="377552"/>
                </a:lnTo>
                <a:lnTo>
                  <a:pt x="323279" y="354076"/>
                </a:lnTo>
                <a:lnTo>
                  <a:pt x="354076" y="323279"/>
                </a:lnTo>
                <a:lnTo>
                  <a:pt x="377552" y="286352"/>
                </a:lnTo>
                <a:lnTo>
                  <a:pt x="392512" y="244488"/>
                </a:lnTo>
                <a:lnTo>
                  <a:pt x="397763" y="198881"/>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80" name="object 80"/>
          <p:cNvSpPr/>
          <p:nvPr/>
        </p:nvSpPr>
        <p:spPr>
          <a:xfrm>
            <a:off x="5077078" y="6738240"/>
            <a:ext cx="7620" cy="396240"/>
          </a:xfrm>
          <a:custGeom>
            <a:avLst/>
            <a:gdLst/>
            <a:ahLst/>
            <a:cxnLst/>
            <a:rect l="l" t="t" r="r" b="b"/>
            <a:pathLst>
              <a:path w="7620" h="396240">
                <a:moveTo>
                  <a:pt x="0" y="0"/>
                </a:moveTo>
                <a:lnTo>
                  <a:pt x="7238" y="396113"/>
                </a:lnTo>
              </a:path>
            </a:pathLst>
          </a:custGeom>
          <a:ln w="6350">
            <a:solidFill>
              <a:srgbClr val="A6A6A6"/>
            </a:solidFill>
          </a:ln>
        </p:spPr>
        <p:txBody>
          <a:bodyPr wrap="square" lIns="0" tIns="0" rIns="0" bIns="0" rtlCol="0"/>
          <a:lstStyle/>
          <a:p>
            <a:endParaRPr/>
          </a:p>
        </p:txBody>
      </p:sp>
      <p:sp>
        <p:nvSpPr>
          <p:cNvPr id="81" name="object 81"/>
          <p:cNvSpPr/>
          <p:nvPr/>
        </p:nvSpPr>
        <p:spPr>
          <a:xfrm>
            <a:off x="4882641" y="6931914"/>
            <a:ext cx="396240" cy="7620"/>
          </a:xfrm>
          <a:custGeom>
            <a:avLst/>
            <a:gdLst/>
            <a:ahLst/>
            <a:cxnLst/>
            <a:rect l="l" t="t" r="r" b="b"/>
            <a:pathLst>
              <a:path w="396239" h="7620">
                <a:moveTo>
                  <a:pt x="0" y="7238"/>
                </a:moveTo>
                <a:lnTo>
                  <a:pt x="396113" y="0"/>
                </a:lnTo>
              </a:path>
            </a:pathLst>
          </a:custGeom>
          <a:ln w="6350">
            <a:solidFill>
              <a:srgbClr val="A6A6A6"/>
            </a:solidFill>
          </a:ln>
        </p:spPr>
        <p:txBody>
          <a:bodyPr wrap="square" lIns="0" tIns="0" rIns="0" bIns="0" rtlCol="0"/>
          <a:lstStyle/>
          <a:p>
            <a:endParaRPr/>
          </a:p>
        </p:txBody>
      </p:sp>
      <p:sp>
        <p:nvSpPr>
          <p:cNvPr id="82" name="object 82"/>
          <p:cNvSpPr/>
          <p:nvPr/>
        </p:nvSpPr>
        <p:spPr>
          <a:xfrm>
            <a:off x="4937125" y="6800469"/>
            <a:ext cx="285750" cy="274955"/>
          </a:xfrm>
          <a:custGeom>
            <a:avLst/>
            <a:gdLst/>
            <a:ahLst/>
            <a:cxnLst/>
            <a:rect l="l" t="t" r="r" b="b"/>
            <a:pathLst>
              <a:path w="285750" h="274954">
                <a:moveTo>
                  <a:pt x="0" y="0"/>
                </a:moveTo>
                <a:lnTo>
                  <a:pt x="285241" y="274955"/>
                </a:lnTo>
              </a:path>
            </a:pathLst>
          </a:custGeom>
          <a:ln w="6350">
            <a:solidFill>
              <a:srgbClr val="A6A6A6"/>
            </a:solidFill>
          </a:ln>
        </p:spPr>
        <p:txBody>
          <a:bodyPr wrap="square" lIns="0" tIns="0" rIns="0" bIns="0" rtlCol="0"/>
          <a:lstStyle/>
          <a:p>
            <a:endParaRPr/>
          </a:p>
        </p:txBody>
      </p:sp>
      <p:sp>
        <p:nvSpPr>
          <p:cNvPr id="83" name="object 83"/>
          <p:cNvSpPr/>
          <p:nvPr/>
        </p:nvSpPr>
        <p:spPr>
          <a:xfrm>
            <a:off x="4941698" y="6794756"/>
            <a:ext cx="274955" cy="285750"/>
          </a:xfrm>
          <a:custGeom>
            <a:avLst/>
            <a:gdLst/>
            <a:ahLst/>
            <a:cxnLst/>
            <a:rect l="l" t="t" r="r" b="b"/>
            <a:pathLst>
              <a:path w="274954" h="285750">
                <a:moveTo>
                  <a:pt x="0" y="285242"/>
                </a:moveTo>
                <a:lnTo>
                  <a:pt x="274954" y="0"/>
                </a:lnTo>
              </a:path>
            </a:pathLst>
          </a:custGeom>
          <a:ln w="6350">
            <a:solidFill>
              <a:srgbClr val="A6A6A6"/>
            </a:solidFill>
          </a:ln>
        </p:spPr>
        <p:txBody>
          <a:bodyPr wrap="square" lIns="0" tIns="0" rIns="0" bIns="0" rtlCol="0"/>
          <a:lstStyle/>
          <a:p>
            <a:endParaRPr/>
          </a:p>
        </p:txBody>
      </p:sp>
      <p:sp>
        <p:nvSpPr>
          <p:cNvPr id="84" name="object 84"/>
          <p:cNvSpPr/>
          <p:nvPr/>
        </p:nvSpPr>
        <p:spPr>
          <a:xfrm>
            <a:off x="4915408" y="6773545"/>
            <a:ext cx="328930" cy="328930"/>
          </a:xfrm>
          <a:custGeom>
            <a:avLst/>
            <a:gdLst/>
            <a:ahLst/>
            <a:cxnLst/>
            <a:rect l="l" t="t" r="r" b="b"/>
            <a:pathLst>
              <a:path w="328929" h="328929">
                <a:moveTo>
                  <a:pt x="164337" y="0"/>
                </a:moveTo>
                <a:lnTo>
                  <a:pt x="120635" y="5876"/>
                </a:lnTo>
                <a:lnTo>
                  <a:pt x="81374" y="22460"/>
                </a:lnTo>
                <a:lnTo>
                  <a:pt x="48117" y="48180"/>
                </a:lnTo>
                <a:lnTo>
                  <a:pt x="22427" y="81468"/>
                </a:lnTo>
                <a:lnTo>
                  <a:pt x="5867" y="120752"/>
                </a:lnTo>
                <a:lnTo>
                  <a:pt x="0" y="164465"/>
                </a:lnTo>
                <a:lnTo>
                  <a:pt x="5867" y="208167"/>
                </a:lnTo>
                <a:lnTo>
                  <a:pt x="22427" y="247428"/>
                </a:lnTo>
                <a:lnTo>
                  <a:pt x="48117" y="280685"/>
                </a:lnTo>
                <a:lnTo>
                  <a:pt x="81374" y="306375"/>
                </a:lnTo>
                <a:lnTo>
                  <a:pt x="120635" y="322935"/>
                </a:lnTo>
                <a:lnTo>
                  <a:pt x="164337" y="328803"/>
                </a:lnTo>
                <a:lnTo>
                  <a:pt x="208050" y="322935"/>
                </a:lnTo>
                <a:lnTo>
                  <a:pt x="247334" y="306375"/>
                </a:lnTo>
                <a:lnTo>
                  <a:pt x="280622" y="280685"/>
                </a:lnTo>
                <a:lnTo>
                  <a:pt x="306342" y="247428"/>
                </a:lnTo>
                <a:lnTo>
                  <a:pt x="322926" y="208167"/>
                </a:lnTo>
                <a:lnTo>
                  <a:pt x="328802" y="164465"/>
                </a:lnTo>
                <a:lnTo>
                  <a:pt x="322926" y="120752"/>
                </a:lnTo>
                <a:lnTo>
                  <a:pt x="306342" y="81468"/>
                </a:lnTo>
                <a:lnTo>
                  <a:pt x="280622" y="48180"/>
                </a:lnTo>
                <a:lnTo>
                  <a:pt x="247334" y="22460"/>
                </a:lnTo>
                <a:lnTo>
                  <a:pt x="208050" y="5876"/>
                </a:lnTo>
                <a:lnTo>
                  <a:pt x="164337" y="0"/>
                </a:lnTo>
                <a:close/>
              </a:path>
            </a:pathLst>
          </a:custGeom>
          <a:solidFill>
            <a:srgbClr val="D9D9D9"/>
          </a:solidFill>
        </p:spPr>
        <p:txBody>
          <a:bodyPr wrap="square" lIns="0" tIns="0" rIns="0" bIns="0" rtlCol="0"/>
          <a:lstStyle/>
          <a:p>
            <a:endParaRPr/>
          </a:p>
        </p:txBody>
      </p:sp>
      <p:sp>
        <p:nvSpPr>
          <p:cNvPr id="85" name="object 85"/>
          <p:cNvSpPr/>
          <p:nvPr/>
        </p:nvSpPr>
        <p:spPr>
          <a:xfrm>
            <a:off x="4935728" y="6793865"/>
            <a:ext cx="288290" cy="288289"/>
          </a:xfrm>
          <a:custGeom>
            <a:avLst/>
            <a:gdLst/>
            <a:ahLst/>
            <a:cxnLst/>
            <a:rect l="l" t="t" r="r" b="b"/>
            <a:pathLst>
              <a:path w="288289" h="288290">
                <a:moveTo>
                  <a:pt x="144018" y="0"/>
                </a:moveTo>
                <a:lnTo>
                  <a:pt x="98511" y="7346"/>
                </a:lnTo>
                <a:lnTo>
                  <a:pt x="58978" y="27805"/>
                </a:lnTo>
                <a:lnTo>
                  <a:pt x="27797" y="59006"/>
                </a:lnTo>
                <a:lnTo>
                  <a:pt x="7345" y="98576"/>
                </a:lnTo>
                <a:lnTo>
                  <a:pt x="0" y="144144"/>
                </a:lnTo>
                <a:lnTo>
                  <a:pt x="7345" y="189651"/>
                </a:lnTo>
                <a:lnTo>
                  <a:pt x="27797" y="229184"/>
                </a:lnTo>
                <a:lnTo>
                  <a:pt x="58978" y="260365"/>
                </a:lnTo>
                <a:lnTo>
                  <a:pt x="98511" y="280817"/>
                </a:lnTo>
                <a:lnTo>
                  <a:pt x="144018" y="288163"/>
                </a:lnTo>
                <a:lnTo>
                  <a:pt x="189586" y="280817"/>
                </a:lnTo>
                <a:lnTo>
                  <a:pt x="229156" y="260365"/>
                </a:lnTo>
                <a:lnTo>
                  <a:pt x="260357" y="229184"/>
                </a:lnTo>
                <a:lnTo>
                  <a:pt x="280816" y="189651"/>
                </a:lnTo>
                <a:lnTo>
                  <a:pt x="288163" y="144144"/>
                </a:lnTo>
                <a:lnTo>
                  <a:pt x="280816" y="98576"/>
                </a:lnTo>
                <a:lnTo>
                  <a:pt x="260357" y="59006"/>
                </a:lnTo>
                <a:lnTo>
                  <a:pt x="229156" y="27805"/>
                </a:lnTo>
                <a:lnTo>
                  <a:pt x="189586" y="7346"/>
                </a:lnTo>
                <a:lnTo>
                  <a:pt x="144018" y="0"/>
                </a:lnTo>
                <a:close/>
              </a:path>
            </a:pathLst>
          </a:custGeom>
          <a:solidFill>
            <a:srgbClr val="E68421"/>
          </a:solidFill>
        </p:spPr>
        <p:txBody>
          <a:bodyPr wrap="square" lIns="0" tIns="0" rIns="0" bIns="0" rtlCol="0"/>
          <a:lstStyle/>
          <a:p>
            <a:endParaRPr/>
          </a:p>
        </p:txBody>
      </p:sp>
      <p:sp>
        <p:nvSpPr>
          <p:cNvPr id="86" name="object 86"/>
          <p:cNvSpPr txBox="1"/>
          <p:nvPr/>
        </p:nvSpPr>
        <p:spPr>
          <a:xfrm>
            <a:off x="4983228" y="6811518"/>
            <a:ext cx="193675"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20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39900" y="361233"/>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3441CB-F2B5-48F8-83EB-102A0DBCA0E0}"/>
              </a:ext>
            </a:extLst>
          </p:cNvPr>
          <p:cNvSpPr/>
          <p:nvPr/>
        </p:nvSpPr>
        <p:spPr>
          <a:xfrm>
            <a:off x="914400" y="885825"/>
            <a:ext cx="5638800" cy="6370975"/>
          </a:xfrm>
          <a:prstGeom prst="rect">
            <a:avLst/>
          </a:prstGeom>
        </p:spPr>
        <p:txBody>
          <a:bodyPr wrap="square">
            <a:spAutoFit/>
          </a:bodyPr>
          <a:lstStyle/>
          <a:p>
            <a:r>
              <a:rPr lang="en-US" sz="1600" b="1" dirty="0"/>
              <a:t>Solution: Activity 3.4 </a:t>
            </a:r>
            <a:r>
              <a:rPr lang="en-US" sz="1600" spc="-5" dirty="0">
                <a:solidFill>
                  <a:srgbClr val="FFFFFF"/>
                </a:solidFill>
                <a:latin typeface="Arial"/>
                <a:cs typeface="Arial"/>
              </a:rPr>
              <a:t>:</a:t>
            </a:r>
            <a:r>
              <a:rPr lang="en-US" sz="1600" spc="-5" dirty="0">
                <a:latin typeface="Arial"/>
                <a:cs typeface="Arial"/>
              </a:rPr>
              <a:t> </a:t>
            </a:r>
            <a:r>
              <a:rPr lang="en-US" sz="1600" b="1" dirty="0"/>
              <a:t>Myers-Briggs Personality Test</a:t>
            </a:r>
          </a:p>
          <a:p>
            <a:endParaRPr lang="en-US" sz="1200" dirty="0"/>
          </a:p>
          <a:p>
            <a:r>
              <a:rPr lang="en-US" sz="1200" dirty="0"/>
              <a:t>For questions 1 to 20 below, please circle one option – ‘a’ or ‘b’ – the one that you feel defines your behavior more closely:</a:t>
            </a:r>
          </a:p>
          <a:p>
            <a:endParaRPr lang="en-US" sz="1200" dirty="0"/>
          </a:p>
          <a:p>
            <a:r>
              <a:rPr lang="en-US" sz="1200" dirty="0"/>
              <a:t>1. a. expend energy, enjoy groups or </a:t>
            </a:r>
            <a:br>
              <a:rPr lang="en-US" sz="1200" dirty="0"/>
            </a:br>
            <a:r>
              <a:rPr lang="en-US" sz="1200" b="1" dirty="0"/>
              <a:t>b. conserve energy, enjoy one-on-one</a:t>
            </a:r>
            <a:endParaRPr lang="en-US" sz="1200" dirty="0"/>
          </a:p>
          <a:p>
            <a:endParaRPr lang="en-US" sz="1200" dirty="0"/>
          </a:p>
          <a:p>
            <a:r>
              <a:rPr lang="en-US" sz="1200" dirty="0"/>
              <a:t>2. a. interpret literally or </a:t>
            </a:r>
            <a:br>
              <a:rPr lang="en-US" sz="1200" dirty="0"/>
            </a:br>
            <a:r>
              <a:rPr lang="en-US" sz="1200" b="1" dirty="0"/>
              <a:t>b. look for meaning and possibilities</a:t>
            </a:r>
            <a:endParaRPr lang="en-US" sz="1200" dirty="0"/>
          </a:p>
          <a:p>
            <a:endParaRPr lang="en-US" sz="1200" dirty="0"/>
          </a:p>
          <a:p>
            <a:r>
              <a:rPr lang="en-US" sz="1200" dirty="0"/>
              <a:t>3. a. logical, thinking, questioning or </a:t>
            </a:r>
            <a:br>
              <a:rPr lang="en-US" sz="1200" dirty="0"/>
            </a:br>
            <a:r>
              <a:rPr lang="en-US" sz="1200" b="1" dirty="0"/>
              <a:t>b. empathetic, feeling, accommodating</a:t>
            </a:r>
            <a:endParaRPr lang="en-US" sz="1200" dirty="0"/>
          </a:p>
          <a:p>
            <a:endParaRPr lang="en-US" sz="1200" dirty="0"/>
          </a:p>
          <a:p>
            <a:r>
              <a:rPr lang="en-US" sz="1200" dirty="0"/>
              <a:t>4. a. organized, orderly or </a:t>
            </a:r>
            <a:br>
              <a:rPr lang="en-US" sz="1200" dirty="0"/>
            </a:br>
            <a:r>
              <a:rPr lang="en-US" sz="1200" b="1" dirty="0"/>
              <a:t>b. flexible, adaptable</a:t>
            </a:r>
            <a:endParaRPr lang="en-US" sz="1200" dirty="0"/>
          </a:p>
          <a:p>
            <a:endParaRPr lang="en-US" sz="1200" dirty="0"/>
          </a:p>
          <a:p>
            <a:r>
              <a:rPr lang="en-US" sz="1200" dirty="0"/>
              <a:t>5. a. more outgoing, think out loud or </a:t>
            </a:r>
            <a:br>
              <a:rPr lang="en-US" sz="1200" dirty="0"/>
            </a:br>
            <a:r>
              <a:rPr lang="en-US" sz="1200" b="1" dirty="0"/>
              <a:t>b. more reserved, think to yourself</a:t>
            </a:r>
            <a:endParaRPr lang="en-US" sz="1200" dirty="0"/>
          </a:p>
          <a:p>
            <a:endParaRPr lang="en-US" sz="1200" dirty="0"/>
          </a:p>
          <a:p>
            <a:r>
              <a:rPr lang="en-US" sz="1200" dirty="0"/>
              <a:t>6. a. practical, realistic, experiential or </a:t>
            </a:r>
            <a:br>
              <a:rPr lang="en-US" sz="1200" dirty="0"/>
            </a:br>
            <a:r>
              <a:rPr lang="en-US" sz="1200" b="1" dirty="0"/>
              <a:t>b. imaginative, innovative, theoretical</a:t>
            </a:r>
            <a:endParaRPr lang="en-US" sz="1200" dirty="0"/>
          </a:p>
          <a:p>
            <a:endParaRPr lang="en-US" sz="1200" dirty="0"/>
          </a:p>
          <a:p>
            <a:r>
              <a:rPr lang="en-US" sz="1200" dirty="0"/>
              <a:t>7. a. candid, straight forward, frank or </a:t>
            </a:r>
            <a:br>
              <a:rPr lang="en-US" sz="1200" dirty="0"/>
            </a:br>
            <a:r>
              <a:rPr lang="en-US" sz="1200" b="1" dirty="0"/>
              <a:t>b. tactful, kind, encouraging</a:t>
            </a:r>
            <a:endParaRPr lang="en-US" sz="1200" dirty="0"/>
          </a:p>
          <a:p>
            <a:endParaRPr lang="en-US" sz="1200" dirty="0"/>
          </a:p>
          <a:p>
            <a:r>
              <a:rPr lang="en-US" sz="1200" dirty="0"/>
              <a:t>8. a. plan, schedule or </a:t>
            </a:r>
            <a:br>
              <a:rPr lang="en-US" sz="1200" dirty="0"/>
            </a:br>
            <a:r>
              <a:rPr lang="en-US" sz="1200" b="1" dirty="0"/>
              <a:t>b. unplanned, spontaneous</a:t>
            </a:r>
            <a:endParaRPr lang="en-US" sz="1200" dirty="0"/>
          </a:p>
          <a:p>
            <a:endParaRPr lang="en-US" sz="1200" dirty="0"/>
          </a:p>
          <a:p>
            <a:r>
              <a:rPr lang="en-US" sz="1200" dirty="0"/>
              <a:t>9. a. seek many tasks, public activities, interaction with others </a:t>
            </a:r>
            <a:br>
              <a:rPr lang="en-US" sz="1200" dirty="0"/>
            </a:br>
            <a:r>
              <a:rPr lang="en-US" sz="1200" b="1" dirty="0"/>
              <a:t>b. seek private, solitary activities with quiet to concentrate</a:t>
            </a:r>
            <a:endParaRPr lang="en-US" sz="1200" dirty="0"/>
          </a:p>
          <a:p>
            <a:endParaRPr lang="en-US" sz="1200" dirty="0"/>
          </a:p>
          <a:p>
            <a:r>
              <a:rPr lang="en-US" sz="1200" dirty="0"/>
              <a:t>10. a. standard, usual, conventional or </a:t>
            </a:r>
            <a:br>
              <a:rPr lang="en-US" sz="1200" dirty="0"/>
            </a:br>
            <a:r>
              <a:rPr lang="en-US" sz="1200" b="1" dirty="0"/>
              <a:t>b. different, novel, unique</a:t>
            </a:r>
            <a:endParaRPr lang="en-US" sz="1200" b="0" i="0" dirty="0">
              <a:effectLst/>
            </a:endParaRPr>
          </a:p>
        </p:txBody>
      </p:sp>
    </p:spTree>
    <p:extLst>
      <p:ext uri="{BB962C8B-B14F-4D97-AF65-F5344CB8AC3E}">
        <p14:creationId xmlns:p14="http://schemas.microsoft.com/office/powerpoint/2010/main" val="4016995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1">
            <a:extLst>
              <a:ext uri="{FF2B5EF4-FFF2-40B4-BE49-F238E27FC236}">
                <a16:creationId xmlns:a16="http://schemas.microsoft.com/office/drawing/2014/main" id="{7E1C49D7-93A9-4754-A6AC-EB7C89E9FAEF}"/>
              </a:ext>
            </a:extLst>
          </p:cNvPr>
          <p:cNvSpPr txBox="1"/>
          <p:nvPr/>
        </p:nvSpPr>
        <p:spPr>
          <a:xfrm>
            <a:off x="2219007" y="352425"/>
            <a:ext cx="2419985" cy="24622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5" normalizeH="0" baseline="0" noProof="0" dirty="0">
                <a:ln>
                  <a:noFill/>
                </a:ln>
                <a:solidFill>
                  <a:prstClr val="black"/>
                </a:solidFill>
                <a:effectLst/>
                <a:uLnTx/>
                <a:uFillTx/>
                <a:latin typeface="Calibri"/>
                <a:ea typeface="+mn-ea"/>
                <a:cs typeface="Calibri"/>
              </a:rPr>
              <a:t>Activity</a:t>
            </a:r>
          </a:p>
        </p:txBody>
      </p:sp>
      <p:sp>
        <p:nvSpPr>
          <p:cNvPr id="3" name="object 59">
            <a:extLst>
              <a:ext uri="{FF2B5EF4-FFF2-40B4-BE49-F238E27FC236}">
                <a16:creationId xmlns:a16="http://schemas.microsoft.com/office/drawing/2014/main" id="{0C2D0EF3-D520-4538-A01F-1CC7DC4A5EE1}"/>
              </a:ext>
            </a:extLst>
          </p:cNvPr>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F7E2D119-D703-46C2-96DB-1220BB125E24}"/>
              </a:ext>
            </a:extLst>
          </p:cNvPr>
          <p:cNvSpPr/>
          <p:nvPr/>
        </p:nvSpPr>
        <p:spPr>
          <a:xfrm>
            <a:off x="947895" y="894169"/>
            <a:ext cx="4962208" cy="5447645"/>
          </a:xfrm>
          <a:prstGeom prst="rect">
            <a:avLst/>
          </a:prstGeom>
        </p:spPr>
        <p:txBody>
          <a:bodyPr wrap="square">
            <a:spAutoFit/>
          </a:bodyPr>
          <a:lstStyle/>
          <a:p>
            <a:r>
              <a:rPr lang="en-US" sz="1200" dirty="0"/>
              <a:t>11. a. firm, tend to criticize, hold the line or </a:t>
            </a:r>
            <a:br>
              <a:rPr lang="en-US" sz="1200" dirty="0"/>
            </a:br>
            <a:r>
              <a:rPr lang="en-US" sz="1200" b="1" dirty="0"/>
              <a:t>b. gentle, tend to appreciate, conciliate</a:t>
            </a:r>
            <a:endParaRPr lang="en-US" sz="1200" dirty="0"/>
          </a:p>
          <a:p>
            <a:endParaRPr lang="en-US" sz="1200" dirty="0"/>
          </a:p>
          <a:p>
            <a:r>
              <a:rPr lang="en-US" sz="1200" dirty="0"/>
              <a:t>12. a. regulated, structured or </a:t>
            </a:r>
            <a:br>
              <a:rPr lang="en-US" sz="1200" dirty="0"/>
            </a:br>
            <a:r>
              <a:rPr lang="en-US" sz="1200" b="1" dirty="0"/>
              <a:t>b. easy going, “live” and “let live”</a:t>
            </a:r>
            <a:endParaRPr lang="en-US" sz="1200" dirty="0"/>
          </a:p>
          <a:p>
            <a:endParaRPr lang="en-US" sz="1200" dirty="0"/>
          </a:p>
          <a:p>
            <a:r>
              <a:rPr lang="en-US" sz="1200" dirty="0"/>
              <a:t>13. a. external, communicative, express yourself or </a:t>
            </a:r>
            <a:br>
              <a:rPr lang="en-US" sz="1200" dirty="0"/>
            </a:br>
            <a:r>
              <a:rPr lang="en-US" sz="1200" b="1" dirty="0"/>
              <a:t>b. internal, reticent, keep to yourself</a:t>
            </a:r>
            <a:endParaRPr lang="en-US" sz="1200" dirty="0"/>
          </a:p>
          <a:p>
            <a:endParaRPr lang="en-US" sz="1200" dirty="0"/>
          </a:p>
          <a:p>
            <a:r>
              <a:rPr lang="en-US" sz="1200" dirty="0"/>
              <a:t>14. a. focus on here-and-now or </a:t>
            </a:r>
            <a:br>
              <a:rPr lang="en-US" sz="1200" dirty="0"/>
            </a:br>
            <a:r>
              <a:rPr lang="en-US" sz="1200" b="1" dirty="0"/>
              <a:t>b. look to the future, global perspective, “big picture”</a:t>
            </a:r>
            <a:endParaRPr lang="en-US" sz="1200" dirty="0"/>
          </a:p>
          <a:p>
            <a:endParaRPr lang="en-US" sz="1200" dirty="0"/>
          </a:p>
          <a:p>
            <a:r>
              <a:rPr lang="en-US" sz="1200" dirty="0"/>
              <a:t>15. a. tough-minded, just or </a:t>
            </a:r>
            <a:br>
              <a:rPr lang="en-US" sz="1200" dirty="0"/>
            </a:br>
            <a:r>
              <a:rPr lang="en-US" sz="1200" b="1" dirty="0"/>
              <a:t>b. tender-hearted, merciful</a:t>
            </a:r>
            <a:endParaRPr lang="en-US" sz="1200" dirty="0"/>
          </a:p>
          <a:p>
            <a:endParaRPr lang="en-US" sz="1200" dirty="0"/>
          </a:p>
          <a:p>
            <a:r>
              <a:rPr lang="en-US" sz="1200" dirty="0"/>
              <a:t>16. a. preparation, plan ahead or </a:t>
            </a:r>
            <a:br>
              <a:rPr lang="en-US" sz="1200" dirty="0"/>
            </a:br>
            <a:r>
              <a:rPr lang="en-US" sz="1200" b="1" dirty="0"/>
              <a:t>b. go with the flow, adapt as you go</a:t>
            </a:r>
            <a:endParaRPr lang="en-US" sz="1200" dirty="0"/>
          </a:p>
          <a:p>
            <a:endParaRPr lang="en-US" sz="1200" dirty="0"/>
          </a:p>
          <a:p>
            <a:r>
              <a:rPr lang="en-US" sz="1200" dirty="0"/>
              <a:t>17. a. active, initiate or </a:t>
            </a:r>
            <a:br>
              <a:rPr lang="en-US" sz="1200" dirty="0"/>
            </a:br>
            <a:r>
              <a:rPr lang="en-US" sz="1200" b="1" dirty="0"/>
              <a:t>b. reflective, deliberate</a:t>
            </a:r>
            <a:endParaRPr lang="en-US" sz="1200" dirty="0"/>
          </a:p>
          <a:p>
            <a:endParaRPr lang="en-US" sz="1200" dirty="0"/>
          </a:p>
          <a:p>
            <a:r>
              <a:rPr lang="en-US" sz="1200" dirty="0"/>
              <a:t>18. a. facts, things, “what is” or </a:t>
            </a:r>
            <a:br>
              <a:rPr lang="en-US" sz="1200" dirty="0"/>
            </a:br>
            <a:r>
              <a:rPr lang="en-US" sz="1200" b="1" dirty="0"/>
              <a:t>b. ideas, dreams, “what could be,” philosophical</a:t>
            </a:r>
            <a:endParaRPr lang="en-US" sz="1200" dirty="0"/>
          </a:p>
          <a:p>
            <a:endParaRPr lang="en-US" sz="1200" dirty="0"/>
          </a:p>
          <a:p>
            <a:r>
              <a:rPr lang="en-US" sz="1200" dirty="0"/>
              <a:t>19. a. matter of fact, issue-oriented or </a:t>
            </a:r>
            <a:br>
              <a:rPr lang="en-US" sz="1200" dirty="0"/>
            </a:br>
            <a:r>
              <a:rPr lang="en-US" sz="1200" b="1" dirty="0"/>
              <a:t>b. sensitive, people-oriented, compassionate</a:t>
            </a:r>
            <a:endParaRPr lang="en-US" sz="1200" dirty="0"/>
          </a:p>
          <a:p>
            <a:endParaRPr lang="en-US" sz="1200" dirty="0"/>
          </a:p>
          <a:p>
            <a:r>
              <a:rPr lang="en-US" sz="1200" dirty="0"/>
              <a:t>20. a. control, govern or </a:t>
            </a:r>
            <a:br>
              <a:rPr lang="en-US" sz="1200" dirty="0"/>
            </a:br>
            <a:r>
              <a:rPr lang="en-US" sz="1200" b="1" dirty="0"/>
              <a:t>b. latitude, freedom</a:t>
            </a:r>
            <a:endParaRPr lang="en-US" sz="1200" b="0" i="0" dirty="0">
              <a:effectLst/>
            </a:endParaRPr>
          </a:p>
        </p:txBody>
      </p:sp>
    </p:spTree>
    <p:extLst>
      <p:ext uri="{BB962C8B-B14F-4D97-AF65-F5344CB8AC3E}">
        <p14:creationId xmlns:p14="http://schemas.microsoft.com/office/powerpoint/2010/main" val="2511388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3149346" y="5709922"/>
            <a:ext cx="1270" cy="1377315"/>
          </a:xfrm>
          <a:custGeom>
            <a:avLst/>
            <a:gdLst/>
            <a:ahLst/>
            <a:cxnLst/>
            <a:rect l="l" t="t" r="r" b="b"/>
            <a:pathLst>
              <a:path w="1269" h="1377315">
                <a:moveTo>
                  <a:pt x="889" y="0"/>
                </a:moveTo>
                <a:lnTo>
                  <a:pt x="0" y="1376934"/>
                </a:lnTo>
              </a:path>
            </a:pathLst>
          </a:custGeom>
          <a:ln/>
        </p:spPr>
        <p:style>
          <a:lnRef idx="3">
            <a:schemeClr val="accent3"/>
          </a:lnRef>
          <a:fillRef idx="0">
            <a:schemeClr val="accent3"/>
          </a:fillRef>
          <a:effectRef idx="2">
            <a:schemeClr val="accent3"/>
          </a:effectRef>
          <a:fontRef idx="minor">
            <a:schemeClr val="tx1"/>
          </a:fontRef>
        </p:style>
        <p:txBody>
          <a:bodyPr wrap="square" lIns="0" tIns="0" rIns="0" bIns="0" rtlCol="0"/>
          <a:lstStyle/>
          <a:p>
            <a:endParaRPr/>
          </a:p>
        </p:txBody>
      </p:sp>
      <p:sp>
        <p:nvSpPr>
          <p:cNvPr id="68" name="object 68"/>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9" name="object 69"/>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0" name="object 70"/>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1" name="object 71"/>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2" name="object 72"/>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3" name="object 73"/>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4" name="object 74"/>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5" name="object 75"/>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6" name="object 76"/>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7" name="object 77"/>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8" name="object 78"/>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9" name="object 79"/>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0" name="object 80"/>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1" name="object 81"/>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2" name="object 82"/>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3" name="object 83"/>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4" name="object 84"/>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5" name="object 85"/>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6" name="object 86"/>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7" name="object 87"/>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8" name="object 88"/>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9" name="object 89"/>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0" name="object 90"/>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1" name="object 91"/>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2" name="object 92"/>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3" name="object 93"/>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4" name="object 94"/>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5" name="object 95"/>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6" name="object 96"/>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7" name="object 97"/>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8" name="object 98"/>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9" name="object 99"/>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0" name="object 100"/>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1" name="object 101"/>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2" name="object 102"/>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3" name="object 103"/>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4" name="object 104"/>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5" name="object 105"/>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6" name="object 106"/>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7" name="object 107"/>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8" name="object 108"/>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9" name="object 109"/>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0" name="object 110"/>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1" name="object 111"/>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2" name="object 112"/>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3" name="object 113"/>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4" name="object 114"/>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5" name="object 115"/>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6" name="object 116"/>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7" name="object 117"/>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8" name="object 118"/>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9" name="object 119"/>
          <p:cNvSpPr txBox="1"/>
          <p:nvPr/>
        </p:nvSpPr>
        <p:spPr>
          <a:xfrm>
            <a:off x="3408426" y="5840096"/>
            <a:ext cx="3068574" cy="738664"/>
          </a:xfrm>
          <a:prstGeom prst="rect">
            <a:avLst/>
          </a:prstGeom>
        </p:spPr>
        <p:txBody>
          <a:bodyPr vert="horz" wrap="square" lIns="0" tIns="0" rIns="0" bIns="0" rtlCol="0">
            <a:spAutoFit/>
          </a:bodyPr>
          <a:lstStyle/>
          <a:p>
            <a:pPr marL="184785" marR="178435" indent="214629">
              <a:lnSpc>
                <a:spcPct val="100000"/>
              </a:lnSpc>
            </a:pPr>
            <a:r>
              <a:rPr lang="en-IN" sz="1600" b="1" spc="-5" dirty="0">
                <a:latin typeface="Arial"/>
                <a:cs typeface="Arial"/>
              </a:rPr>
              <a:t>Chapter </a:t>
            </a:r>
            <a:r>
              <a:rPr sz="1600" b="1" spc="-5">
                <a:latin typeface="Arial"/>
                <a:cs typeface="Arial"/>
              </a:rPr>
              <a:t>4. </a:t>
            </a:r>
            <a:r>
              <a:rPr lang="en-IN" sz="1600" b="1" spc="-5" dirty="0">
                <a:latin typeface="Arial"/>
                <a:cs typeface="Arial"/>
              </a:rPr>
              <a:t>            </a:t>
            </a:r>
            <a:r>
              <a:rPr sz="1600" b="1" spc="-5">
                <a:latin typeface="Arial"/>
                <a:cs typeface="Arial"/>
              </a:rPr>
              <a:t>Coaching  </a:t>
            </a:r>
            <a:r>
              <a:rPr lang="en-IN" sz="1600" b="1" spc="-5" dirty="0">
                <a:latin typeface="Arial"/>
                <a:cs typeface="Arial"/>
              </a:rPr>
              <a:t>C</a:t>
            </a:r>
            <a:r>
              <a:rPr sz="1600" b="1" spc="-10">
                <a:latin typeface="Arial"/>
                <a:cs typeface="Arial"/>
              </a:rPr>
              <a:t>onversations</a:t>
            </a:r>
            <a:r>
              <a:rPr sz="1600" b="1" spc="-15">
                <a:latin typeface="Arial"/>
                <a:cs typeface="Arial"/>
              </a:rPr>
              <a:t> </a:t>
            </a:r>
            <a:r>
              <a:rPr lang="en-IN" sz="1600" b="1" spc="-15" dirty="0">
                <a:latin typeface="Arial"/>
                <a:cs typeface="Arial"/>
              </a:rPr>
              <a:t> </a:t>
            </a:r>
            <a:r>
              <a:rPr sz="1600" b="1" spc="-5">
                <a:latin typeface="Arial"/>
                <a:cs typeface="Arial"/>
              </a:rPr>
              <a:t>–</a:t>
            </a:r>
            <a:r>
              <a:rPr lang="en-IN" sz="1600" b="1" spc="-5" dirty="0">
                <a:latin typeface="Arial"/>
                <a:cs typeface="Arial"/>
              </a:rPr>
              <a:t> </a:t>
            </a:r>
            <a:r>
              <a:rPr sz="1600" b="1" spc="-5">
                <a:latin typeface="Arial"/>
                <a:cs typeface="Arial"/>
              </a:rPr>
              <a:t>Coaching </a:t>
            </a:r>
            <a:r>
              <a:rPr sz="1600" b="1" spc="-10" dirty="0">
                <a:latin typeface="Arial"/>
                <a:cs typeface="Arial"/>
              </a:rPr>
              <a:t>for</a:t>
            </a:r>
            <a:r>
              <a:rPr sz="1600" b="1" spc="-100" dirty="0">
                <a:latin typeface="Arial"/>
                <a:cs typeface="Arial"/>
              </a:rPr>
              <a:t> </a:t>
            </a:r>
            <a:r>
              <a:rPr sz="1600" b="1" spc="-15" dirty="0">
                <a:latin typeface="Arial"/>
                <a:cs typeface="Arial"/>
              </a:rPr>
              <a:t>Action</a:t>
            </a:r>
            <a:endParaRPr sz="1600">
              <a:latin typeface="Arial"/>
              <a:cs typeface="Arial"/>
            </a:endParaRPr>
          </a:p>
        </p:txBody>
      </p:sp>
      <p:pic>
        <p:nvPicPr>
          <p:cNvPr id="122" name="Picture 2" descr="C:\Users\JS5027377\Desktop\Sri Core Java\champion-c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1" y="1571626"/>
            <a:ext cx="1848443" cy="236220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838200" y="1800225"/>
            <a:ext cx="2830286" cy="1752600"/>
          </a:xfrm>
          <a:prstGeom prst="rect">
            <a:avLst/>
          </a:prstGeom>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You have successfully completed –</a:t>
            </a:r>
          </a:p>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Professional Coaching Skills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CE0A5D-0F53-4732-82AA-8CEA92922216}"/>
              </a:ext>
            </a:extLst>
          </p:cNvPr>
          <p:cNvSpPr/>
          <p:nvPr/>
        </p:nvSpPr>
        <p:spPr>
          <a:xfrm>
            <a:off x="457200" y="657225"/>
            <a:ext cx="5943600" cy="3785652"/>
          </a:xfrm>
          <a:prstGeom prst="rect">
            <a:avLst/>
          </a:prstGeom>
        </p:spPr>
        <p:txBody>
          <a:bodyPr wrap="square">
            <a:spAutoFit/>
          </a:bodyPr>
          <a:lstStyle/>
          <a:p>
            <a:pPr algn="just"/>
            <a:r>
              <a:rPr lang="en-US" sz="1600" b="1" dirty="0"/>
              <a:t>Solution: Activity 1.1 Responsibilities of an agile coach</a:t>
            </a:r>
          </a:p>
          <a:p>
            <a:pPr algn="just"/>
            <a:endParaRPr lang="en-US" sz="1200" dirty="0"/>
          </a:p>
          <a:p>
            <a:pPr marL="171450" indent="-171450">
              <a:lnSpc>
                <a:spcPct val="150000"/>
              </a:lnSpc>
              <a:buFont typeface="Arial" panose="020B0604020202020204" pitchFamily="34" charset="0"/>
              <a:buChar char="•"/>
            </a:pPr>
            <a:r>
              <a:rPr lang="en-US" sz="1200" dirty="0"/>
              <a:t>Assist Agile teams in acquiring the necessary skills to rapidly become self-sufficient and benefit from Agile approaches. Define and manage project scope, goals and deliverables.</a:t>
            </a:r>
          </a:p>
          <a:p>
            <a:pPr marL="171450" indent="-171450">
              <a:lnSpc>
                <a:spcPct val="150000"/>
              </a:lnSpc>
              <a:buFont typeface="Arial" panose="020B0604020202020204" pitchFamily="34" charset="0"/>
              <a:buChar char="•"/>
            </a:pPr>
            <a:endParaRPr lang="en-US" sz="1200" dirty="0"/>
          </a:p>
          <a:p>
            <a:pPr marL="171450" indent="-171450">
              <a:lnSpc>
                <a:spcPct val="150000"/>
              </a:lnSpc>
              <a:buFont typeface="Arial" panose="020B0604020202020204" pitchFamily="34" charset="0"/>
              <a:buChar char="•"/>
            </a:pPr>
            <a:r>
              <a:rPr lang="en-US" sz="1200" dirty="0"/>
              <a:t>Support the start-up of projects, give advice to improve the application of Agile delivery methods (Kanban, Scrum, XP, etc.) throughout projects, and institute best practices.</a:t>
            </a:r>
          </a:p>
          <a:p>
            <a:pPr marL="171450" indent="-171450">
              <a:lnSpc>
                <a:spcPct val="150000"/>
              </a:lnSpc>
              <a:buFont typeface="Arial" panose="020B0604020202020204" pitchFamily="34" charset="0"/>
              <a:buChar char="•"/>
            </a:pPr>
            <a:endParaRPr lang="en-US" sz="1200" dirty="0"/>
          </a:p>
          <a:p>
            <a:pPr marL="171450" indent="-171450">
              <a:lnSpc>
                <a:spcPct val="150000"/>
              </a:lnSpc>
              <a:buFont typeface="Arial" panose="020B0604020202020204" pitchFamily="34" charset="0"/>
              <a:buChar char="•"/>
            </a:pPr>
            <a:r>
              <a:rPr lang="en-US" sz="1200" dirty="0"/>
              <a:t>Promote and facilitate the adoption of Agility within teams through team coaching, one-on-one mentoring, delivery of Agile training classes, workshops, and briefings.</a:t>
            </a:r>
          </a:p>
          <a:p>
            <a:pPr marL="171450" indent="-171450">
              <a:lnSpc>
                <a:spcPct val="150000"/>
              </a:lnSpc>
              <a:buFont typeface="Arial" panose="020B0604020202020204" pitchFamily="34" charset="0"/>
              <a:buChar char="•"/>
            </a:pPr>
            <a:endParaRPr lang="en-US" sz="1200" dirty="0"/>
          </a:p>
          <a:p>
            <a:pPr marL="171450" indent="-171450">
              <a:lnSpc>
                <a:spcPct val="150000"/>
              </a:lnSpc>
              <a:buFont typeface="Arial" panose="020B0604020202020204" pitchFamily="34" charset="0"/>
              <a:buChar char="•"/>
            </a:pPr>
            <a:r>
              <a:rPr lang="en-US" sz="1200" dirty="0"/>
              <a:t>Manages the coordination of activities among subordinates, customers, and third party vendors and subcontractors</a:t>
            </a:r>
          </a:p>
          <a:p>
            <a:pPr algn="just"/>
            <a:endParaRPr lang="en-US" sz="1200" dirty="0"/>
          </a:p>
        </p:txBody>
      </p:sp>
      <p:sp>
        <p:nvSpPr>
          <p:cNvPr id="3" name="object 4">
            <a:extLst>
              <a:ext uri="{FF2B5EF4-FFF2-40B4-BE49-F238E27FC236}">
                <a16:creationId xmlns:a16="http://schemas.microsoft.com/office/drawing/2014/main" id="{ECAE3E34-405F-4B2D-9519-5994FD43F658}"/>
              </a:ext>
            </a:extLst>
          </p:cNvPr>
          <p:cNvSpPr/>
          <p:nvPr/>
        </p:nvSpPr>
        <p:spPr>
          <a:xfrm>
            <a:off x="5424948" y="8470736"/>
            <a:ext cx="565150" cy="271273"/>
          </a:xfrm>
          <a:prstGeom prst="rect">
            <a:avLst/>
          </a:prstGeom>
          <a:blipFill>
            <a:blip r:embed="rId2" cstate="print"/>
            <a:stretch>
              <a:fillRect/>
            </a:stretch>
          </a:blipFill>
        </p:spPr>
        <p:txBody>
          <a:bodyPr wrap="square" lIns="0" tIns="0" rIns="0" bIns="0" rtlCol="0"/>
          <a:lstStyle/>
          <a:p>
            <a:endParaRPr/>
          </a:p>
        </p:txBody>
      </p:sp>
      <p:pic>
        <p:nvPicPr>
          <p:cNvPr id="1026" name="Picture 2" descr="https://agilecoachmaster.files.wordpress.com/2017/02/71f42-agilecoach.jpg?w=400&amp;h=307">
            <a:extLst>
              <a:ext uri="{FF2B5EF4-FFF2-40B4-BE49-F238E27FC236}">
                <a16:creationId xmlns:a16="http://schemas.microsoft.com/office/drawing/2014/main" id="{F5E8EB42-FD51-410C-8FA9-7CD262A38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924425"/>
            <a:ext cx="4129548"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61">
            <a:extLst>
              <a:ext uri="{FF2B5EF4-FFF2-40B4-BE49-F238E27FC236}">
                <a16:creationId xmlns:a16="http://schemas.microsoft.com/office/drawing/2014/main" id="{4370DC4C-3B02-4231-A6A9-42FF8FBE0506}"/>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Tree>
    <p:extLst>
      <p:ext uri="{BB962C8B-B14F-4D97-AF65-F5344CB8AC3E}">
        <p14:creationId xmlns:p14="http://schemas.microsoft.com/office/powerpoint/2010/main" val="2192858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0"/>
            <a:ext cx="2663825" cy="170559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Learning</a:t>
            </a:r>
            <a:r>
              <a:rPr sz="1500" b="1" spc="-70" dirty="0">
                <a:latin typeface="Calibri"/>
                <a:cs typeface="Calibri"/>
              </a:rPr>
              <a:t> </a:t>
            </a:r>
            <a:r>
              <a:rPr sz="1500" b="1" spc="-5" dirty="0">
                <a:latin typeface="Calibri"/>
                <a:cs typeface="Calibri"/>
              </a:rPr>
              <a:t>Objectives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Coaching</a:t>
            </a:r>
            <a:r>
              <a:rPr sz="1200" spc="-105" dirty="0">
                <a:latin typeface="Calibri"/>
                <a:cs typeface="Calibri"/>
              </a:rPr>
              <a:t> </a:t>
            </a:r>
            <a:r>
              <a:rPr sz="1200" dirty="0">
                <a:latin typeface="Calibri"/>
                <a:cs typeface="Calibri"/>
              </a:rPr>
              <a:t>Models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Issue</a:t>
            </a:r>
            <a:r>
              <a:rPr sz="1200" spc="-60" dirty="0">
                <a:latin typeface="Calibri"/>
                <a:cs typeface="Calibri"/>
              </a:rPr>
              <a:t> </a:t>
            </a:r>
            <a:r>
              <a:rPr sz="1200" spc="-5" dirty="0">
                <a:latin typeface="Calibri"/>
                <a:cs typeface="Calibri"/>
              </a:rPr>
              <a:t>identification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Issue</a:t>
            </a:r>
            <a:r>
              <a:rPr sz="1200" spc="-45" dirty="0">
                <a:latin typeface="Calibri"/>
                <a:cs typeface="Calibri"/>
              </a:rPr>
              <a:t> </a:t>
            </a:r>
            <a:r>
              <a:rPr sz="1200" spc="-10" dirty="0">
                <a:latin typeface="Calibri"/>
                <a:cs typeface="Calibri"/>
              </a:rPr>
              <a:t>exploration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Action</a:t>
            </a:r>
            <a:r>
              <a:rPr sz="1200" spc="-80" dirty="0">
                <a:latin typeface="Calibri"/>
                <a:cs typeface="Calibri"/>
              </a:rPr>
              <a:t> </a:t>
            </a:r>
            <a:r>
              <a:rPr sz="1200" spc="-5" dirty="0">
                <a:latin typeface="Calibri"/>
                <a:cs typeface="Calibri"/>
              </a:rPr>
              <a:t>commitment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Conducting </a:t>
            </a:r>
            <a:r>
              <a:rPr sz="1200" dirty="0">
                <a:latin typeface="Calibri"/>
                <a:cs typeface="Calibri"/>
              </a:rPr>
              <a:t>the </a:t>
            </a:r>
            <a:r>
              <a:rPr sz="1200" spc="-5" dirty="0">
                <a:latin typeface="Calibri"/>
                <a:cs typeface="Calibri"/>
              </a:rPr>
              <a:t>coaching</a:t>
            </a:r>
            <a:r>
              <a:rPr sz="1200" spc="-80" dirty="0">
                <a:latin typeface="Calibri"/>
                <a:cs typeface="Calibri"/>
              </a:rPr>
              <a:t> </a:t>
            </a:r>
            <a:r>
              <a:rPr sz="1200" spc="-10" dirty="0">
                <a:latin typeface="Calibri"/>
                <a:cs typeface="Calibri"/>
              </a:rPr>
              <a:t>conversation</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2259329" y="6175772"/>
            <a:ext cx="2346960" cy="654025"/>
          </a:xfrm>
          <a:prstGeom prst="rect">
            <a:avLst/>
          </a:prstGeom>
        </p:spPr>
        <p:txBody>
          <a:bodyPr vert="horz" wrap="square" lIns="0" tIns="0" rIns="0" bIns="0" rtlCol="0">
            <a:spAutoFit/>
          </a:bodyPr>
          <a:lstStyle/>
          <a:p>
            <a:pPr marL="12700" marR="5080" indent="359410">
              <a:lnSpc>
                <a:spcPct val="124700"/>
              </a:lnSpc>
            </a:pPr>
            <a:r>
              <a:rPr sz="1700" b="1" spc="-5" dirty="0">
                <a:latin typeface="Calibri"/>
                <a:cs typeface="Calibri"/>
              </a:rPr>
              <a:t>Coaching Model </a:t>
            </a:r>
            <a:r>
              <a:rPr sz="1700" b="1" dirty="0">
                <a:latin typeface="Calibri"/>
                <a:cs typeface="Calibri"/>
              </a:rPr>
              <a:t>–  </a:t>
            </a:r>
            <a:r>
              <a:rPr sz="1700" b="1" spc="-5" dirty="0">
                <a:latin typeface="Calibri"/>
                <a:cs typeface="Calibri"/>
              </a:rPr>
              <a:t>Coaching </a:t>
            </a:r>
            <a:r>
              <a:rPr sz="1700" b="1" spc="-10" dirty="0">
                <a:latin typeface="Calibri"/>
                <a:cs typeface="Calibri"/>
              </a:rPr>
              <a:t>for</a:t>
            </a:r>
            <a:r>
              <a:rPr sz="1700" b="1" spc="-45" dirty="0">
                <a:latin typeface="Calibri"/>
                <a:cs typeface="Calibri"/>
              </a:rPr>
              <a:t> </a:t>
            </a:r>
            <a:r>
              <a:rPr sz="1700" b="1" spc="-10" dirty="0">
                <a:latin typeface="Calibri"/>
                <a:cs typeface="Calibri"/>
              </a:rPr>
              <a:t>Performance</a:t>
            </a:r>
            <a:endParaRPr sz="17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143000" y="893066"/>
            <a:ext cx="4572000" cy="1595309"/>
          </a:xfrm>
          <a:prstGeom prst="rect">
            <a:avLst/>
          </a:prstGeom>
        </p:spPr>
        <p:txBody>
          <a:bodyPr vert="horz" wrap="square" lIns="0" tIns="109220" rIns="0" bIns="0" rtlCol="0">
            <a:spAutoFit/>
          </a:bodyPr>
          <a:lstStyle/>
          <a:p>
            <a:pPr marL="228600">
              <a:lnSpc>
                <a:spcPct val="100000"/>
              </a:lnSpc>
              <a:spcBef>
                <a:spcPts val="860"/>
              </a:spcBef>
            </a:pPr>
            <a:r>
              <a:rPr sz="1300" spc="-5" dirty="0">
                <a:solidFill>
                  <a:srgbClr val="FFFFFF"/>
                </a:solidFill>
                <a:latin typeface="Arial"/>
                <a:cs typeface="Arial"/>
              </a:rPr>
              <a:t>Activity 4.1: Peer Coaching – </a:t>
            </a:r>
            <a:r>
              <a:rPr sz="1300" spc="-10" dirty="0">
                <a:solidFill>
                  <a:srgbClr val="FFFFFF"/>
                </a:solidFill>
                <a:latin typeface="Arial"/>
                <a:cs typeface="Arial"/>
              </a:rPr>
              <a:t>Personal</a:t>
            </a:r>
            <a:r>
              <a:rPr sz="1300" spc="135" dirty="0">
                <a:solidFill>
                  <a:srgbClr val="FFFFFF"/>
                </a:solidFill>
                <a:latin typeface="Arial"/>
                <a:cs typeface="Arial"/>
              </a:rPr>
              <a:t> </a:t>
            </a:r>
            <a:r>
              <a:rPr sz="1300" spc="-10" dirty="0">
                <a:solidFill>
                  <a:srgbClr val="FFFFFF"/>
                </a:solidFill>
                <a:latin typeface="Arial"/>
                <a:cs typeface="Arial"/>
              </a:rPr>
              <a:t>Dilemma</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300">
              <a:latin typeface="Times New Roman"/>
              <a:cs typeface="Times New Roman"/>
            </a:endParaRPr>
          </a:p>
          <a:p>
            <a:pPr marL="410209">
              <a:lnSpc>
                <a:spcPct val="100000"/>
              </a:lnSpc>
            </a:pPr>
            <a:r>
              <a:rPr sz="1200" spc="-25" dirty="0">
                <a:latin typeface="Calibri"/>
                <a:cs typeface="Calibri"/>
              </a:rPr>
              <a:t>We </a:t>
            </a:r>
            <a:r>
              <a:rPr sz="1200" dirty="0">
                <a:latin typeface="Calibri"/>
                <a:cs typeface="Calibri"/>
              </a:rPr>
              <a:t>need </a:t>
            </a:r>
            <a:r>
              <a:rPr sz="1200" spc="-10" dirty="0">
                <a:latin typeface="Calibri"/>
                <a:cs typeface="Calibri"/>
              </a:rPr>
              <a:t>two volunteers for </a:t>
            </a:r>
            <a:r>
              <a:rPr sz="1200" dirty="0">
                <a:latin typeface="Calibri"/>
                <a:cs typeface="Calibri"/>
              </a:rPr>
              <a:t>this peer </a:t>
            </a:r>
            <a:r>
              <a:rPr sz="1200" spc="-5" dirty="0">
                <a:latin typeface="Calibri"/>
                <a:cs typeface="Calibri"/>
              </a:rPr>
              <a:t>coaching</a:t>
            </a:r>
            <a:r>
              <a:rPr sz="1200" spc="-65" dirty="0">
                <a:latin typeface="Calibri"/>
                <a:cs typeface="Calibri"/>
              </a:rPr>
              <a:t> </a:t>
            </a:r>
            <a:r>
              <a:rPr sz="1200" spc="-5" dirty="0">
                <a:latin typeface="Calibri"/>
                <a:cs typeface="Calibri"/>
              </a:rPr>
              <a:t>session:</a:t>
            </a:r>
            <a:endParaRPr sz="1200">
              <a:latin typeface="Calibri"/>
              <a:cs typeface="Calibri"/>
            </a:endParaRPr>
          </a:p>
          <a:p>
            <a:pPr marL="410209">
              <a:lnSpc>
                <a:spcPct val="100000"/>
              </a:lnSpc>
              <a:spcBef>
                <a:spcPts val="885"/>
              </a:spcBef>
            </a:pPr>
            <a:r>
              <a:rPr sz="1200" dirty="0">
                <a:latin typeface="Calibri"/>
                <a:cs typeface="Calibri"/>
              </a:rPr>
              <a:t>-  A </a:t>
            </a:r>
            <a:r>
              <a:rPr sz="1200" spc="-5" dirty="0">
                <a:latin typeface="Calibri"/>
                <a:cs typeface="Calibri"/>
              </a:rPr>
              <a:t>Coachee who </a:t>
            </a:r>
            <a:r>
              <a:rPr sz="1200" dirty="0">
                <a:latin typeface="Calibri"/>
                <a:cs typeface="Calibri"/>
              </a:rPr>
              <a:t>has a </a:t>
            </a:r>
            <a:r>
              <a:rPr sz="1200" spc="-5" dirty="0">
                <a:latin typeface="Calibri"/>
                <a:cs typeface="Calibri"/>
              </a:rPr>
              <a:t>personal</a:t>
            </a:r>
            <a:r>
              <a:rPr sz="1200" spc="-105" dirty="0">
                <a:latin typeface="Calibri"/>
                <a:cs typeface="Calibri"/>
              </a:rPr>
              <a:t> </a:t>
            </a:r>
            <a:r>
              <a:rPr sz="1200" dirty="0">
                <a:latin typeface="Calibri"/>
                <a:cs typeface="Calibri"/>
              </a:rPr>
              <a:t>dilemma</a:t>
            </a:r>
            <a:endParaRPr sz="1200">
              <a:latin typeface="Calibri"/>
              <a:cs typeface="Calibri"/>
            </a:endParaRPr>
          </a:p>
        </p:txBody>
      </p:sp>
      <p:sp>
        <p:nvSpPr>
          <p:cNvPr id="18" name="object 18"/>
          <p:cNvSpPr txBox="1"/>
          <p:nvPr/>
        </p:nvSpPr>
        <p:spPr>
          <a:xfrm>
            <a:off x="1540891" y="2557526"/>
            <a:ext cx="3424554" cy="184666"/>
          </a:xfrm>
          <a:prstGeom prst="rect">
            <a:avLst/>
          </a:prstGeom>
        </p:spPr>
        <p:txBody>
          <a:bodyPr vert="horz" wrap="square" lIns="0" tIns="0" rIns="0" bIns="0" rtlCol="0">
            <a:spAutoFit/>
          </a:bodyPr>
          <a:lstStyle/>
          <a:p>
            <a:pPr marL="12700">
              <a:lnSpc>
                <a:spcPct val="100000"/>
              </a:lnSpc>
            </a:pPr>
            <a:r>
              <a:rPr sz="1200" dirty="0">
                <a:latin typeface="Calibri"/>
                <a:cs typeface="Calibri"/>
              </a:rPr>
              <a:t>-  A </a:t>
            </a:r>
            <a:r>
              <a:rPr sz="1200" spc="-5" dirty="0">
                <a:latin typeface="Calibri"/>
                <a:cs typeface="Calibri"/>
              </a:rPr>
              <a:t>Coach who will </a:t>
            </a:r>
            <a:r>
              <a:rPr sz="1200" dirty="0">
                <a:latin typeface="Calibri"/>
                <a:cs typeface="Calibri"/>
              </a:rPr>
              <a:t>help the </a:t>
            </a:r>
            <a:r>
              <a:rPr sz="1200" spc="-5" dirty="0">
                <a:latin typeface="Calibri"/>
                <a:cs typeface="Calibri"/>
              </a:rPr>
              <a:t>Coachee </a:t>
            </a:r>
            <a:r>
              <a:rPr sz="1200" dirty="0">
                <a:latin typeface="Calibri"/>
                <a:cs typeface="Calibri"/>
              </a:rPr>
              <a:t>think </a:t>
            </a:r>
            <a:r>
              <a:rPr sz="1200" spc="-5" dirty="0">
                <a:latin typeface="Calibri"/>
                <a:cs typeface="Calibri"/>
              </a:rPr>
              <a:t>through</a:t>
            </a:r>
            <a:r>
              <a:rPr sz="1200" spc="-130" dirty="0">
                <a:latin typeface="Calibri"/>
                <a:cs typeface="Calibri"/>
              </a:rPr>
              <a:t> </a:t>
            </a:r>
            <a:r>
              <a:rPr sz="1200" dirty="0">
                <a:latin typeface="Calibri"/>
                <a:cs typeface="Calibri"/>
              </a:rPr>
              <a:t>the</a:t>
            </a:r>
            <a:endParaRPr sz="1200">
              <a:latin typeface="Calibri"/>
              <a:cs typeface="Calibri"/>
            </a:endParaRPr>
          </a:p>
        </p:txBody>
      </p:sp>
      <p:sp>
        <p:nvSpPr>
          <p:cNvPr id="19" name="object 19"/>
          <p:cNvSpPr txBox="1"/>
          <p:nvPr/>
        </p:nvSpPr>
        <p:spPr>
          <a:xfrm>
            <a:off x="1540892" y="2776982"/>
            <a:ext cx="3396615" cy="704808"/>
          </a:xfrm>
          <a:prstGeom prst="rect">
            <a:avLst/>
          </a:prstGeom>
        </p:spPr>
        <p:txBody>
          <a:bodyPr vert="horz" wrap="square" lIns="0" tIns="0" rIns="0" bIns="0" rtlCol="0">
            <a:spAutoFit/>
          </a:bodyPr>
          <a:lstStyle/>
          <a:p>
            <a:pPr marL="128270">
              <a:lnSpc>
                <a:spcPct val="100000"/>
              </a:lnSpc>
            </a:pPr>
            <a:r>
              <a:rPr sz="1200" spc="-5" dirty="0">
                <a:latin typeface="Calibri"/>
                <a:cs typeface="Calibri"/>
              </a:rPr>
              <a:t>problem </a:t>
            </a:r>
            <a:r>
              <a:rPr sz="1200" dirty="0">
                <a:latin typeface="Calibri"/>
                <a:cs typeface="Calibri"/>
              </a:rPr>
              <a:t>and </a:t>
            </a:r>
            <a:r>
              <a:rPr sz="1200" spc="-5" dirty="0">
                <a:latin typeface="Calibri"/>
                <a:cs typeface="Calibri"/>
              </a:rPr>
              <a:t>possibly </a:t>
            </a:r>
            <a:r>
              <a:rPr sz="1200" dirty="0">
                <a:latin typeface="Calibri"/>
                <a:cs typeface="Calibri"/>
              </a:rPr>
              <a:t>find a</a:t>
            </a:r>
            <a:r>
              <a:rPr sz="1200" spc="-85" dirty="0">
                <a:latin typeface="Calibri"/>
                <a:cs typeface="Calibri"/>
              </a:rPr>
              <a:t> </a:t>
            </a:r>
            <a:r>
              <a:rPr sz="1200" spc="-5" dirty="0">
                <a:latin typeface="Calibri"/>
                <a:cs typeface="Calibri"/>
              </a:rPr>
              <a:t>solution</a:t>
            </a:r>
            <a:endParaRPr sz="1200">
              <a:latin typeface="Calibri"/>
              <a:cs typeface="Calibri"/>
            </a:endParaRPr>
          </a:p>
          <a:p>
            <a:pPr marL="12700" marR="5080">
              <a:lnSpc>
                <a:spcPct val="120000"/>
              </a:lnSpc>
              <a:spcBef>
                <a:spcPts val="600"/>
              </a:spcBef>
            </a:pPr>
            <a:r>
              <a:rPr sz="1200" dirty="0">
                <a:latin typeface="Calibri"/>
                <a:cs typeface="Calibri"/>
              </a:rPr>
              <a:t>The </a:t>
            </a:r>
            <a:r>
              <a:rPr sz="1200" spc="-10" dirty="0">
                <a:latin typeface="Calibri"/>
                <a:cs typeface="Calibri"/>
              </a:rPr>
              <a:t>rest </a:t>
            </a:r>
            <a:r>
              <a:rPr sz="1200" dirty="0">
                <a:latin typeface="Calibri"/>
                <a:cs typeface="Calibri"/>
              </a:rPr>
              <a:t>of the </a:t>
            </a:r>
            <a:r>
              <a:rPr sz="1200" spc="-5" dirty="0">
                <a:latin typeface="Calibri"/>
                <a:cs typeface="Calibri"/>
              </a:rPr>
              <a:t>class will observe </a:t>
            </a:r>
            <a:r>
              <a:rPr sz="1200" dirty="0">
                <a:latin typeface="Calibri"/>
                <a:cs typeface="Calibri"/>
              </a:rPr>
              <a:t>and </a:t>
            </a:r>
            <a:r>
              <a:rPr sz="1200" spc="-5" dirty="0">
                <a:latin typeface="Calibri"/>
                <a:cs typeface="Calibri"/>
              </a:rPr>
              <a:t>provide feedback  after </a:t>
            </a:r>
            <a:r>
              <a:rPr sz="1200" dirty="0">
                <a:latin typeface="Calibri"/>
                <a:cs typeface="Calibri"/>
              </a:rPr>
              <a:t>the </a:t>
            </a:r>
            <a:r>
              <a:rPr sz="1200" spc="-5" dirty="0">
                <a:latin typeface="Calibri"/>
                <a:cs typeface="Calibri"/>
              </a:rPr>
              <a:t>coaching</a:t>
            </a:r>
            <a:r>
              <a:rPr sz="1200" spc="-110" dirty="0">
                <a:latin typeface="Calibri"/>
                <a:cs typeface="Calibri"/>
              </a:rPr>
              <a:t> </a:t>
            </a:r>
            <a:r>
              <a:rPr sz="1200" spc="-5" dirty="0">
                <a:latin typeface="Calibri"/>
                <a:cs typeface="Calibri"/>
              </a:rPr>
              <a:t>session.</a:t>
            </a:r>
            <a:endParaRPr sz="1200">
              <a:latin typeface="Calibri"/>
              <a:cs typeface="Calibri"/>
            </a:endParaRPr>
          </a:p>
        </p:txBody>
      </p:sp>
      <p:sp>
        <p:nvSpPr>
          <p:cNvPr id="20" name="object 20"/>
          <p:cNvSpPr/>
          <p:nvPr/>
        </p:nvSpPr>
        <p:spPr>
          <a:xfrm>
            <a:off x="4792981" y="3425954"/>
            <a:ext cx="566927" cy="566927"/>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813428" y="3445765"/>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9"/>
                </a:lnTo>
                <a:lnTo>
                  <a:pt x="34120" y="376178"/>
                </a:lnTo>
                <a:lnTo>
                  <a:pt x="58777" y="411077"/>
                </a:lnTo>
                <a:lnTo>
                  <a:pt x="88900" y="441210"/>
                </a:lnTo>
                <a:lnTo>
                  <a:pt x="123782" y="465873"/>
                </a:lnTo>
                <a:lnTo>
                  <a:pt x="162719" y="484362"/>
                </a:lnTo>
                <a:lnTo>
                  <a:pt x="205006" y="495972"/>
                </a:lnTo>
                <a:lnTo>
                  <a:pt x="249936" y="499999"/>
                </a:lnTo>
                <a:lnTo>
                  <a:pt x="294870" y="495972"/>
                </a:lnTo>
                <a:lnTo>
                  <a:pt x="337168" y="484362"/>
                </a:lnTo>
                <a:lnTo>
                  <a:pt x="376122" y="465873"/>
                </a:lnTo>
                <a:lnTo>
                  <a:pt x="411024" y="441210"/>
                </a:lnTo>
                <a:lnTo>
                  <a:pt x="441168" y="411077"/>
                </a:lnTo>
                <a:lnTo>
                  <a:pt x="465845" y="376178"/>
                </a:lnTo>
                <a:lnTo>
                  <a:pt x="484347" y="337219"/>
                </a:lnTo>
                <a:lnTo>
                  <a:pt x="495968" y="294903"/>
                </a:lnTo>
                <a:lnTo>
                  <a:pt x="499999" y="249936"/>
                </a:lnTo>
                <a:lnTo>
                  <a:pt x="495968" y="205006"/>
                </a:lnTo>
                <a:lnTo>
                  <a:pt x="484347" y="162719"/>
                </a:lnTo>
                <a:lnTo>
                  <a:pt x="465845" y="123782"/>
                </a:lnTo>
                <a:lnTo>
                  <a:pt x="441168" y="88900"/>
                </a:lnTo>
                <a:lnTo>
                  <a:pt x="411024" y="58777"/>
                </a:lnTo>
                <a:lnTo>
                  <a:pt x="376122" y="34120"/>
                </a:lnTo>
                <a:lnTo>
                  <a:pt x="337168" y="15635"/>
                </a:lnTo>
                <a:lnTo>
                  <a:pt x="294870" y="4026"/>
                </a:lnTo>
                <a:lnTo>
                  <a:pt x="249936" y="0"/>
                </a:lnTo>
                <a:close/>
              </a:path>
            </a:pathLst>
          </a:custGeom>
          <a:solidFill>
            <a:srgbClr val="465063"/>
          </a:solidFill>
        </p:spPr>
        <p:txBody>
          <a:bodyPr wrap="square" lIns="0" tIns="0" rIns="0" bIns="0" rtlCol="0"/>
          <a:lstStyle/>
          <a:p>
            <a:endParaRPr/>
          </a:p>
        </p:txBody>
      </p:sp>
      <p:sp>
        <p:nvSpPr>
          <p:cNvPr id="22" name="object 22"/>
          <p:cNvSpPr/>
          <p:nvPr/>
        </p:nvSpPr>
        <p:spPr>
          <a:xfrm>
            <a:off x="4813428" y="3445765"/>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870" y="4026"/>
                </a:lnTo>
                <a:lnTo>
                  <a:pt x="337168" y="15635"/>
                </a:lnTo>
                <a:lnTo>
                  <a:pt x="376122" y="34120"/>
                </a:lnTo>
                <a:lnTo>
                  <a:pt x="411024" y="58777"/>
                </a:lnTo>
                <a:lnTo>
                  <a:pt x="441168" y="88900"/>
                </a:lnTo>
                <a:lnTo>
                  <a:pt x="465845" y="123782"/>
                </a:lnTo>
                <a:lnTo>
                  <a:pt x="484347" y="162719"/>
                </a:lnTo>
                <a:lnTo>
                  <a:pt x="495968" y="205006"/>
                </a:lnTo>
                <a:lnTo>
                  <a:pt x="499999" y="249936"/>
                </a:lnTo>
                <a:lnTo>
                  <a:pt x="495968" y="294903"/>
                </a:lnTo>
                <a:lnTo>
                  <a:pt x="484347" y="337219"/>
                </a:lnTo>
                <a:lnTo>
                  <a:pt x="465845" y="376178"/>
                </a:lnTo>
                <a:lnTo>
                  <a:pt x="441168" y="411077"/>
                </a:lnTo>
                <a:lnTo>
                  <a:pt x="411024" y="441210"/>
                </a:lnTo>
                <a:lnTo>
                  <a:pt x="376122" y="465873"/>
                </a:lnTo>
                <a:lnTo>
                  <a:pt x="337168" y="484362"/>
                </a:lnTo>
                <a:lnTo>
                  <a:pt x="294870" y="495972"/>
                </a:lnTo>
                <a:lnTo>
                  <a:pt x="249936" y="499999"/>
                </a:lnTo>
                <a:lnTo>
                  <a:pt x="205006" y="495972"/>
                </a:lnTo>
                <a:lnTo>
                  <a:pt x="162719" y="484362"/>
                </a:lnTo>
                <a:lnTo>
                  <a:pt x="123782" y="465873"/>
                </a:lnTo>
                <a:lnTo>
                  <a:pt x="88900" y="441210"/>
                </a:lnTo>
                <a:lnTo>
                  <a:pt x="58777" y="411077"/>
                </a:lnTo>
                <a:lnTo>
                  <a:pt x="34120" y="376178"/>
                </a:lnTo>
                <a:lnTo>
                  <a:pt x="15635" y="337219"/>
                </a:lnTo>
                <a:lnTo>
                  <a:pt x="4026" y="294903"/>
                </a:lnTo>
                <a:lnTo>
                  <a:pt x="0" y="249936"/>
                </a:lnTo>
                <a:close/>
              </a:path>
            </a:pathLst>
          </a:custGeom>
          <a:ln w="12700">
            <a:solidFill>
              <a:srgbClr val="FFFFFF"/>
            </a:solidFill>
          </a:ln>
        </p:spPr>
        <p:txBody>
          <a:bodyPr wrap="square" lIns="0" tIns="0" rIns="0" bIns="0" rtlCol="0"/>
          <a:lstStyle/>
          <a:p>
            <a:endParaRPr/>
          </a:p>
        </p:txBody>
      </p:sp>
      <p:sp>
        <p:nvSpPr>
          <p:cNvPr id="23" name="object 23"/>
          <p:cNvSpPr/>
          <p:nvPr/>
        </p:nvSpPr>
        <p:spPr>
          <a:xfrm>
            <a:off x="4864481" y="3496820"/>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2" y="397891"/>
                </a:lnTo>
                <a:lnTo>
                  <a:pt x="244488" y="392632"/>
                </a:lnTo>
                <a:lnTo>
                  <a:pt x="286352" y="377653"/>
                </a:lnTo>
                <a:lnTo>
                  <a:pt x="323279" y="354153"/>
                </a:lnTo>
                <a:lnTo>
                  <a:pt x="354076" y="323329"/>
                </a:lnTo>
                <a:lnTo>
                  <a:pt x="377552" y="286377"/>
                </a:lnTo>
                <a:lnTo>
                  <a:pt x="392512" y="244495"/>
                </a:lnTo>
                <a:lnTo>
                  <a:pt x="397764" y="198882"/>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24" name="object 24"/>
          <p:cNvSpPr/>
          <p:nvPr/>
        </p:nvSpPr>
        <p:spPr>
          <a:xfrm>
            <a:off x="5060696" y="3496055"/>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5" name="object 25"/>
          <p:cNvSpPr/>
          <p:nvPr/>
        </p:nvSpPr>
        <p:spPr>
          <a:xfrm>
            <a:off x="4866259" y="3689604"/>
            <a:ext cx="396240" cy="7620"/>
          </a:xfrm>
          <a:custGeom>
            <a:avLst/>
            <a:gdLst/>
            <a:ahLst/>
            <a:cxnLst/>
            <a:rect l="l" t="t" r="r" b="b"/>
            <a:pathLst>
              <a:path w="396239" h="7620">
                <a:moveTo>
                  <a:pt x="0" y="7365"/>
                </a:moveTo>
                <a:lnTo>
                  <a:pt x="396113" y="0"/>
                </a:lnTo>
              </a:path>
            </a:pathLst>
          </a:custGeom>
          <a:ln w="6350">
            <a:solidFill>
              <a:srgbClr val="A6A6A6"/>
            </a:solidFill>
          </a:ln>
        </p:spPr>
        <p:txBody>
          <a:bodyPr wrap="square" lIns="0" tIns="0" rIns="0" bIns="0" rtlCol="0"/>
          <a:lstStyle/>
          <a:p>
            <a:endParaRPr/>
          </a:p>
        </p:txBody>
      </p:sp>
      <p:sp>
        <p:nvSpPr>
          <p:cNvPr id="26" name="object 26"/>
          <p:cNvSpPr/>
          <p:nvPr/>
        </p:nvSpPr>
        <p:spPr>
          <a:xfrm>
            <a:off x="4920741" y="3558287"/>
            <a:ext cx="285750" cy="274955"/>
          </a:xfrm>
          <a:custGeom>
            <a:avLst/>
            <a:gdLst/>
            <a:ahLst/>
            <a:cxnLst/>
            <a:rect l="l" t="t" r="r" b="b"/>
            <a:pathLst>
              <a:path w="285750" h="274954">
                <a:moveTo>
                  <a:pt x="0" y="0"/>
                </a:moveTo>
                <a:lnTo>
                  <a:pt x="285242" y="274954"/>
                </a:lnTo>
              </a:path>
            </a:pathLst>
          </a:custGeom>
          <a:ln w="6350">
            <a:solidFill>
              <a:srgbClr val="A6A6A6"/>
            </a:solidFill>
          </a:ln>
        </p:spPr>
        <p:txBody>
          <a:bodyPr wrap="square" lIns="0" tIns="0" rIns="0" bIns="0" rtlCol="0"/>
          <a:lstStyle/>
          <a:p>
            <a:endParaRPr/>
          </a:p>
        </p:txBody>
      </p:sp>
      <p:sp>
        <p:nvSpPr>
          <p:cNvPr id="27" name="object 27"/>
          <p:cNvSpPr/>
          <p:nvPr/>
        </p:nvSpPr>
        <p:spPr>
          <a:xfrm>
            <a:off x="4925316" y="3552573"/>
            <a:ext cx="274955" cy="285750"/>
          </a:xfrm>
          <a:custGeom>
            <a:avLst/>
            <a:gdLst/>
            <a:ahLst/>
            <a:cxnLst/>
            <a:rect l="l" t="t" r="r" b="b"/>
            <a:pathLst>
              <a:path w="274954" h="285750">
                <a:moveTo>
                  <a:pt x="0" y="285242"/>
                </a:moveTo>
                <a:lnTo>
                  <a:pt x="274955" y="0"/>
                </a:lnTo>
              </a:path>
            </a:pathLst>
          </a:custGeom>
          <a:ln w="6350">
            <a:solidFill>
              <a:srgbClr val="A6A6A6"/>
            </a:solidFill>
          </a:ln>
        </p:spPr>
        <p:txBody>
          <a:bodyPr wrap="square" lIns="0" tIns="0" rIns="0" bIns="0" rtlCol="0"/>
          <a:lstStyle/>
          <a:p>
            <a:endParaRPr/>
          </a:p>
        </p:txBody>
      </p:sp>
      <p:sp>
        <p:nvSpPr>
          <p:cNvPr id="28" name="object 28"/>
          <p:cNvSpPr/>
          <p:nvPr/>
        </p:nvSpPr>
        <p:spPr>
          <a:xfrm>
            <a:off x="4899027" y="3531362"/>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7"/>
                </a:lnTo>
                <a:lnTo>
                  <a:pt x="5867" y="208050"/>
                </a:lnTo>
                <a:lnTo>
                  <a:pt x="22427" y="247334"/>
                </a:lnTo>
                <a:lnTo>
                  <a:pt x="48117" y="280622"/>
                </a:lnTo>
                <a:lnTo>
                  <a:pt x="81374" y="306342"/>
                </a:lnTo>
                <a:lnTo>
                  <a:pt x="120635" y="322926"/>
                </a:lnTo>
                <a:lnTo>
                  <a:pt x="164337" y="328802"/>
                </a:lnTo>
                <a:lnTo>
                  <a:pt x="208050" y="322926"/>
                </a:lnTo>
                <a:lnTo>
                  <a:pt x="247334" y="306342"/>
                </a:lnTo>
                <a:lnTo>
                  <a:pt x="280622" y="280622"/>
                </a:lnTo>
                <a:lnTo>
                  <a:pt x="306342" y="247334"/>
                </a:lnTo>
                <a:lnTo>
                  <a:pt x="322926" y="208050"/>
                </a:lnTo>
                <a:lnTo>
                  <a:pt x="328802" y="164337"/>
                </a:lnTo>
                <a:lnTo>
                  <a:pt x="322926" y="120679"/>
                </a:lnTo>
                <a:lnTo>
                  <a:pt x="306342" y="81430"/>
                </a:lnTo>
                <a:lnTo>
                  <a:pt x="280622" y="48164"/>
                </a:lnTo>
                <a:lnTo>
                  <a:pt x="247334" y="22455"/>
                </a:lnTo>
                <a:lnTo>
                  <a:pt x="208050" y="5876"/>
                </a:lnTo>
                <a:lnTo>
                  <a:pt x="164337" y="0"/>
                </a:lnTo>
                <a:close/>
              </a:path>
            </a:pathLst>
          </a:custGeom>
          <a:solidFill>
            <a:srgbClr val="D9D9D9"/>
          </a:solidFill>
        </p:spPr>
        <p:txBody>
          <a:bodyPr wrap="square" lIns="0" tIns="0" rIns="0" bIns="0" rtlCol="0"/>
          <a:lstStyle/>
          <a:p>
            <a:endParaRPr/>
          </a:p>
        </p:txBody>
      </p:sp>
      <p:sp>
        <p:nvSpPr>
          <p:cNvPr id="29" name="object 29"/>
          <p:cNvSpPr/>
          <p:nvPr/>
        </p:nvSpPr>
        <p:spPr>
          <a:xfrm>
            <a:off x="4919347" y="3551682"/>
            <a:ext cx="288290" cy="288289"/>
          </a:xfrm>
          <a:custGeom>
            <a:avLst/>
            <a:gdLst/>
            <a:ahLst/>
            <a:cxnLst/>
            <a:rect l="l" t="t" r="r" b="b"/>
            <a:pathLst>
              <a:path w="288289" h="288289">
                <a:moveTo>
                  <a:pt x="144017" y="0"/>
                </a:moveTo>
                <a:lnTo>
                  <a:pt x="98511" y="7345"/>
                </a:lnTo>
                <a:lnTo>
                  <a:pt x="58978" y="27797"/>
                </a:lnTo>
                <a:lnTo>
                  <a:pt x="27797" y="58978"/>
                </a:lnTo>
                <a:lnTo>
                  <a:pt x="7345" y="98511"/>
                </a:lnTo>
                <a:lnTo>
                  <a:pt x="0" y="144018"/>
                </a:lnTo>
                <a:lnTo>
                  <a:pt x="7345" y="189586"/>
                </a:lnTo>
                <a:lnTo>
                  <a:pt x="27797" y="229156"/>
                </a:lnTo>
                <a:lnTo>
                  <a:pt x="58978" y="260357"/>
                </a:lnTo>
                <a:lnTo>
                  <a:pt x="98511" y="280816"/>
                </a:lnTo>
                <a:lnTo>
                  <a:pt x="144017" y="288163"/>
                </a:lnTo>
                <a:lnTo>
                  <a:pt x="189586" y="280816"/>
                </a:lnTo>
                <a:lnTo>
                  <a:pt x="229156" y="260357"/>
                </a:lnTo>
                <a:lnTo>
                  <a:pt x="260357" y="229156"/>
                </a:lnTo>
                <a:lnTo>
                  <a:pt x="280816" y="189586"/>
                </a:lnTo>
                <a:lnTo>
                  <a:pt x="288163" y="144018"/>
                </a:lnTo>
                <a:lnTo>
                  <a:pt x="280816" y="98511"/>
                </a:lnTo>
                <a:lnTo>
                  <a:pt x="260357" y="58978"/>
                </a:lnTo>
                <a:lnTo>
                  <a:pt x="229156" y="27797"/>
                </a:lnTo>
                <a:lnTo>
                  <a:pt x="189586" y="7345"/>
                </a:lnTo>
                <a:lnTo>
                  <a:pt x="144017" y="0"/>
                </a:lnTo>
                <a:close/>
              </a:path>
            </a:pathLst>
          </a:custGeom>
          <a:solidFill>
            <a:srgbClr val="E68421"/>
          </a:solidFill>
        </p:spPr>
        <p:txBody>
          <a:bodyPr wrap="square" lIns="0" tIns="0" rIns="0" bIns="0" rtlCol="0"/>
          <a:lstStyle/>
          <a:p>
            <a:endParaRPr/>
          </a:p>
        </p:txBody>
      </p:sp>
      <p:sp>
        <p:nvSpPr>
          <p:cNvPr id="30" name="object 30"/>
          <p:cNvSpPr txBox="1"/>
          <p:nvPr/>
        </p:nvSpPr>
        <p:spPr>
          <a:xfrm>
            <a:off x="4967098" y="3568700"/>
            <a:ext cx="193040"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15</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4" name="object 3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5" name="object 3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6" name="object 3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7" name="object 3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38" name="object 3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39" name="object 3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0" name="object 4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1" name="object 4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2" name="object 4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3" name="object 4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4" name="object 4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5" name="object 4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6" name="object 4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7" name="object 4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48" name="object 4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49" name="object 4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0" name="object 5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1" name="object 5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2" name="object 5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3" name="object 5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4" name="object 5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5" name="object 5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6" name="object 5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7" name="object 5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58" name="object 5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59" name="object 5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0" name="object 6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1" name="object 6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2" name="object 6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3" name="object 6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4" name="object 6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5" name="object 6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6" name="object 6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7" name="object 6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68" name="object 6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69" name="object 6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0" name="object 7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1" name="object 7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2" name="object 7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3" name="object 7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4" name="object 7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5" name="object 7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6" name="object 7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7" name="object 7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78" name="object 7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79" name="object 7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0" name="object 8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1" name="object 8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2" name="object 8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3" name="object 8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6" name="object 86"/>
          <p:cNvSpPr txBox="1"/>
          <p:nvPr/>
        </p:nvSpPr>
        <p:spPr>
          <a:xfrm>
            <a:off x="1328674" y="7922971"/>
            <a:ext cx="2875280" cy="407804"/>
          </a:xfrm>
          <a:prstGeom prst="rect">
            <a:avLst/>
          </a:prstGeom>
        </p:spPr>
        <p:txBody>
          <a:bodyPr vert="horz" wrap="square" lIns="0" tIns="0" rIns="0" bIns="0" rtlCol="0">
            <a:spAutoFit/>
          </a:bodyPr>
          <a:lstStyle/>
          <a:p>
            <a:pPr marL="12700">
              <a:lnSpc>
                <a:spcPct val="100000"/>
              </a:lnSpc>
            </a:pPr>
            <a:r>
              <a:rPr sz="900" i="1" spc="-5" dirty="0">
                <a:latin typeface="Calibri"/>
                <a:cs typeface="Calibri"/>
              </a:rPr>
              <a:t>Source: “Quiet </a:t>
            </a:r>
            <a:r>
              <a:rPr sz="900" i="1" dirty="0">
                <a:latin typeface="Calibri"/>
                <a:cs typeface="Calibri"/>
              </a:rPr>
              <a:t>Leadership” </a:t>
            </a:r>
            <a:r>
              <a:rPr sz="900" i="1" spc="-5" dirty="0">
                <a:latin typeface="Calibri"/>
                <a:cs typeface="Calibri"/>
              </a:rPr>
              <a:t>by David</a:t>
            </a:r>
            <a:r>
              <a:rPr sz="900" i="1" spc="-50" dirty="0">
                <a:latin typeface="Calibri"/>
                <a:cs typeface="Calibri"/>
              </a:rPr>
              <a:t> </a:t>
            </a:r>
            <a:r>
              <a:rPr sz="900" i="1" spc="-10" dirty="0">
                <a:latin typeface="Calibri"/>
                <a:cs typeface="Calibri"/>
              </a:rPr>
              <a:t>Rock</a:t>
            </a:r>
            <a:endParaRPr sz="900">
              <a:latin typeface="Calibri"/>
              <a:cs typeface="Calibri"/>
            </a:endParaRPr>
          </a:p>
          <a:p>
            <a:pPr>
              <a:lnSpc>
                <a:spcPct val="100000"/>
              </a:lnSpc>
              <a:spcBef>
                <a:spcPts val="30"/>
              </a:spcBef>
            </a:pPr>
            <a:endParaRPr sz="950">
              <a:latin typeface="Times New Roman"/>
              <a:cs typeface="Times New Roman"/>
            </a:endParaRPr>
          </a:p>
          <a:p>
            <a:pPr marL="1337310">
              <a:lnSpc>
                <a:spcPct val="100000"/>
              </a:lnSpc>
            </a:pPr>
            <a:endParaRPr sz="800">
              <a:latin typeface="Arial"/>
              <a:cs typeface="Arial"/>
            </a:endParaRPr>
          </a:p>
        </p:txBody>
      </p:sp>
      <p:sp>
        <p:nvSpPr>
          <p:cNvPr id="84" name="Rectangle 83">
            <a:extLst>
              <a:ext uri="{FF2B5EF4-FFF2-40B4-BE49-F238E27FC236}">
                <a16:creationId xmlns:a16="http://schemas.microsoft.com/office/drawing/2014/main" id="{31E51456-EBE8-4844-9396-FB4E2E2F2C91}"/>
              </a:ext>
            </a:extLst>
          </p:cNvPr>
          <p:cNvSpPr/>
          <p:nvPr/>
        </p:nvSpPr>
        <p:spPr>
          <a:xfrm>
            <a:off x="1053132" y="4945985"/>
            <a:ext cx="5300505" cy="3724096"/>
          </a:xfrm>
          <a:prstGeom prst="rect">
            <a:avLst/>
          </a:prstGeom>
        </p:spPr>
        <p:txBody>
          <a:bodyPr wrap="square">
            <a:spAutoFit/>
          </a:bodyPr>
          <a:lstStyle/>
          <a:p>
            <a:r>
              <a:rPr lang="en-US" sz="1600" b="1" dirty="0"/>
              <a:t>Solution: Activity 4.1 Peer Coaching – Personal Dilemma</a:t>
            </a:r>
          </a:p>
          <a:p>
            <a:endParaRPr lang="en-US" sz="1600" b="1" dirty="0"/>
          </a:p>
          <a:p>
            <a:r>
              <a:rPr lang="en-US" sz="1200" dirty="0"/>
              <a:t>Team 1 – Speaker  | Team 2 – Listener</a:t>
            </a:r>
          </a:p>
          <a:p>
            <a:endParaRPr lang="en-US" sz="1200" dirty="0"/>
          </a:p>
          <a:p>
            <a:r>
              <a:rPr lang="en-US" sz="1200" dirty="0"/>
              <a:t>Team 1 will deliver the speech | Team 2 Listen and may ask the question like</a:t>
            </a:r>
          </a:p>
          <a:p>
            <a:endParaRPr lang="en-US" sz="1200" dirty="0"/>
          </a:p>
          <a:p>
            <a:r>
              <a:rPr lang="en-US" sz="1200" dirty="0"/>
              <a:t>What more or What less you going to talk further?</a:t>
            </a:r>
          </a:p>
          <a:p>
            <a:endParaRPr lang="en-US" sz="1200" dirty="0"/>
          </a:p>
          <a:p>
            <a:r>
              <a:rPr lang="en-US" sz="1200" dirty="0"/>
              <a:t>This is empathy exercise but just understand , build practice for listening and don't react on them.</a:t>
            </a:r>
          </a:p>
          <a:p>
            <a:endParaRPr lang="en-US" sz="1200" dirty="0"/>
          </a:p>
          <a:p>
            <a:r>
              <a:rPr lang="en-US" sz="1200" dirty="0"/>
              <a:t>We need two volunteers 1 Coach &amp; 1 Coachee</a:t>
            </a:r>
          </a:p>
          <a:p>
            <a:endParaRPr lang="en-US" sz="1200" dirty="0"/>
          </a:p>
          <a:p>
            <a:r>
              <a:rPr lang="en-US" sz="1200" dirty="0"/>
              <a:t>Who understand the situation better? – Coachee</a:t>
            </a:r>
          </a:p>
          <a:p>
            <a:endParaRPr lang="en-US" sz="1200" dirty="0"/>
          </a:p>
          <a:p>
            <a:endParaRPr lang="en-US" sz="1200" dirty="0"/>
          </a:p>
          <a:p>
            <a:endParaRPr lang="en-US" sz="1200" dirty="0"/>
          </a:p>
          <a:p>
            <a:r>
              <a:rPr lang="en-US" sz="1200" dirty="0"/>
              <a:t>Who focus to deliver the solution for the current situation ? – Coach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4" name="object 3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5" name="object 3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6" name="object 3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37" name="object 3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38" name="object 3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39" name="object 3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0" name="object 4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1" name="object 4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2" name="object 4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3" name="object 4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4" name="object 4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5" name="object 4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6" name="object 4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47" name="object 4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48" name="object 4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49" name="object 4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0" name="object 5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1" name="object 5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2" name="object 5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3" name="object 5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4" name="object 5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5" name="object 5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6" name="object 5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57" name="object 5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58" name="object 5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59" name="object 5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0" name="object 6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1" name="object 6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2" name="object 6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3" name="object 6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4" name="object 6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5" name="object 6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6" name="object 6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67" name="object 6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68" name="object 6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69" name="object 6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0" name="object 7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1" name="object 7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2" name="object 7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3" name="object 7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4" name="object 7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5" name="object 7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6" name="object 7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77" name="object 7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78" name="object 7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79" name="object 7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0" name="object 8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1" name="object 8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2" name="object 8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3" name="object 8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5" name="object 85"/>
          <p:cNvSpPr txBox="1"/>
          <p:nvPr/>
        </p:nvSpPr>
        <p:spPr>
          <a:xfrm>
            <a:off x="1214426" y="4988944"/>
            <a:ext cx="2073275" cy="1915909"/>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spc="-10" dirty="0">
                <a:latin typeface="Calibri"/>
                <a:cs typeface="Calibri"/>
              </a:rPr>
              <a:t>for</a:t>
            </a:r>
            <a:r>
              <a:rPr sz="1500" b="1" spc="-50" dirty="0">
                <a:latin typeface="Calibri"/>
                <a:cs typeface="Calibri"/>
              </a:rPr>
              <a:t> </a:t>
            </a:r>
            <a:r>
              <a:rPr sz="1500" b="1" spc="-10" dirty="0">
                <a:latin typeface="Calibri"/>
                <a:cs typeface="Calibri"/>
              </a:rPr>
              <a:t>Performance</a:t>
            </a:r>
            <a:endParaRPr sz="1500" dirty="0">
              <a:latin typeface="Calibri"/>
              <a:cs typeface="Calibri"/>
            </a:endParaRPr>
          </a:p>
          <a:p>
            <a:pPr>
              <a:lnSpc>
                <a:spcPct val="100000"/>
              </a:lnSpc>
              <a:spcBef>
                <a:spcPts val="35"/>
              </a:spcBef>
            </a:pPr>
            <a:endParaRPr sz="1250" dirty="0">
              <a:latin typeface="Times New Roman"/>
              <a:cs typeface="Times New Roman"/>
            </a:endParaRPr>
          </a:p>
          <a:p>
            <a:pPr marL="354965" indent="-228600">
              <a:lnSpc>
                <a:spcPct val="100000"/>
              </a:lnSpc>
              <a:buClr>
                <a:srgbClr val="FF6600"/>
              </a:buClr>
              <a:buAutoNum type="arabicPeriod"/>
              <a:tabLst>
                <a:tab pos="355600" algn="l"/>
              </a:tabLst>
            </a:pPr>
            <a:r>
              <a:rPr sz="1200" dirty="0">
                <a:latin typeface="Calibri"/>
                <a:cs typeface="Calibri"/>
              </a:rPr>
              <a:t>Think about</a:t>
            </a:r>
            <a:r>
              <a:rPr sz="1200" spc="-110" dirty="0">
                <a:latin typeface="Calibri"/>
                <a:cs typeface="Calibri"/>
              </a:rPr>
              <a:t> </a:t>
            </a:r>
            <a:r>
              <a:rPr sz="1200" spc="-5" dirty="0">
                <a:latin typeface="Calibri"/>
                <a:cs typeface="Calibri"/>
              </a:rPr>
              <a:t>thinking</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10" dirty="0">
                <a:latin typeface="Calibri"/>
                <a:cs typeface="Calibri"/>
              </a:rPr>
              <a:t>Listen for</a:t>
            </a:r>
            <a:r>
              <a:rPr sz="1200" spc="-50" dirty="0">
                <a:latin typeface="Calibri"/>
                <a:cs typeface="Calibri"/>
              </a:rPr>
              <a:t> </a:t>
            </a:r>
            <a:r>
              <a:rPr sz="1200" spc="-5" dirty="0">
                <a:latin typeface="Calibri"/>
                <a:cs typeface="Calibri"/>
              </a:rPr>
              <a:t>potential</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dirty="0">
                <a:latin typeface="Calibri"/>
                <a:cs typeface="Calibri"/>
              </a:rPr>
              <a:t>Speak </a:t>
            </a:r>
            <a:r>
              <a:rPr sz="1200" spc="-5" dirty="0">
                <a:latin typeface="Calibri"/>
                <a:cs typeface="Calibri"/>
              </a:rPr>
              <a:t>with</a:t>
            </a:r>
            <a:r>
              <a:rPr sz="1200" spc="-105" dirty="0">
                <a:latin typeface="Calibri"/>
                <a:cs typeface="Calibri"/>
              </a:rPr>
              <a:t> </a:t>
            </a:r>
            <a:r>
              <a:rPr sz="1200" spc="-5" dirty="0">
                <a:latin typeface="Calibri"/>
                <a:cs typeface="Calibri"/>
              </a:rPr>
              <a:t>Intent</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dirty="0">
                <a:latin typeface="Calibri"/>
                <a:cs typeface="Calibri"/>
              </a:rPr>
              <a:t>Dance </a:t>
            </a:r>
            <a:r>
              <a:rPr sz="1200" spc="-10" dirty="0">
                <a:latin typeface="Calibri"/>
                <a:cs typeface="Calibri"/>
              </a:rPr>
              <a:t>towards</a:t>
            </a:r>
            <a:r>
              <a:rPr sz="1200" spc="-100" dirty="0">
                <a:latin typeface="Calibri"/>
                <a:cs typeface="Calibri"/>
              </a:rPr>
              <a:t> </a:t>
            </a:r>
            <a:r>
              <a:rPr sz="1200" spc="-5" dirty="0">
                <a:latin typeface="Calibri"/>
                <a:cs typeface="Calibri"/>
              </a:rPr>
              <a:t>insight</a:t>
            </a:r>
            <a:endParaRPr sz="1200" dirty="0">
              <a:latin typeface="Calibri"/>
              <a:cs typeface="Calibri"/>
            </a:endParaRPr>
          </a:p>
          <a:p>
            <a:pPr marL="354965" indent="-228600">
              <a:lnSpc>
                <a:spcPct val="100000"/>
              </a:lnSpc>
              <a:spcBef>
                <a:spcPts val="590"/>
              </a:spcBef>
              <a:buClr>
                <a:srgbClr val="FF6600"/>
              </a:buClr>
              <a:buAutoNum type="arabicPeriod"/>
              <a:tabLst>
                <a:tab pos="355600" algn="l"/>
              </a:tabLst>
            </a:pPr>
            <a:r>
              <a:rPr sz="1200" spc="-20" dirty="0">
                <a:latin typeface="Calibri"/>
                <a:cs typeface="Calibri"/>
              </a:rPr>
              <a:t>CREATE </a:t>
            </a:r>
            <a:r>
              <a:rPr sz="1200" dirty="0">
                <a:latin typeface="Calibri"/>
                <a:cs typeface="Calibri"/>
              </a:rPr>
              <a:t>New</a:t>
            </a:r>
            <a:r>
              <a:rPr sz="1200" spc="-75" dirty="0">
                <a:latin typeface="Calibri"/>
                <a:cs typeface="Calibri"/>
              </a:rPr>
              <a:t> </a:t>
            </a:r>
            <a:r>
              <a:rPr sz="1200" spc="-5" dirty="0">
                <a:latin typeface="Calibri"/>
                <a:cs typeface="Calibri"/>
              </a:rPr>
              <a:t>thinking</a:t>
            </a:r>
            <a:endParaRPr sz="1200" dirty="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Follow-up</a:t>
            </a:r>
            <a:endParaRPr sz="1200" dirty="0">
              <a:latin typeface="Calibri"/>
              <a:cs typeface="Calibri"/>
            </a:endParaRPr>
          </a:p>
        </p:txBody>
      </p:sp>
      <p:sp>
        <p:nvSpPr>
          <p:cNvPr id="86" name="object 86"/>
          <p:cNvSpPr txBox="1"/>
          <p:nvPr/>
        </p:nvSpPr>
        <p:spPr>
          <a:xfrm>
            <a:off x="1328674" y="7922971"/>
            <a:ext cx="2875280" cy="407804"/>
          </a:xfrm>
          <a:prstGeom prst="rect">
            <a:avLst/>
          </a:prstGeom>
        </p:spPr>
        <p:txBody>
          <a:bodyPr vert="horz" wrap="square" lIns="0" tIns="0" rIns="0" bIns="0" rtlCol="0">
            <a:spAutoFit/>
          </a:bodyPr>
          <a:lstStyle/>
          <a:p>
            <a:pPr marL="12700">
              <a:lnSpc>
                <a:spcPct val="100000"/>
              </a:lnSpc>
            </a:pPr>
            <a:r>
              <a:rPr sz="900" i="1" spc="-5" dirty="0">
                <a:latin typeface="Calibri"/>
                <a:cs typeface="Calibri"/>
              </a:rPr>
              <a:t>Source: “Quiet </a:t>
            </a:r>
            <a:r>
              <a:rPr sz="900" i="1" dirty="0">
                <a:latin typeface="Calibri"/>
                <a:cs typeface="Calibri"/>
              </a:rPr>
              <a:t>Leadership” </a:t>
            </a:r>
            <a:r>
              <a:rPr sz="900" i="1" spc="-5" dirty="0">
                <a:latin typeface="Calibri"/>
                <a:cs typeface="Calibri"/>
              </a:rPr>
              <a:t>by David</a:t>
            </a:r>
            <a:r>
              <a:rPr sz="900" i="1" spc="-50" dirty="0">
                <a:latin typeface="Calibri"/>
                <a:cs typeface="Calibri"/>
              </a:rPr>
              <a:t> </a:t>
            </a:r>
            <a:r>
              <a:rPr sz="900" i="1" spc="-10" dirty="0">
                <a:latin typeface="Calibri"/>
                <a:cs typeface="Calibri"/>
              </a:rPr>
              <a:t>Rock</a:t>
            </a:r>
            <a:endParaRPr sz="900" dirty="0">
              <a:latin typeface="Calibri"/>
              <a:cs typeface="Calibri"/>
            </a:endParaRPr>
          </a:p>
          <a:p>
            <a:pPr>
              <a:lnSpc>
                <a:spcPct val="100000"/>
              </a:lnSpc>
              <a:spcBef>
                <a:spcPts val="30"/>
              </a:spcBef>
            </a:pPr>
            <a:endParaRPr sz="950" dirty="0">
              <a:latin typeface="Times New Roman"/>
              <a:cs typeface="Times New Roman"/>
            </a:endParaRPr>
          </a:p>
          <a:p>
            <a:pPr marL="1337310">
              <a:lnSpc>
                <a:spcPct val="100000"/>
              </a:lnSpc>
            </a:pPr>
            <a:endParaRPr sz="800" dirty="0">
              <a:latin typeface="Arial"/>
              <a:cs typeface="Arial"/>
            </a:endParaRPr>
          </a:p>
        </p:txBody>
      </p:sp>
      <p:sp>
        <p:nvSpPr>
          <p:cNvPr id="2" name="AutoShape 2" descr="Image result for coaching conversation">
            <a:extLst>
              <a:ext uri="{FF2B5EF4-FFF2-40B4-BE49-F238E27FC236}">
                <a16:creationId xmlns:a16="http://schemas.microsoft.com/office/drawing/2014/main" id="{213EB374-46F0-4487-9789-2589F89FCF8A}"/>
              </a:ext>
            </a:extLst>
          </p:cNvPr>
          <p:cNvSpPr>
            <a:spLocks noChangeAspect="1" noChangeArrowheads="1"/>
          </p:cNvSpPr>
          <p:nvPr/>
        </p:nvSpPr>
        <p:spPr bwMode="auto">
          <a:xfrm>
            <a:off x="3276600" y="44672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37BEDFD2-6EF1-4C4F-9BCC-B15AE4904356}"/>
              </a:ext>
            </a:extLst>
          </p:cNvPr>
          <p:cNvSpPr/>
          <p:nvPr/>
        </p:nvSpPr>
        <p:spPr>
          <a:xfrm>
            <a:off x="931147" y="819581"/>
            <a:ext cx="5300505" cy="2800767"/>
          </a:xfrm>
          <a:prstGeom prst="rect">
            <a:avLst/>
          </a:prstGeom>
        </p:spPr>
        <p:txBody>
          <a:bodyPr wrap="square">
            <a:spAutoFit/>
          </a:bodyPr>
          <a:lstStyle/>
          <a:p>
            <a:r>
              <a:rPr lang="en-US" sz="1600" b="1" dirty="0"/>
              <a:t>Solution: Activity 4.1 Peer Coaching – Personal Dilemma</a:t>
            </a:r>
          </a:p>
          <a:p>
            <a:endParaRPr lang="en-US" sz="1600" b="1" dirty="0"/>
          </a:p>
          <a:p>
            <a:r>
              <a:rPr lang="en-US" sz="1200" b="1" u="sng" dirty="0"/>
              <a:t>Hint</a:t>
            </a:r>
            <a:endParaRPr lang="en-US" sz="1200" b="1" dirty="0"/>
          </a:p>
          <a:p>
            <a:r>
              <a:rPr lang="en-US" sz="1200" dirty="0"/>
              <a:t>– Narrow the solution</a:t>
            </a:r>
          </a:p>
          <a:p>
            <a:endParaRPr lang="en-US" sz="1200" dirty="0"/>
          </a:p>
          <a:p>
            <a:r>
              <a:rPr lang="en-US" sz="1200" dirty="0"/>
              <a:t>– Give  Importance (Strong | Less) | Emotion (Strong|Less)</a:t>
            </a:r>
          </a:p>
          <a:p>
            <a:endParaRPr lang="en-US" sz="1200" dirty="0"/>
          </a:p>
          <a:p>
            <a:r>
              <a:rPr lang="en-US" sz="1200" dirty="0"/>
              <a:t>– Internal Emotion – Focusing on one problem continuously keep asking many questions</a:t>
            </a:r>
          </a:p>
          <a:p>
            <a:endParaRPr lang="en-US" sz="1200" dirty="0"/>
          </a:p>
          <a:p>
            <a:r>
              <a:rPr lang="en-US" sz="1200" dirty="0"/>
              <a:t>– What owner will expect from this?</a:t>
            </a:r>
          </a:p>
          <a:p>
            <a:endParaRPr lang="en-US" sz="1200" dirty="0"/>
          </a:p>
          <a:p>
            <a:r>
              <a:rPr lang="en-US" sz="1200" dirty="0"/>
              <a:t>– Maintain a good rapport with coach along with SM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7670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2017395" cy="1905650"/>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1. Think about</a:t>
            </a:r>
            <a:r>
              <a:rPr sz="1500" b="1" spc="-65" dirty="0">
                <a:latin typeface="Calibri"/>
                <a:cs typeface="Calibri"/>
              </a:rPr>
              <a:t> </a:t>
            </a:r>
            <a:r>
              <a:rPr sz="1500" b="1" spc="-5" dirty="0">
                <a:latin typeface="Calibri"/>
                <a:cs typeface="Calibri"/>
              </a:rPr>
              <a:t>Thinking</a:t>
            </a:r>
            <a:endParaRPr sz="1500" dirty="0">
              <a:latin typeface="Calibri"/>
              <a:cs typeface="Calibri"/>
            </a:endParaRPr>
          </a:p>
          <a:p>
            <a:pPr>
              <a:lnSpc>
                <a:spcPct val="100000"/>
              </a:lnSpc>
              <a:spcBef>
                <a:spcPts val="15"/>
              </a:spcBef>
            </a:pPr>
            <a:endParaRPr sz="1550" dirty="0">
              <a:latin typeface="Times New Roman"/>
              <a:cs typeface="Times New Roman"/>
            </a:endParaRPr>
          </a:p>
          <a:p>
            <a:pPr marL="278765" indent="-227965">
              <a:lnSpc>
                <a:spcPct val="100000"/>
              </a:lnSpc>
              <a:buClr>
                <a:srgbClr val="FF6600"/>
              </a:buClr>
              <a:buAutoNum type="arabicPeriod"/>
              <a:tabLst>
                <a:tab pos="279400" algn="l"/>
              </a:tabLst>
            </a:pPr>
            <a:r>
              <a:rPr sz="1200" spc="-5" dirty="0">
                <a:latin typeface="Calibri"/>
                <a:cs typeface="Calibri"/>
              </a:rPr>
              <a:t>Let </a:t>
            </a:r>
            <a:r>
              <a:rPr sz="1200" dirty="0">
                <a:latin typeface="Calibri"/>
                <a:cs typeface="Calibri"/>
              </a:rPr>
              <a:t>them do all the</a:t>
            </a:r>
            <a:r>
              <a:rPr sz="1200" spc="-125" dirty="0">
                <a:latin typeface="Calibri"/>
                <a:cs typeface="Calibri"/>
              </a:rPr>
              <a:t> </a:t>
            </a:r>
            <a:r>
              <a:rPr sz="1200" spc="-5" dirty="0">
                <a:latin typeface="Calibri"/>
                <a:cs typeface="Calibri"/>
              </a:rPr>
              <a:t>Thinking</a:t>
            </a:r>
            <a:endParaRPr sz="1200" dirty="0">
              <a:latin typeface="Calibri"/>
              <a:cs typeface="Calibri"/>
            </a:endParaRPr>
          </a:p>
          <a:p>
            <a:pPr marL="278765" indent="-227965">
              <a:lnSpc>
                <a:spcPct val="100000"/>
              </a:lnSpc>
              <a:spcBef>
                <a:spcPts val="1020"/>
              </a:spcBef>
              <a:buClr>
                <a:srgbClr val="FF6600"/>
              </a:buClr>
              <a:buAutoNum type="arabicPeriod"/>
              <a:tabLst>
                <a:tab pos="279400" algn="l"/>
              </a:tabLst>
            </a:pPr>
            <a:r>
              <a:rPr sz="1200" spc="-5" dirty="0">
                <a:latin typeface="Calibri"/>
                <a:cs typeface="Calibri"/>
              </a:rPr>
              <a:t>Focus </a:t>
            </a:r>
            <a:r>
              <a:rPr sz="1200" dirty="0">
                <a:latin typeface="Calibri"/>
                <a:cs typeface="Calibri"/>
              </a:rPr>
              <a:t>on</a:t>
            </a:r>
            <a:r>
              <a:rPr sz="1200" spc="-120" dirty="0">
                <a:latin typeface="Calibri"/>
                <a:cs typeface="Calibri"/>
              </a:rPr>
              <a:t> </a:t>
            </a:r>
            <a:r>
              <a:rPr sz="1200" dirty="0">
                <a:latin typeface="Calibri"/>
                <a:cs typeface="Calibri"/>
              </a:rPr>
              <a:t>Solutions</a:t>
            </a:r>
          </a:p>
          <a:p>
            <a:pPr marL="278765" indent="-227965">
              <a:lnSpc>
                <a:spcPct val="100000"/>
              </a:lnSpc>
              <a:spcBef>
                <a:spcPts val="1019"/>
              </a:spcBef>
              <a:buClr>
                <a:srgbClr val="FF6600"/>
              </a:buClr>
              <a:buAutoNum type="arabicPeriod"/>
              <a:tabLst>
                <a:tab pos="279400" algn="l"/>
              </a:tabLst>
            </a:pPr>
            <a:r>
              <a:rPr sz="1200" spc="-5" dirty="0">
                <a:latin typeface="Calibri"/>
                <a:cs typeface="Calibri"/>
              </a:rPr>
              <a:t>Remember to</a:t>
            </a:r>
            <a:r>
              <a:rPr sz="1200" spc="-80" dirty="0">
                <a:latin typeface="Calibri"/>
                <a:cs typeface="Calibri"/>
              </a:rPr>
              <a:t> </a:t>
            </a:r>
            <a:r>
              <a:rPr sz="1200" spc="-10" dirty="0">
                <a:latin typeface="Calibri"/>
                <a:cs typeface="Calibri"/>
              </a:rPr>
              <a:t>Stretch</a:t>
            </a:r>
            <a:endParaRPr sz="1200" dirty="0">
              <a:latin typeface="Calibri"/>
              <a:cs typeface="Calibri"/>
            </a:endParaRPr>
          </a:p>
          <a:p>
            <a:pPr marL="278765" indent="-227965">
              <a:lnSpc>
                <a:spcPct val="100000"/>
              </a:lnSpc>
              <a:spcBef>
                <a:spcPts val="1020"/>
              </a:spcBef>
              <a:buClr>
                <a:srgbClr val="FF6600"/>
              </a:buClr>
              <a:buAutoNum type="arabicPeriod"/>
              <a:tabLst>
                <a:tab pos="279400" algn="l"/>
              </a:tabLst>
            </a:pPr>
            <a:r>
              <a:rPr sz="1200" spc="-5" dirty="0">
                <a:latin typeface="Calibri"/>
                <a:cs typeface="Calibri"/>
              </a:rPr>
              <a:t>Accentuate </a:t>
            </a:r>
            <a:r>
              <a:rPr sz="1200" dirty="0">
                <a:latin typeface="Calibri"/>
                <a:cs typeface="Calibri"/>
              </a:rPr>
              <a:t>the</a:t>
            </a:r>
            <a:r>
              <a:rPr sz="1200" spc="-85" dirty="0">
                <a:latin typeface="Calibri"/>
                <a:cs typeface="Calibri"/>
              </a:rPr>
              <a:t> </a:t>
            </a:r>
            <a:r>
              <a:rPr sz="1200" spc="-10" dirty="0">
                <a:latin typeface="Calibri"/>
                <a:cs typeface="Calibri"/>
              </a:rPr>
              <a:t>Positive</a:t>
            </a:r>
            <a:endParaRPr sz="1200" dirty="0">
              <a:latin typeface="Calibri"/>
              <a:cs typeface="Calibri"/>
            </a:endParaRPr>
          </a:p>
          <a:p>
            <a:pPr marL="278765" indent="-227965">
              <a:lnSpc>
                <a:spcPct val="100000"/>
              </a:lnSpc>
              <a:spcBef>
                <a:spcPts val="1019"/>
              </a:spcBef>
              <a:buClr>
                <a:srgbClr val="FF6600"/>
              </a:buClr>
              <a:buAutoNum type="arabicPeriod"/>
              <a:tabLst>
                <a:tab pos="279400" algn="l"/>
              </a:tabLst>
            </a:pPr>
            <a:r>
              <a:rPr sz="1200" dirty="0">
                <a:latin typeface="Calibri"/>
                <a:cs typeface="Calibri"/>
              </a:rPr>
              <a:t>Put </a:t>
            </a:r>
            <a:r>
              <a:rPr sz="1200" spc="-10" dirty="0">
                <a:latin typeface="Calibri"/>
                <a:cs typeface="Calibri"/>
              </a:rPr>
              <a:t>Process before</a:t>
            </a:r>
            <a:r>
              <a:rPr sz="1200" spc="-80" dirty="0">
                <a:latin typeface="Calibri"/>
                <a:cs typeface="Calibri"/>
              </a:rPr>
              <a:t> </a:t>
            </a:r>
            <a:r>
              <a:rPr sz="1200" spc="-5" dirty="0">
                <a:latin typeface="Calibri"/>
                <a:cs typeface="Calibri"/>
              </a:rPr>
              <a:t>Content</a:t>
            </a:r>
            <a:endParaRPr sz="1200" dirty="0">
              <a:latin typeface="Calibri"/>
              <a:cs typeface="Calibri"/>
            </a:endParaRPr>
          </a:p>
        </p:txBody>
      </p:sp>
      <p:sp>
        <p:nvSpPr>
          <p:cNvPr id="59" name="object 59"/>
          <p:cNvSpPr/>
          <p:nvPr/>
        </p:nvSpPr>
        <p:spPr>
          <a:xfrm>
            <a:off x="3390902" y="1540764"/>
            <a:ext cx="2166493" cy="1638300"/>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4" name="object 6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5" name="object 6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6" name="object 6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7" name="object 6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8" name="object 6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9" name="object 6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0" name="object 7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1" name="object 7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2" name="object 7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3" name="object 7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4" name="object 7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5" name="object 7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6" name="object 7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7" name="object 7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8" name="object 7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9" name="object 7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0" name="object 8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1" name="object 8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2" name="object 8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3" name="object 8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4" name="object 8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5" name="object 8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6" name="object 8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7" name="object 8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8" name="object 8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9" name="object 8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0" name="object 9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1" name="object 9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2" name="object 9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3" name="object 9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4" name="object 9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5" name="object 9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6" name="object 9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7" name="object 9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8" name="object 9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9" name="object 9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0" name="object 10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1" name="object 10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2" name="object 10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3" name="object 10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4" name="object 10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5" name="object 10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6" name="object 10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7" name="object 10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8" name="object 10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9" name="object 10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0" name="object 11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1" name="object 11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2" name="object 11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3" name="object 11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115"/>
          <p:cNvSpPr/>
          <p:nvPr/>
        </p:nvSpPr>
        <p:spPr>
          <a:xfrm>
            <a:off x="2057400" y="5711952"/>
            <a:ext cx="2743200" cy="2103628"/>
          </a:xfrm>
          <a:prstGeom prst="rect">
            <a:avLst/>
          </a:prstGeom>
          <a:blipFill>
            <a:blip r:embed="rId4" cstate="print"/>
            <a:stretch>
              <a:fillRect/>
            </a:stretch>
          </a:blipFill>
        </p:spPr>
        <p:txBody>
          <a:bodyPr wrap="square" lIns="0" tIns="0" rIns="0" bIns="0" rtlCol="0"/>
          <a:lstStyle/>
          <a:p>
            <a:endParaRPr/>
          </a:p>
        </p:txBody>
      </p:sp>
      <p:sp>
        <p:nvSpPr>
          <p:cNvPr id="116" name="object 116"/>
          <p:cNvSpPr txBox="1"/>
          <p:nvPr/>
        </p:nvSpPr>
        <p:spPr>
          <a:xfrm>
            <a:off x="1214426" y="4988942"/>
            <a:ext cx="2017395"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1. </a:t>
            </a:r>
            <a:r>
              <a:rPr sz="1500" b="1" dirty="0">
                <a:latin typeface="Calibri"/>
                <a:cs typeface="Calibri"/>
              </a:rPr>
              <a:t>Think </a:t>
            </a:r>
            <a:r>
              <a:rPr sz="1500" b="1" spc="-5" dirty="0">
                <a:latin typeface="Calibri"/>
                <a:cs typeface="Calibri"/>
              </a:rPr>
              <a:t>about</a:t>
            </a:r>
            <a:r>
              <a:rPr sz="1500" b="1" spc="-75" dirty="0">
                <a:latin typeface="Calibri"/>
                <a:cs typeface="Calibri"/>
              </a:rPr>
              <a:t> </a:t>
            </a:r>
            <a:r>
              <a:rPr sz="1500" b="1" dirty="0">
                <a:latin typeface="Calibri"/>
                <a:cs typeface="Calibri"/>
              </a:rPr>
              <a:t>Thinking…</a:t>
            </a:r>
            <a:endParaRPr sz="1500">
              <a:latin typeface="Calibri"/>
              <a:cs typeface="Calibri"/>
            </a:endParaRPr>
          </a:p>
        </p:txBody>
      </p:sp>
      <p:sp>
        <p:nvSpPr>
          <p:cNvPr id="117" name="object 117"/>
          <p:cNvSpPr/>
          <p:nvPr/>
        </p:nvSpPr>
        <p:spPr>
          <a:xfrm>
            <a:off x="3540252" y="6222492"/>
            <a:ext cx="477012" cy="448056"/>
          </a:xfrm>
          <a:prstGeom prst="rect">
            <a:avLst/>
          </a:prstGeom>
          <a:blipFill>
            <a:blip r:embed="rId5" cstate="print"/>
            <a:stretch>
              <a:fillRect/>
            </a:stretch>
          </a:blipFill>
        </p:spPr>
        <p:txBody>
          <a:bodyPr wrap="square" lIns="0" tIns="0" rIns="0" bIns="0" rtlCol="0"/>
          <a:lstStyle/>
          <a:p>
            <a:endParaRPr/>
          </a:p>
        </p:txBody>
      </p:sp>
      <p:sp>
        <p:nvSpPr>
          <p:cNvPr id="118" name="object 118"/>
          <p:cNvSpPr/>
          <p:nvPr/>
        </p:nvSpPr>
        <p:spPr>
          <a:xfrm>
            <a:off x="3566795" y="6237607"/>
            <a:ext cx="424560" cy="396621"/>
          </a:xfrm>
          <a:prstGeom prst="rect">
            <a:avLst/>
          </a:prstGeom>
          <a:blipFill>
            <a:blip r:embed="rId6" cstate="print"/>
            <a:stretch>
              <a:fillRect/>
            </a:stretch>
          </a:blipFill>
        </p:spPr>
        <p:txBody>
          <a:bodyPr wrap="square" lIns="0" tIns="0" rIns="0" bIns="0" rtlCol="0"/>
          <a:lstStyle/>
          <a:p>
            <a:endParaRPr/>
          </a:p>
        </p:txBody>
      </p:sp>
      <p:sp>
        <p:nvSpPr>
          <p:cNvPr id="119" name="object 119"/>
          <p:cNvSpPr/>
          <p:nvPr/>
        </p:nvSpPr>
        <p:spPr>
          <a:xfrm>
            <a:off x="3566795" y="6237605"/>
            <a:ext cx="424815" cy="396876"/>
          </a:xfrm>
          <a:custGeom>
            <a:avLst/>
            <a:gdLst/>
            <a:ahLst/>
            <a:cxnLst/>
            <a:rect l="l" t="t" r="r" b="b"/>
            <a:pathLst>
              <a:path w="424814" h="396875">
                <a:moveTo>
                  <a:pt x="0" y="363728"/>
                </a:moveTo>
                <a:lnTo>
                  <a:pt x="376427" y="16510"/>
                </a:lnTo>
                <a:lnTo>
                  <a:pt x="361314" y="0"/>
                </a:lnTo>
                <a:lnTo>
                  <a:pt x="424560" y="2667"/>
                </a:lnTo>
                <a:lnTo>
                  <a:pt x="422020" y="65912"/>
                </a:lnTo>
                <a:lnTo>
                  <a:pt x="406907" y="49530"/>
                </a:lnTo>
                <a:lnTo>
                  <a:pt x="30479" y="396621"/>
                </a:lnTo>
                <a:lnTo>
                  <a:pt x="0" y="363728"/>
                </a:lnTo>
                <a:close/>
              </a:path>
            </a:pathLst>
          </a:custGeom>
          <a:ln w="4762">
            <a:solidFill>
              <a:srgbClr val="E6811C"/>
            </a:solidFill>
          </a:ln>
        </p:spPr>
        <p:txBody>
          <a:bodyPr wrap="square" lIns="0" tIns="0" rIns="0" bIns="0" rtlCol="0"/>
          <a:lstStyle/>
          <a:p>
            <a:endParaRPr/>
          </a:p>
        </p:txBody>
      </p:sp>
      <p:sp>
        <p:nvSpPr>
          <p:cNvPr id="120" name="object 120"/>
          <p:cNvSpPr/>
          <p:nvPr/>
        </p:nvSpPr>
        <p:spPr>
          <a:xfrm>
            <a:off x="4014217" y="6004560"/>
            <a:ext cx="239267" cy="237744"/>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18"/>
            <a:ext cx="3121660" cy="1082348"/>
          </a:xfrm>
          <a:prstGeom prst="rect">
            <a:avLst/>
          </a:prstGeom>
        </p:spPr>
        <p:txBody>
          <a:bodyPr vert="horz" wrap="square" lIns="0" tIns="0" rIns="0" bIns="0" rtlCol="0">
            <a:spAutoFit/>
          </a:bodyPr>
          <a:lstStyle/>
          <a:p>
            <a:pPr marL="202565" indent="-189865">
              <a:lnSpc>
                <a:spcPct val="100000"/>
              </a:lnSpc>
              <a:buAutoNum type="arabicPeriod" startAt="2"/>
              <a:tabLst>
                <a:tab pos="203200" algn="l"/>
              </a:tabLst>
            </a:pPr>
            <a:r>
              <a:rPr sz="1500" b="1" spc="-10" dirty="0">
                <a:latin typeface="Calibri"/>
                <a:cs typeface="Calibri"/>
              </a:rPr>
              <a:t>Listen for</a:t>
            </a:r>
            <a:r>
              <a:rPr sz="1500" b="1" spc="-70" dirty="0">
                <a:latin typeface="Calibri"/>
                <a:cs typeface="Calibri"/>
              </a:rPr>
              <a:t> </a:t>
            </a:r>
            <a:r>
              <a:rPr sz="1500" b="1" spc="-10" dirty="0">
                <a:latin typeface="Calibri"/>
                <a:cs typeface="Calibri"/>
              </a:rPr>
              <a:t>Potential</a:t>
            </a:r>
            <a:endParaRPr sz="1500" dirty="0">
              <a:latin typeface="Calibri"/>
              <a:cs typeface="Calibri"/>
            </a:endParaRPr>
          </a:p>
          <a:p>
            <a:pPr>
              <a:lnSpc>
                <a:spcPct val="100000"/>
              </a:lnSpc>
              <a:spcBef>
                <a:spcPts val="55"/>
              </a:spcBef>
              <a:buFont typeface="Calibri"/>
              <a:buAutoNum type="arabicPeriod" startAt="2"/>
            </a:pPr>
            <a:endParaRPr sz="1350" dirty="0">
              <a:latin typeface="Times New Roman"/>
              <a:cs typeface="Times New Roman"/>
            </a:endParaRPr>
          </a:p>
          <a:p>
            <a:pPr marL="126364">
              <a:lnSpc>
                <a:spcPct val="100000"/>
              </a:lnSpc>
            </a:pPr>
            <a:r>
              <a:rPr sz="1200" spc="-5" dirty="0">
                <a:latin typeface="Calibri"/>
                <a:cs typeface="Calibri"/>
              </a:rPr>
              <a:t>Coaching </a:t>
            </a:r>
            <a:r>
              <a:rPr sz="1200" dirty="0">
                <a:latin typeface="Calibri"/>
                <a:cs typeface="Calibri"/>
              </a:rPr>
              <a:t>is</a:t>
            </a:r>
            <a:r>
              <a:rPr sz="1200" spc="-95" dirty="0">
                <a:latin typeface="Calibri"/>
                <a:cs typeface="Calibri"/>
              </a:rPr>
              <a:t> </a:t>
            </a:r>
            <a:r>
              <a:rPr sz="1200" dirty="0">
                <a:latin typeface="Calibri"/>
                <a:cs typeface="Calibri"/>
              </a:rPr>
              <a:t>about:</a:t>
            </a:r>
          </a:p>
          <a:p>
            <a:pPr marL="299085" lvl="1" indent="-172720">
              <a:lnSpc>
                <a:spcPct val="100000"/>
              </a:lnSpc>
              <a:spcBef>
                <a:spcPts val="300"/>
              </a:spcBef>
              <a:buClr>
                <a:srgbClr val="FF6600"/>
              </a:buClr>
              <a:buFont typeface="Wingdings"/>
              <a:buChar char=""/>
              <a:tabLst>
                <a:tab pos="299720" algn="l"/>
              </a:tabLst>
            </a:pPr>
            <a:r>
              <a:rPr sz="1200" i="1" spc="-5" dirty="0">
                <a:solidFill>
                  <a:srgbClr val="006FC0"/>
                </a:solidFill>
                <a:latin typeface="Calibri"/>
                <a:cs typeface="Calibri"/>
              </a:rPr>
              <a:t>Enabling self-learning and</a:t>
            </a:r>
            <a:r>
              <a:rPr sz="1200" i="1" spc="20" dirty="0">
                <a:solidFill>
                  <a:srgbClr val="006FC0"/>
                </a:solidFill>
                <a:latin typeface="Calibri"/>
                <a:cs typeface="Calibri"/>
              </a:rPr>
              <a:t> </a:t>
            </a:r>
            <a:r>
              <a:rPr sz="1200" i="1" spc="-5" dirty="0">
                <a:solidFill>
                  <a:srgbClr val="006FC0"/>
                </a:solidFill>
                <a:latin typeface="Calibri"/>
                <a:cs typeface="Calibri"/>
              </a:rPr>
              <a:t>growth</a:t>
            </a:r>
            <a:endParaRPr sz="1200" dirty="0">
              <a:latin typeface="Calibri"/>
              <a:cs typeface="Calibri"/>
            </a:endParaRPr>
          </a:p>
          <a:p>
            <a:pPr marL="299085" lvl="1" indent="-172720">
              <a:lnSpc>
                <a:spcPct val="100000"/>
              </a:lnSpc>
              <a:spcBef>
                <a:spcPts val="300"/>
              </a:spcBef>
              <a:buClr>
                <a:srgbClr val="FF6600"/>
              </a:buClr>
              <a:buFont typeface="Wingdings"/>
              <a:buChar char=""/>
              <a:tabLst>
                <a:tab pos="299720" algn="l"/>
              </a:tabLst>
            </a:pPr>
            <a:r>
              <a:rPr sz="1200" i="1" spc="-5" dirty="0">
                <a:solidFill>
                  <a:srgbClr val="006FC0"/>
                </a:solidFill>
                <a:latin typeface="Calibri"/>
                <a:cs typeface="Calibri"/>
              </a:rPr>
              <a:t>Unlocking potential to maximize</a:t>
            </a:r>
            <a:r>
              <a:rPr sz="1200" i="1" spc="-40" dirty="0">
                <a:solidFill>
                  <a:srgbClr val="006FC0"/>
                </a:solidFill>
                <a:latin typeface="Calibri"/>
                <a:cs typeface="Calibri"/>
              </a:rPr>
              <a:t> </a:t>
            </a:r>
            <a:r>
              <a:rPr sz="1200" i="1" spc="-5" dirty="0">
                <a:solidFill>
                  <a:srgbClr val="006FC0"/>
                </a:solidFill>
                <a:latin typeface="Calibri"/>
                <a:cs typeface="Calibri"/>
              </a:rPr>
              <a:t>performance</a:t>
            </a:r>
            <a:endParaRPr sz="1200" dirty="0">
              <a:latin typeface="Calibri"/>
              <a:cs typeface="Calibri"/>
            </a:endParaRPr>
          </a:p>
        </p:txBody>
      </p:sp>
      <p:sp>
        <p:nvSpPr>
          <p:cNvPr id="59" name="object 59"/>
          <p:cNvSpPr/>
          <p:nvPr/>
        </p:nvSpPr>
        <p:spPr>
          <a:xfrm>
            <a:off x="2133600" y="2120267"/>
            <a:ext cx="2628900" cy="2049398"/>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4" name="object 6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5" name="object 6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6" name="object 6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7" name="object 6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8" name="object 6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9" name="object 6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0" name="object 7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1" name="object 7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2" name="object 7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3" name="object 7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4" name="object 7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5" name="object 7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6" name="object 7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7" name="object 7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8" name="object 7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9" name="object 7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0" name="object 8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1" name="object 8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2" name="object 8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3" name="object 8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4" name="object 8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5" name="object 8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6" name="object 8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7" name="object 8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8" name="object 8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9" name="object 8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0" name="object 9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1" name="object 9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2" name="object 9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3" name="object 9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4" name="object 9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5" name="object 9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6" name="object 9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7" name="object 9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8" name="object 9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9" name="object 9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0" name="object 10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1" name="object 10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2" name="object 10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3" name="object 10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4" name="object 10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5" name="object 10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6" name="object 10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7" name="object 10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8" name="object 10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9" name="object 10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0" name="object 11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1" name="object 11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2" name="object 11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3" name="object 11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115"/>
          <p:cNvSpPr txBox="1"/>
          <p:nvPr/>
        </p:nvSpPr>
        <p:spPr>
          <a:xfrm>
            <a:off x="1214424" y="4988942"/>
            <a:ext cx="3703320" cy="1392689"/>
          </a:xfrm>
          <a:prstGeom prst="rect">
            <a:avLst/>
          </a:prstGeom>
        </p:spPr>
        <p:txBody>
          <a:bodyPr vert="horz" wrap="square" lIns="0" tIns="0" rIns="0" bIns="0" rtlCol="0">
            <a:spAutoFit/>
          </a:bodyPr>
          <a:lstStyle/>
          <a:p>
            <a:pPr marL="202565" indent="-189865">
              <a:lnSpc>
                <a:spcPct val="100000"/>
              </a:lnSpc>
              <a:buAutoNum type="arabicPeriod" startAt="3"/>
              <a:tabLst>
                <a:tab pos="203200" algn="l"/>
              </a:tabLst>
            </a:pPr>
            <a:r>
              <a:rPr sz="1500" b="1" dirty="0">
                <a:latin typeface="Calibri"/>
                <a:cs typeface="Calibri"/>
              </a:rPr>
              <a:t>Speak </a:t>
            </a:r>
            <a:r>
              <a:rPr sz="1500" b="1" spc="-5" dirty="0">
                <a:latin typeface="Calibri"/>
                <a:cs typeface="Calibri"/>
              </a:rPr>
              <a:t>with</a:t>
            </a:r>
            <a:r>
              <a:rPr sz="1500" b="1" spc="-85" dirty="0">
                <a:latin typeface="Calibri"/>
                <a:cs typeface="Calibri"/>
              </a:rPr>
              <a:t> </a:t>
            </a:r>
            <a:r>
              <a:rPr sz="1500" b="1" spc="-15" dirty="0">
                <a:latin typeface="Calibri"/>
                <a:cs typeface="Calibri"/>
              </a:rPr>
              <a:t>Intent</a:t>
            </a:r>
            <a:endParaRPr sz="1500">
              <a:latin typeface="Calibri"/>
              <a:cs typeface="Calibri"/>
            </a:endParaRPr>
          </a:p>
          <a:p>
            <a:pPr>
              <a:lnSpc>
                <a:spcPct val="100000"/>
              </a:lnSpc>
              <a:spcBef>
                <a:spcPts val="35"/>
              </a:spcBef>
              <a:buFont typeface="Calibri"/>
              <a:buAutoNum type="arabicPeriod" startAt="3"/>
            </a:pPr>
            <a:endParaRPr sz="1250">
              <a:latin typeface="Times New Roman"/>
              <a:cs typeface="Times New Roman"/>
            </a:endParaRPr>
          </a:p>
          <a:p>
            <a:pPr marL="126364">
              <a:lnSpc>
                <a:spcPct val="100000"/>
              </a:lnSpc>
            </a:pPr>
            <a:r>
              <a:rPr sz="1200" dirty="0">
                <a:latin typeface="Calibri"/>
                <a:cs typeface="Calibri"/>
              </a:rPr>
              <a:t>Speak </a:t>
            </a:r>
            <a:r>
              <a:rPr sz="1200" spc="-5" dirty="0">
                <a:latin typeface="Calibri"/>
                <a:cs typeface="Calibri"/>
              </a:rPr>
              <a:t>with focus </a:t>
            </a:r>
            <a:r>
              <a:rPr sz="1200" dirty="0">
                <a:latin typeface="Calibri"/>
                <a:cs typeface="Calibri"/>
              </a:rPr>
              <a:t>on </a:t>
            </a:r>
            <a:r>
              <a:rPr sz="1200" spc="-5" dirty="0">
                <a:latin typeface="Calibri"/>
                <a:cs typeface="Calibri"/>
              </a:rPr>
              <a:t>maximizing improvement </a:t>
            </a:r>
            <a:r>
              <a:rPr sz="1200" dirty="0">
                <a:latin typeface="Calibri"/>
                <a:cs typeface="Calibri"/>
              </a:rPr>
              <a:t>in</a:t>
            </a:r>
            <a:r>
              <a:rPr sz="1200" spc="-90" dirty="0">
                <a:latin typeface="Calibri"/>
                <a:cs typeface="Calibri"/>
              </a:rPr>
              <a:t> </a:t>
            </a:r>
            <a:r>
              <a:rPr sz="1200" spc="-5" dirty="0">
                <a:latin typeface="Calibri"/>
                <a:cs typeface="Calibri"/>
              </a:rPr>
              <a:t>thinking:</a:t>
            </a:r>
            <a:endParaRPr sz="1200">
              <a:latin typeface="Calibri"/>
              <a:cs typeface="Calibri"/>
            </a:endParaRPr>
          </a:p>
          <a:p>
            <a:pPr marL="354965" lvl="1" indent="-228600">
              <a:lnSpc>
                <a:spcPct val="100000"/>
              </a:lnSpc>
              <a:spcBef>
                <a:spcPts val="585"/>
              </a:spcBef>
              <a:buClr>
                <a:srgbClr val="FF6600"/>
              </a:buClr>
              <a:buAutoNum type="arabicPeriod"/>
              <a:tabLst>
                <a:tab pos="355600" algn="l"/>
              </a:tabLst>
            </a:pPr>
            <a:r>
              <a:rPr sz="1200" spc="-5" dirty="0">
                <a:latin typeface="Calibri"/>
                <a:cs typeface="Calibri"/>
              </a:rPr>
              <a:t>Succinct</a:t>
            </a:r>
            <a:endParaRPr sz="1200">
              <a:latin typeface="Calibri"/>
              <a:cs typeface="Calibri"/>
            </a:endParaRPr>
          </a:p>
          <a:p>
            <a:pPr marL="354965" lvl="1" indent="-228600">
              <a:lnSpc>
                <a:spcPct val="100000"/>
              </a:lnSpc>
              <a:spcBef>
                <a:spcPts val="585"/>
              </a:spcBef>
              <a:buClr>
                <a:srgbClr val="FF6600"/>
              </a:buClr>
              <a:buAutoNum type="arabicPeriod"/>
              <a:tabLst>
                <a:tab pos="355600" algn="l"/>
              </a:tabLst>
            </a:pPr>
            <a:r>
              <a:rPr sz="1200" dirty="0">
                <a:latin typeface="Calibri"/>
                <a:cs typeface="Calibri"/>
              </a:rPr>
              <a:t>Specific</a:t>
            </a:r>
            <a:endParaRPr sz="1200">
              <a:latin typeface="Calibri"/>
              <a:cs typeface="Calibri"/>
            </a:endParaRPr>
          </a:p>
          <a:p>
            <a:pPr marL="354965" lvl="1" indent="-228600">
              <a:lnSpc>
                <a:spcPct val="100000"/>
              </a:lnSpc>
              <a:spcBef>
                <a:spcPts val="585"/>
              </a:spcBef>
              <a:buClr>
                <a:srgbClr val="FF6600"/>
              </a:buClr>
              <a:buAutoNum type="arabicPeriod"/>
              <a:tabLst>
                <a:tab pos="355600" algn="l"/>
              </a:tabLst>
            </a:pPr>
            <a:r>
              <a:rPr sz="1200" spc="-5" dirty="0">
                <a:latin typeface="Calibri"/>
                <a:cs typeface="Calibri"/>
              </a:rPr>
              <a:t>Generous</a:t>
            </a:r>
            <a:endParaRPr sz="120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10" name="object 10"/>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11" name="object 11"/>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12" name="object 12"/>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3" name="object 13"/>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4" name="object 14"/>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5" name="object 15"/>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6" name="object 16"/>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7" name="object 17"/>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8" name="object 18"/>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9" name="object 19"/>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20" name="object 20"/>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21" name="object 21"/>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22" name="object 22"/>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3" name="object 23"/>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4" name="object 24"/>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5" name="object 25"/>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6" name="object 26"/>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7" name="object 27"/>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8" name="object 28"/>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9" name="object 29"/>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30" name="object 30"/>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31" name="object 31"/>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32" name="object 32"/>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3" name="object 33"/>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4" name="object 34"/>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5" name="object 35"/>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6" name="object 36"/>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7" name="object 37"/>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8" name="object 38"/>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9" name="object 39"/>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40" name="object 40"/>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41" name="object 41"/>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42" name="object 42"/>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3" name="object 43"/>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4" name="object 44"/>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5" name="object 45"/>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6" name="object 46"/>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7" name="object 47"/>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8" name="object 48"/>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9" name="object 49"/>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50" name="object 50"/>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51" name="object 51"/>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52" name="object 52"/>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3" name="object 53"/>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4" name="object 54"/>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5" name="object 55"/>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6" name="object 56"/>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7" name="object 57"/>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8" name="object 58"/>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9" name="object 59"/>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txBox="1"/>
          <p:nvPr/>
        </p:nvSpPr>
        <p:spPr>
          <a:xfrm>
            <a:off x="2242568" y="2220851"/>
            <a:ext cx="2379345" cy="238527"/>
          </a:xfrm>
          <a:prstGeom prst="rect">
            <a:avLst/>
          </a:prstGeom>
        </p:spPr>
        <p:txBody>
          <a:bodyPr vert="horz" wrap="square" lIns="0" tIns="0" rIns="0" bIns="0" rtlCol="0">
            <a:spAutoFit/>
          </a:bodyPr>
          <a:lstStyle/>
          <a:p>
            <a:pPr marL="12700">
              <a:lnSpc>
                <a:spcPct val="100000"/>
              </a:lnSpc>
            </a:pPr>
            <a:r>
              <a:rPr sz="1550" b="1" spc="-5" dirty="0">
                <a:latin typeface="Calibri"/>
                <a:cs typeface="Calibri"/>
              </a:rPr>
              <a:t>4. The Dance </a:t>
            </a:r>
            <a:r>
              <a:rPr sz="1550" b="1" spc="-10" dirty="0">
                <a:latin typeface="Calibri"/>
                <a:cs typeface="Calibri"/>
              </a:rPr>
              <a:t>towards</a:t>
            </a:r>
            <a:r>
              <a:rPr sz="1550" b="1" spc="-75" dirty="0">
                <a:latin typeface="Calibri"/>
                <a:cs typeface="Calibri"/>
              </a:rPr>
              <a:t> </a:t>
            </a:r>
            <a:r>
              <a:rPr sz="1550" b="1" spc="-5" dirty="0">
                <a:latin typeface="Calibri"/>
                <a:cs typeface="Calibri"/>
              </a:rPr>
              <a:t>Insight</a:t>
            </a:r>
            <a:endParaRPr sz="1550">
              <a:latin typeface="Calibri"/>
              <a:cs typeface="Calibri"/>
            </a:endParaRPr>
          </a:p>
        </p:txBody>
      </p:sp>
      <p:sp>
        <p:nvSpPr>
          <p:cNvPr id="63" name="object 63"/>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1214426" y="4988944"/>
            <a:ext cx="2416175" cy="1443985"/>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Four </a:t>
            </a:r>
            <a:r>
              <a:rPr sz="1500" b="1" spc="-5" dirty="0">
                <a:latin typeface="Calibri"/>
                <a:cs typeface="Calibri"/>
              </a:rPr>
              <a:t>faces </a:t>
            </a:r>
            <a:r>
              <a:rPr sz="1500" b="1" dirty="0">
                <a:latin typeface="Calibri"/>
                <a:cs typeface="Calibri"/>
              </a:rPr>
              <a:t>of</a:t>
            </a:r>
            <a:r>
              <a:rPr sz="1500" b="1" spc="-90" dirty="0">
                <a:latin typeface="Calibri"/>
                <a:cs typeface="Calibri"/>
              </a:rPr>
              <a:t> </a:t>
            </a:r>
            <a:r>
              <a:rPr sz="1500" b="1" spc="-5" dirty="0">
                <a:latin typeface="Calibri"/>
                <a:cs typeface="Calibri"/>
              </a:rPr>
              <a:t>Insight</a:t>
            </a:r>
            <a:endParaRPr sz="1500">
              <a:latin typeface="Calibri"/>
              <a:cs typeface="Calibri"/>
            </a:endParaRPr>
          </a:p>
          <a:p>
            <a:pPr>
              <a:lnSpc>
                <a:spcPct val="100000"/>
              </a:lnSpc>
              <a:spcBef>
                <a:spcPts val="50"/>
              </a:spcBef>
            </a:pPr>
            <a:endParaRPr sz="1500">
              <a:latin typeface="Times New Roman"/>
              <a:cs typeface="Times New Roman"/>
            </a:endParaRPr>
          </a:p>
          <a:p>
            <a:pPr marL="354965" indent="-228600">
              <a:lnSpc>
                <a:spcPct val="100000"/>
              </a:lnSpc>
              <a:buClr>
                <a:srgbClr val="FF6600"/>
              </a:buClr>
              <a:buAutoNum type="arabicPeriod"/>
              <a:tabLst>
                <a:tab pos="355600" algn="l"/>
              </a:tabLst>
            </a:pPr>
            <a:r>
              <a:rPr sz="1200" spc="-5" dirty="0">
                <a:latin typeface="Calibri"/>
                <a:cs typeface="Calibri"/>
              </a:rPr>
              <a:t>Awareness </a:t>
            </a:r>
            <a:r>
              <a:rPr sz="1200" dirty="0">
                <a:latin typeface="Calibri"/>
                <a:cs typeface="Calibri"/>
              </a:rPr>
              <a:t>of</a:t>
            </a:r>
            <a:r>
              <a:rPr sz="1200" spc="-100" dirty="0">
                <a:latin typeface="Calibri"/>
                <a:cs typeface="Calibri"/>
              </a:rPr>
              <a:t> </a:t>
            </a:r>
            <a:r>
              <a:rPr sz="1200" dirty="0">
                <a:latin typeface="Calibri"/>
                <a:cs typeface="Calibri"/>
              </a:rPr>
              <a:t>Dilemma</a:t>
            </a:r>
            <a:endParaRPr sz="120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Reflection</a:t>
            </a:r>
            <a:endParaRPr sz="120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Illumination </a:t>
            </a:r>
            <a:r>
              <a:rPr sz="1200" dirty="0">
                <a:latin typeface="Calibri"/>
                <a:cs typeface="Calibri"/>
              </a:rPr>
              <a:t>– the </a:t>
            </a:r>
            <a:r>
              <a:rPr sz="1200" spc="-20" dirty="0">
                <a:latin typeface="Calibri"/>
                <a:cs typeface="Calibri"/>
              </a:rPr>
              <a:t>‘Aha!’</a:t>
            </a:r>
            <a:r>
              <a:rPr sz="1200" spc="-85" dirty="0">
                <a:latin typeface="Calibri"/>
                <a:cs typeface="Calibri"/>
              </a:rPr>
              <a:t> </a:t>
            </a:r>
            <a:r>
              <a:rPr sz="1200" dirty="0">
                <a:latin typeface="Calibri"/>
                <a:cs typeface="Calibri"/>
              </a:rPr>
              <a:t>moment</a:t>
            </a:r>
            <a:endParaRPr sz="120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Motivation</a:t>
            </a:r>
            <a:endParaRPr sz="1200">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0"/>
            <a:ext cx="4229100"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Dance of</a:t>
            </a:r>
            <a:r>
              <a:rPr sz="1500" b="1" spc="-95" dirty="0">
                <a:latin typeface="Calibri"/>
                <a:cs typeface="Calibri"/>
              </a:rPr>
              <a:t> </a:t>
            </a:r>
            <a:r>
              <a:rPr sz="1500" b="1" spc="-5" dirty="0">
                <a:latin typeface="Calibri"/>
                <a:cs typeface="Calibri"/>
              </a:rPr>
              <a:t>Insight</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dirty="0">
                <a:latin typeface="Calibri"/>
                <a:cs typeface="Calibri"/>
              </a:rPr>
              <a:t>A </a:t>
            </a:r>
            <a:r>
              <a:rPr sz="1200" spc="-5" dirty="0">
                <a:latin typeface="Calibri"/>
                <a:cs typeface="Calibri"/>
              </a:rPr>
              <a:t>coaching </a:t>
            </a:r>
            <a:r>
              <a:rPr sz="1200" dirty="0">
                <a:latin typeface="Calibri"/>
                <a:cs typeface="Calibri"/>
              </a:rPr>
              <a:t>model </a:t>
            </a:r>
            <a:r>
              <a:rPr sz="1200" spc="-5" dirty="0">
                <a:latin typeface="Calibri"/>
                <a:cs typeface="Calibri"/>
              </a:rPr>
              <a:t>that</a:t>
            </a:r>
            <a:r>
              <a:rPr sz="1200" spc="-100" dirty="0">
                <a:latin typeface="Calibri"/>
                <a:cs typeface="Calibri"/>
              </a:rPr>
              <a:t> </a:t>
            </a:r>
            <a:r>
              <a:rPr sz="1200" spc="-5" dirty="0">
                <a:latin typeface="Calibri"/>
                <a:cs typeface="Calibri"/>
              </a:rPr>
              <a:t>helps: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Helping people </a:t>
            </a:r>
            <a:r>
              <a:rPr sz="1200" spc="-5" dirty="0">
                <a:latin typeface="Calibri"/>
                <a:cs typeface="Calibri"/>
              </a:rPr>
              <a:t>develop </a:t>
            </a:r>
            <a:r>
              <a:rPr sz="1200" dirty="0">
                <a:latin typeface="Calibri"/>
                <a:cs typeface="Calibri"/>
              </a:rPr>
              <a:t>a deeper </a:t>
            </a:r>
            <a:r>
              <a:rPr sz="1200" spc="-5" dirty="0">
                <a:latin typeface="Calibri"/>
                <a:cs typeface="Calibri"/>
              </a:rPr>
              <a:t>awareness </a:t>
            </a:r>
            <a:r>
              <a:rPr sz="1200" dirty="0">
                <a:latin typeface="Calibri"/>
                <a:cs typeface="Calibri"/>
              </a:rPr>
              <a:t>of their</a:t>
            </a:r>
            <a:r>
              <a:rPr sz="1200" spc="-160" dirty="0">
                <a:latin typeface="Calibri"/>
                <a:cs typeface="Calibri"/>
              </a:rPr>
              <a:t> </a:t>
            </a:r>
            <a:r>
              <a:rPr sz="1200" dirty="0">
                <a:latin typeface="Calibri"/>
                <a:cs typeface="Calibri"/>
              </a:rPr>
              <a:t>dilemma</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Keeping </a:t>
            </a:r>
            <a:r>
              <a:rPr sz="1200" dirty="0">
                <a:latin typeface="Calibri"/>
                <a:cs typeface="Calibri"/>
              </a:rPr>
              <a:t>people fully </a:t>
            </a:r>
            <a:r>
              <a:rPr sz="1200" spc="-5" dirty="0">
                <a:latin typeface="Calibri"/>
                <a:cs typeface="Calibri"/>
              </a:rPr>
              <a:t>engaged </a:t>
            </a:r>
            <a:r>
              <a:rPr sz="1200" spc="-10" dirty="0">
                <a:latin typeface="Calibri"/>
                <a:cs typeface="Calibri"/>
              </a:rPr>
              <a:t>towards </a:t>
            </a:r>
            <a:r>
              <a:rPr sz="1200" spc="-5" dirty="0">
                <a:latin typeface="Calibri"/>
                <a:cs typeface="Calibri"/>
              </a:rPr>
              <a:t>making </a:t>
            </a:r>
            <a:r>
              <a:rPr sz="1200" dirty="0">
                <a:latin typeface="Calibri"/>
                <a:cs typeface="Calibri"/>
              </a:rPr>
              <a:t>new</a:t>
            </a:r>
            <a:r>
              <a:rPr sz="1200" spc="-95" dirty="0">
                <a:latin typeface="Calibri"/>
                <a:cs typeface="Calibri"/>
              </a:rPr>
              <a:t> </a:t>
            </a:r>
            <a:r>
              <a:rPr sz="1200" spc="-5" dirty="0">
                <a:latin typeface="Calibri"/>
                <a:cs typeface="Calibri"/>
              </a:rPr>
              <a:t>connections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Making </a:t>
            </a:r>
            <a:r>
              <a:rPr sz="1200" dirty="0">
                <a:latin typeface="Calibri"/>
                <a:cs typeface="Calibri"/>
              </a:rPr>
              <a:t>the </a:t>
            </a:r>
            <a:r>
              <a:rPr sz="1200" spc="-20" dirty="0">
                <a:latin typeface="Calibri"/>
                <a:cs typeface="Calibri"/>
              </a:rPr>
              <a:t>‘Aha!’ </a:t>
            </a:r>
            <a:r>
              <a:rPr sz="1200" dirty="0">
                <a:latin typeface="Calibri"/>
                <a:cs typeface="Calibri"/>
              </a:rPr>
              <a:t>moments</a:t>
            </a:r>
            <a:r>
              <a:rPr sz="1200" spc="-90" dirty="0">
                <a:latin typeface="Calibri"/>
                <a:cs typeface="Calibri"/>
              </a:rPr>
              <a:t> </a:t>
            </a:r>
            <a:r>
              <a:rPr sz="1200" dirty="0">
                <a:latin typeface="Calibri"/>
                <a:cs typeface="Calibri"/>
              </a:rPr>
              <a:t>happen</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2"/>
            <a:ext cx="4017010" cy="213648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Coaching </a:t>
            </a:r>
            <a:r>
              <a:rPr sz="1500" b="1" spc="-30" dirty="0">
                <a:latin typeface="Calibri"/>
                <a:cs typeface="Calibri"/>
              </a:rPr>
              <a:t>Traps </a:t>
            </a:r>
            <a:r>
              <a:rPr sz="1500" b="1" spc="-5" dirty="0">
                <a:latin typeface="Calibri"/>
                <a:cs typeface="Calibri"/>
              </a:rPr>
              <a:t>that </a:t>
            </a:r>
            <a:r>
              <a:rPr sz="1500" b="1" spc="-15" dirty="0">
                <a:latin typeface="Calibri"/>
                <a:cs typeface="Calibri"/>
              </a:rPr>
              <a:t>prevent</a:t>
            </a:r>
            <a:r>
              <a:rPr sz="1500" b="1" dirty="0">
                <a:latin typeface="Calibri"/>
                <a:cs typeface="Calibri"/>
              </a:rPr>
              <a:t> </a:t>
            </a:r>
            <a:r>
              <a:rPr sz="1500" b="1" spc="-5" dirty="0">
                <a:latin typeface="Calibri"/>
                <a:cs typeface="Calibri"/>
              </a:rPr>
              <a:t>Insight</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spc="-5" dirty="0">
                <a:latin typeface="Calibri"/>
                <a:cs typeface="Calibri"/>
              </a:rPr>
              <a:t>Common coaching traps that prevent progress </a:t>
            </a:r>
            <a:r>
              <a:rPr sz="1200" spc="-10" dirty="0">
                <a:latin typeface="Calibri"/>
                <a:cs typeface="Calibri"/>
              </a:rPr>
              <a:t>towards</a:t>
            </a:r>
            <a:r>
              <a:rPr sz="1200" spc="-140" dirty="0">
                <a:latin typeface="Calibri"/>
                <a:cs typeface="Calibri"/>
              </a:rPr>
              <a:t> </a:t>
            </a:r>
            <a:r>
              <a:rPr sz="1200" spc="-5" dirty="0">
                <a:latin typeface="Calibri"/>
                <a:cs typeface="Calibri"/>
              </a:rPr>
              <a:t>insight: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Rushing the</a:t>
            </a:r>
            <a:r>
              <a:rPr sz="1200" spc="-114" dirty="0">
                <a:latin typeface="Calibri"/>
                <a:cs typeface="Calibri"/>
              </a:rPr>
              <a:t> </a:t>
            </a:r>
            <a:r>
              <a:rPr sz="1200" spc="-5" dirty="0">
                <a:latin typeface="Calibri"/>
                <a:cs typeface="Calibri"/>
              </a:rPr>
              <a:t>coachee</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Not giving them enough personal space or thinking</a:t>
            </a:r>
            <a:r>
              <a:rPr sz="1000" spc="55" dirty="0">
                <a:latin typeface="Calibri"/>
                <a:cs typeface="Calibri"/>
              </a:rPr>
              <a:t> </a:t>
            </a:r>
            <a:r>
              <a:rPr sz="1000" spc="-5" dirty="0">
                <a:latin typeface="Calibri"/>
                <a:cs typeface="Calibri"/>
              </a:rPr>
              <a:t>time</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Thinking harder </a:t>
            </a:r>
            <a:r>
              <a:rPr sz="1200" dirty="0">
                <a:latin typeface="Calibri"/>
                <a:cs typeface="Calibri"/>
              </a:rPr>
              <a:t>about the issue than the </a:t>
            </a:r>
            <a:r>
              <a:rPr sz="1200" spc="-5" dirty="0">
                <a:latin typeface="Calibri"/>
                <a:cs typeface="Calibri"/>
              </a:rPr>
              <a:t>coachee</a:t>
            </a:r>
            <a:r>
              <a:rPr sz="1200" spc="-145" dirty="0">
                <a:latin typeface="Calibri"/>
                <a:cs typeface="Calibri"/>
              </a:rPr>
              <a:t> </a:t>
            </a:r>
            <a:r>
              <a:rPr sz="1200" dirty="0">
                <a:latin typeface="Calibri"/>
                <a:cs typeface="Calibri"/>
              </a:rPr>
              <a:t>himself</a:t>
            </a:r>
            <a:endParaRPr sz="1200">
              <a:latin typeface="Calibri"/>
              <a:cs typeface="Calibri"/>
            </a:endParaRPr>
          </a:p>
          <a:p>
            <a:pPr marL="498475" lvl="1" indent="-143510">
              <a:lnSpc>
                <a:spcPct val="100000"/>
              </a:lnSpc>
              <a:spcBef>
                <a:spcPts val="575"/>
              </a:spcBef>
              <a:buClr>
                <a:srgbClr val="FF6600"/>
              </a:buClr>
              <a:buFont typeface="Arial"/>
              <a:buChar char="•"/>
              <a:tabLst>
                <a:tab pos="499109" algn="l"/>
              </a:tabLst>
            </a:pPr>
            <a:r>
              <a:rPr sz="1000" spc="-10" dirty="0">
                <a:latin typeface="Calibri"/>
                <a:cs typeface="Calibri"/>
              </a:rPr>
              <a:t>The </a:t>
            </a:r>
            <a:r>
              <a:rPr sz="1000" spc="-5" dirty="0">
                <a:latin typeface="Calibri"/>
                <a:cs typeface="Calibri"/>
              </a:rPr>
              <a:t>one having insight is the</a:t>
            </a:r>
            <a:r>
              <a:rPr sz="1000" spc="-15" dirty="0">
                <a:latin typeface="Calibri"/>
                <a:cs typeface="Calibri"/>
              </a:rPr>
              <a:t> </a:t>
            </a:r>
            <a:r>
              <a:rPr sz="1000" spc="-5" dirty="0">
                <a:latin typeface="Calibri"/>
                <a:cs typeface="Calibri"/>
              </a:rPr>
              <a:t>coach</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Losing focus </a:t>
            </a:r>
            <a:r>
              <a:rPr sz="1200" dirty="0">
                <a:latin typeface="Calibri"/>
                <a:cs typeface="Calibri"/>
              </a:rPr>
              <a:t>of the </a:t>
            </a:r>
            <a:r>
              <a:rPr sz="1200" spc="-5" dirty="0">
                <a:latin typeface="Calibri"/>
                <a:cs typeface="Calibri"/>
              </a:rPr>
              <a:t>goal </a:t>
            </a:r>
            <a:r>
              <a:rPr sz="1200" dirty="0">
                <a:latin typeface="Calibri"/>
                <a:cs typeface="Calibri"/>
              </a:rPr>
              <a:t>or</a:t>
            </a:r>
            <a:r>
              <a:rPr sz="1200" spc="-114" dirty="0">
                <a:latin typeface="Calibri"/>
                <a:cs typeface="Calibri"/>
              </a:rPr>
              <a:t> </a:t>
            </a:r>
            <a:r>
              <a:rPr sz="1200" spc="-5" dirty="0">
                <a:latin typeface="Calibri"/>
                <a:cs typeface="Calibri"/>
              </a:rPr>
              <a:t>direction</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Getting </a:t>
            </a:r>
            <a:r>
              <a:rPr sz="1000" spc="-10" dirty="0">
                <a:latin typeface="Calibri"/>
                <a:cs typeface="Calibri"/>
              </a:rPr>
              <a:t>lost </a:t>
            </a:r>
            <a:r>
              <a:rPr sz="1000" spc="-5" dirty="0">
                <a:latin typeface="Calibri"/>
                <a:cs typeface="Calibri"/>
              </a:rPr>
              <a:t>in the</a:t>
            </a:r>
            <a:r>
              <a:rPr sz="1000" spc="-10" dirty="0">
                <a:latin typeface="Calibri"/>
                <a:cs typeface="Calibri"/>
              </a:rPr>
              <a:t> </a:t>
            </a:r>
            <a:r>
              <a:rPr sz="1000" spc="-5" dirty="0">
                <a:latin typeface="Calibri"/>
                <a:cs typeface="Calibri"/>
              </a:rPr>
              <a:t>details</a:t>
            </a:r>
            <a:endParaRPr sz="1000">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0"/>
            <a:ext cx="2190750" cy="144398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The Dance of Insight</a:t>
            </a:r>
            <a:r>
              <a:rPr sz="1500" b="1" spc="-45" dirty="0">
                <a:latin typeface="Calibri"/>
                <a:cs typeface="Calibri"/>
              </a:rPr>
              <a:t> </a:t>
            </a:r>
            <a:r>
              <a:rPr sz="1500" b="1" spc="-5" dirty="0">
                <a:latin typeface="Calibri"/>
                <a:cs typeface="Calibri"/>
              </a:rPr>
              <a:t>Model</a:t>
            </a:r>
            <a:endParaRPr sz="1500">
              <a:latin typeface="Calibri"/>
              <a:cs typeface="Calibri"/>
            </a:endParaRPr>
          </a:p>
          <a:p>
            <a:pPr>
              <a:lnSpc>
                <a:spcPct val="100000"/>
              </a:lnSpc>
              <a:spcBef>
                <a:spcPts val="50"/>
              </a:spcBef>
            </a:pPr>
            <a:endParaRPr sz="1500">
              <a:latin typeface="Times New Roman"/>
              <a:cs typeface="Times New Roman"/>
            </a:endParaRPr>
          </a:p>
          <a:p>
            <a:pPr marL="354965" indent="-228600">
              <a:lnSpc>
                <a:spcPct val="100000"/>
              </a:lnSpc>
              <a:buClr>
                <a:srgbClr val="FF6600"/>
              </a:buClr>
              <a:buAutoNum type="arabicPeriod"/>
              <a:tabLst>
                <a:tab pos="355600" algn="l"/>
              </a:tabLst>
            </a:pPr>
            <a:r>
              <a:rPr sz="1200" spc="-5" dirty="0">
                <a:latin typeface="Calibri"/>
                <a:cs typeface="Calibri"/>
              </a:rPr>
              <a:t>Permission</a:t>
            </a:r>
            <a:endParaRPr sz="120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Placement</a:t>
            </a:r>
            <a:endParaRPr sz="120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Questioning</a:t>
            </a:r>
            <a:endParaRPr sz="1200">
              <a:latin typeface="Calibri"/>
              <a:cs typeface="Calibri"/>
            </a:endParaRPr>
          </a:p>
          <a:p>
            <a:pPr marL="354965" indent="-228600">
              <a:lnSpc>
                <a:spcPct val="100000"/>
              </a:lnSpc>
              <a:spcBef>
                <a:spcPts val="585"/>
              </a:spcBef>
              <a:buClr>
                <a:srgbClr val="FF6600"/>
              </a:buClr>
              <a:buAutoNum type="arabicPeriod"/>
              <a:tabLst>
                <a:tab pos="355600" algn="l"/>
              </a:tabLst>
            </a:pPr>
            <a:r>
              <a:rPr sz="1200" spc="-5" dirty="0">
                <a:latin typeface="Calibri"/>
                <a:cs typeface="Calibri"/>
              </a:rPr>
              <a:t>Clarifying</a:t>
            </a:r>
            <a:endParaRPr sz="1200">
              <a:latin typeface="Calibri"/>
              <a:cs typeface="Calibri"/>
            </a:endParaRPr>
          </a:p>
        </p:txBody>
      </p:sp>
      <p:sp>
        <p:nvSpPr>
          <p:cNvPr id="59" name="object 59"/>
          <p:cNvSpPr/>
          <p:nvPr/>
        </p:nvSpPr>
        <p:spPr>
          <a:xfrm>
            <a:off x="2019301" y="2378964"/>
            <a:ext cx="2777108" cy="1457325"/>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4" name="object 6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5" name="object 6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6" name="object 6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7" name="object 6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8" name="object 6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9" name="object 6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0" name="object 7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1" name="object 7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2" name="object 7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3" name="object 7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4" name="object 7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5" name="object 7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6" name="object 7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7" name="object 7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8" name="object 7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9" name="object 7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0" name="object 8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1" name="object 8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2" name="object 8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3" name="object 8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4" name="object 8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5" name="object 8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6" name="object 8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7" name="object 8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8" name="object 8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9" name="object 8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0" name="object 9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1" name="object 9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2" name="object 9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3" name="object 9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4" name="object 9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5" name="object 9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6" name="object 9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7" name="object 9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8" name="object 9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9" name="object 9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0" name="object 10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1" name="object 10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2" name="object 10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3" name="object 10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4" name="object 10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5" name="object 10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6" name="object 10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7" name="object 10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8" name="object 10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9" name="object 10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0" name="object 11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1" name="object 11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2" name="object 11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3" name="object 11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115"/>
          <p:cNvSpPr txBox="1"/>
          <p:nvPr/>
        </p:nvSpPr>
        <p:spPr>
          <a:xfrm>
            <a:off x="1214425" y="4988940"/>
            <a:ext cx="4235450" cy="2634054"/>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Step </a:t>
            </a:r>
            <a:r>
              <a:rPr sz="1500" b="1" dirty="0">
                <a:latin typeface="Calibri"/>
                <a:cs typeface="Calibri"/>
              </a:rPr>
              <a:t>1 :</a:t>
            </a:r>
            <a:r>
              <a:rPr sz="1500" b="1" spc="-80" dirty="0">
                <a:latin typeface="Calibri"/>
                <a:cs typeface="Calibri"/>
              </a:rPr>
              <a:t> </a:t>
            </a:r>
            <a:r>
              <a:rPr sz="1500" b="1" spc="-5" dirty="0">
                <a:latin typeface="Calibri"/>
                <a:cs typeface="Calibri"/>
              </a:rPr>
              <a:t>Permission</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Reduces likelihood </a:t>
            </a:r>
            <a:r>
              <a:rPr sz="1200" dirty="0">
                <a:latin typeface="Calibri"/>
                <a:cs typeface="Calibri"/>
              </a:rPr>
              <a:t>and impact of the </a:t>
            </a:r>
            <a:r>
              <a:rPr sz="1200" spc="-5" dirty="0">
                <a:latin typeface="Calibri"/>
                <a:cs typeface="Calibri"/>
              </a:rPr>
              <a:t>threat</a:t>
            </a:r>
            <a:r>
              <a:rPr sz="1200" spc="-145" dirty="0">
                <a:latin typeface="Calibri"/>
                <a:cs typeface="Calibri"/>
              </a:rPr>
              <a:t> </a:t>
            </a:r>
            <a:r>
              <a:rPr sz="1200" spc="-5" dirty="0">
                <a:latin typeface="Calibri"/>
                <a:cs typeface="Calibri"/>
              </a:rPr>
              <a:t>response</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Gives Coachee choice </a:t>
            </a:r>
            <a:r>
              <a:rPr sz="1200" dirty="0">
                <a:latin typeface="Calibri"/>
                <a:cs typeface="Calibri"/>
              </a:rPr>
              <a:t>on the </a:t>
            </a:r>
            <a:r>
              <a:rPr sz="1200" spc="-5" dirty="0">
                <a:latin typeface="Calibri"/>
                <a:cs typeface="Calibri"/>
              </a:rPr>
              <a:t>direction </a:t>
            </a:r>
            <a:r>
              <a:rPr sz="1200" dirty="0">
                <a:latin typeface="Calibri"/>
                <a:cs typeface="Calibri"/>
              </a:rPr>
              <a:t>of </a:t>
            </a:r>
            <a:r>
              <a:rPr sz="1200" spc="-5" dirty="0">
                <a:latin typeface="Calibri"/>
                <a:cs typeface="Calibri"/>
              </a:rPr>
              <a:t>coaching</a:t>
            </a:r>
            <a:r>
              <a:rPr sz="1200" spc="-50" dirty="0">
                <a:latin typeface="Calibri"/>
                <a:cs typeface="Calibri"/>
              </a:rPr>
              <a:t> </a:t>
            </a:r>
            <a:r>
              <a:rPr sz="1200" spc="-10" dirty="0">
                <a:latin typeface="Calibri"/>
                <a:cs typeface="Calibri"/>
              </a:rPr>
              <a:t>conversation</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Demonstrates </a:t>
            </a:r>
            <a:r>
              <a:rPr sz="1200" spc="-5" dirty="0">
                <a:latin typeface="Calibri"/>
                <a:cs typeface="Calibri"/>
              </a:rPr>
              <a:t>respect </a:t>
            </a:r>
            <a:r>
              <a:rPr sz="1200" spc="-10" dirty="0">
                <a:latin typeface="Calibri"/>
                <a:cs typeface="Calibri"/>
              </a:rPr>
              <a:t>for </a:t>
            </a:r>
            <a:r>
              <a:rPr sz="1200" dirty="0">
                <a:latin typeface="Calibri"/>
                <a:cs typeface="Calibri"/>
              </a:rPr>
              <a:t>the</a:t>
            </a:r>
            <a:r>
              <a:rPr sz="1200" spc="-70" dirty="0">
                <a:latin typeface="Calibri"/>
                <a:cs typeface="Calibri"/>
              </a:rPr>
              <a:t> </a:t>
            </a:r>
            <a:r>
              <a:rPr sz="1200" spc="-5" dirty="0">
                <a:latin typeface="Calibri"/>
                <a:cs typeface="Calibri"/>
              </a:rPr>
              <a:t>Coachee</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30" dirty="0">
                <a:latin typeface="Calibri"/>
                <a:cs typeface="Calibri"/>
              </a:rPr>
              <a:t>Takes </a:t>
            </a:r>
            <a:r>
              <a:rPr sz="1200" spc="-10" dirty="0">
                <a:latin typeface="Calibri"/>
                <a:cs typeface="Calibri"/>
              </a:rPr>
              <a:t>care </a:t>
            </a:r>
            <a:r>
              <a:rPr sz="1200" dirty="0">
                <a:latin typeface="Calibri"/>
                <a:cs typeface="Calibri"/>
              </a:rPr>
              <a:t>of </a:t>
            </a:r>
            <a:r>
              <a:rPr sz="1200" spc="-5" dirty="0">
                <a:latin typeface="Calibri"/>
                <a:cs typeface="Calibri"/>
              </a:rPr>
              <a:t>Status </a:t>
            </a:r>
            <a:r>
              <a:rPr sz="1200" dirty="0">
                <a:latin typeface="Calibri"/>
                <a:cs typeface="Calibri"/>
              </a:rPr>
              <a:t>part of</a:t>
            </a:r>
            <a:r>
              <a:rPr sz="1200" spc="-90" dirty="0">
                <a:latin typeface="Calibri"/>
                <a:cs typeface="Calibri"/>
              </a:rPr>
              <a:t> </a:t>
            </a:r>
            <a:r>
              <a:rPr sz="1200" spc="-5" dirty="0">
                <a:latin typeface="Calibri"/>
                <a:cs typeface="Calibri"/>
              </a:rPr>
              <a:t>SCARF</a:t>
            </a:r>
            <a:endParaRPr sz="1200" dirty="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30" dirty="0">
                <a:latin typeface="Calibri"/>
                <a:cs typeface="Calibri"/>
              </a:rPr>
              <a:t>Takes </a:t>
            </a:r>
            <a:r>
              <a:rPr sz="1200" spc="-10" dirty="0">
                <a:latin typeface="Calibri"/>
                <a:cs typeface="Calibri"/>
              </a:rPr>
              <a:t>care </a:t>
            </a:r>
            <a:r>
              <a:rPr sz="1200" dirty="0">
                <a:latin typeface="Calibri"/>
                <a:cs typeface="Calibri"/>
              </a:rPr>
              <a:t>of </a:t>
            </a:r>
            <a:r>
              <a:rPr sz="1200" spc="-5" dirty="0">
                <a:latin typeface="Calibri"/>
                <a:cs typeface="Calibri"/>
              </a:rPr>
              <a:t>Autonomy </a:t>
            </a:r>
            <a:r>
              <a:rPr sz="1200" dirty="0">
                <a:latin typeface="Calibri"/>
                <a:cs typeface="Calibri"/>
              </a:rPr>
              <a:t>part of</a:t>
            </a:r>
            <a:r>
              <a:rPr sz="1200" spc="-85" dirty="0">
                <a:latin typeface="Calibri"/>
                <a:cs typeface="Calibri"/>
              </a:rPr>
              <a:t> </a:t>
            </a:r>
            <a:r>
              <a:rPr sz="1200" spc="-5" dirty="0">
                <a:latin typeface="Calibri"/>
                <a:cs typeface="Calibri"/>
              </a:rPr>
              <a:t>SCARF</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Permission should </a:t>
            </a:r>
            <a:r>
              <a:rPr sz="1200" dirty="0">
                <a:latin typeface="Calibri"/>
                <a:cs typeface="Calibri"/>
              </a:rPr>
              <a:t>be </a:t>
            </a:r>
            <a:r>
              <a:rPr sz="1200" spc="-10" dirty="0">
                <a:latin typeface="Calibri"/>
                <a:cs typeface="Calibri"/>
              </a:rPr>
              <a:t>asked</a:t>
            </a:r>
            <a:r>
              <a:rPr sz="1200" spc="-55" dirty="0">
                <a:latin typeface="Calibri"/>
                <a:cs typeface="Calibri"/>
              </a:rPr>
              <a:t> </a:t>
            </a:r>
            <a:r>
              <a:rPr sz="1200" spc="-5" dirty="0">
                <a:latin typeface="Calibri"/>
                <a:cs typeface="Calibri"/>
              </a:rPr>
              <a:t>when:</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Starting a coaching</a:t>
            </a:r>
            <a:r>
              <a:rPr sz="1000" spc="-35" dirty="0">
                <a:latin typeface="Calibri"/>
                <a:cs typeface="Calibri"/>
              </a:rPr>
              <a:t> </a:t>
            </a:r>
            <a:r>
              <a:rPr sz="1000" spc="-10" dirty="0">
                <a:latin typeface="Calibri"/>
                <a:cs typeface="Calibri"/>
              </a:rPr>
              <a:t>conversation</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Getting </a:t>
            </a:r>
            <a:r>
              <a:rPr sz="1000" spc="-10" dirty="0">
                <a:latin typeface="Calibri"/>
                <a:cs typeface="Calibri"/>
              </a:rPr>
              <a:t>more </a:t>
            </a:r>
            <a:r>
              <a:rPr sz="1000" spc="-5" dirty="0">
                <a:latin typeface="Calibri"/>
                <a:cs typeface="Calibri"/>
              </a:rPr>
              <a:t>personal than you </a:t>
            </a:r>
            <a:r>
              <a:rPr sz="1000" spc="-10" dirty="0">
                <a:latin typeface="Calibri"/>
                <a:cs typeface="Calibri"/>
              </a:rPr>
              <a:t>have </a:t>
            </a:r>
            <a:r>
              <a:rPr sz="1000" spc="-5" dirty="0">
                <a:latin typeface="Calibri"/>
                <a:cs typeface="Calibri"/>
              </a:rPr>
              <a:t>been so</a:t>
            </a:r>
            <a:r>
              <a:rPr sz="1000" spc="10" dirty="0">
                <a:latin typeface="Calibri"/>
                <a:cs typeface="Calibri"/>
              </a:rPr>
              <a:t> </a:t>
            </a:r>
            <a:r>
              <a:rPr sz="1000" spc="-10" dirty="0">
                <a:latin typeface="Calibri"/>
                <a:cs typeface="Calibri"/>
              </a:rPr>
              <a:t>far</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Coaching </a:t>
            </a:r>
            <a:r>
              <a:rPr sz="1000" spc="-10" dirty="0">
                <a:latin typeface="Calibri"/>
                <a:cs typeface="Calibri"/>
              </a:rPr>
              <a:t>conversation </a:t>
            </a:r>
            <a:r>
              <a:rPr sz="1000" spc="-5" dirty="0">
                <a:latin typeface="Calibri"/>
                <a:cs typeface="Calibri"/>
              </a:rPr>
              <a:t>shifts</a:t>
            </a:r>
            <a:r>
              <a:rPr sz="1000" spc="5" dirty="0">
                <a:latin typeface="Calibri"/>
                <a:cs typeface="Calibri"/>
              </a:rPr>
              <a:t> </a:t>
            </a:r>
            <a:r>
              <a:rPr sz="1000" spc="-5" dirty="0">
                <a:latin typeface="Calibri"/>
                <a:cs typeface="Calibri"/>
              </a:rPr>
              <a:t>direction</a:t>
            </a:r>
            <a:endParaRPr sz="1000" dirty="0">
              <a:latin typeface="Calibri"/>
              <a:cs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21"/>
            <a:ext cx="4178300" cy="3046095"/>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Step </a:t>
            </a:r>
            <a:r>
              <a:rPr sz="1500" b="1" dirty="0">
                <a:latin typeface="Calibri"/>
                <a:cs typeface="Calibri"/>
              </a:rPr>
              <a:t>1 :</a:t>
            </a:r>
            <a:r>
              <a:rPr sz="1500" b="1" spc="-65" dirty="0">
                <a:latin typeface="Calibri"/>
                <a:cs typeface="Calibri"/>
              </a:rPr>
              <a:t> </a:t>
            </a:r>
            <a:r>
              <a:rPr sz="1500" b="1" spc="-5" dirty="0">
                <a:latin typeface="Calibri"/>
                <a:cs typeface="Calibri"/>
              </a:rPr>
              <a:t>Permission…</a:t>
            </a:r>
            <a:endParaRPr sz="1500">
              <a:latin typeface="Calibri"/>
              <a:cs typeface="Calibri"/>
            </a:endParaRPr>
          </a:p>
          <a:p>
            <a:pPr>
              <a:lnSpc>
                <a:spcPct val="100000"/>
              </a:lnSpc>
              <a:spcBef>
                <a:spcPts val="30"/>
              </a:spcBef>
            </a:pPr>
            <a:endParaRPr sz="1800">
              <a:latin typeface="Times New Roman"/>
              <a:cs typeface="Times New Roman"/>
            </a:endParaRPr>
          </a:p>
          <a:p>
            <a:pPr marL="126364" algn="just">
              <a:lnSpc>
                <a:spcPct val="100000"/>
              </a:lnSpc>
            </a:pPr>
            <a:r>
              <a:rPr sz="1200" b="1" i="1" spc="-5" dirty="0">
                <a:latin typeface="Calibri"/>
                <a:cs typeface="Calibri"/>
              </a:rPr>
              <a:t>Examples:</a:t>
            </a:r>
            <a:endParaRPr sz="1200">
              <a:latin typeface="Calibri"/>
              <a:cs typeface="Calibri"/>
            </a:endParaRPr>
          </a:p>
          <a:p>
            <a:pPr marL="126364" marR="83185">
              <a:lnSpc>
                <a:spcPct val="150000"/>
              </a:lnSpc>
              <a:spcBef>
                <a:spcPts val="300"/>
              </a:spcBef>
            </a:pPr>
            <a:r>
              <a:rPr sz="1200" i="1" spc="-5" dirty="0">
                <a:latin typeface="Calibri"/>
                <a:cs typeface="Calibri"/>
              </a:rPr>
              <a:t>“I get a sense you have more to say about that, could </a:t>
            </a:r>
            <a:r>
              <a:rPr sz="1200" i="1" dirty="0">
                <a:latin typeface="Calibri"/>
                <a:cs typeface="Calibri"/>
              </a:rPr>
              <a:t>I ask </a:t>
            </a:r>
            <a:r>
              <a:rPr sz="1200" i="1" spc="-5" dirty="0">
                <a:latin typeface="Calibri"/>
                <a:cs typeface="Calibri"/>
              </a:rPr>
              <a:t>you a  little more on</a:t>
            </a:r>
            <a:r>
              <a:rPr sz="1200" i="1" spc="-55" dirty="0">
                <a:latin typeface="Calibri"/>
                <a:cs typeface="Calibri"/>
              </a:rPr>
              <a:t> </a:t>
            </a:r>
            <a:r>
              <a:rPr sz="1200" i="1" dirty="0">
                <a:latin typeface="Calibri"/>
                <a:cs typeface="Calibri"/>
              </a:rPr>
              <a:t>that?”</a:t>
            </a:r>
            <a:endParaRPr sz="1200">
              <a:latin typeface="Calibri"/>
              <a:cs typeface="Calibri"/>
            </a:endParaRPr>
          </a:p>
          <a:p>
            <a:pPr marL="126364" marR="5080" algn="just">
              <a:lnSpc>
                <a:spcPct val="150100"/>
              </a:lnSpc>
              <a:spcBef>
                <a:spcPts val="295"/>
              </a:spcBef>
            </a:pPr>
            <a:r>
              <a:rPr sz="1200" i="1" spc="-25" dirty="0">
                <a:latin typeface="Calibri"/>
                <a:cs typeface="Calibri"/>
              </a:rPr>
              <a:t>“I’d </a:t>
            </a:r>
            <a:r>
              <a:rPr sz="1200" i="1" spc="-15" dirty="0">
                <a:latin typeface="Calibri"/>
                <a:cs typeface="Calibri"/>
              </a:rPr>
              <a:t>like </a:t>
            </a:r>
            <a:r>
              <a:rPr sz="1200" i="1" spc="-5" dirty="0">
                <a:latin typeface="Calibri"/>
                <a:cs typeface="Calibri"/>
              </a:rPr>
              <a:t>to have a more open conversation than we’ve had before,  would </a:t>
            </a:r>
            <a:r>
              <a:rPr sz="1200" i="1" dirty="0">
                <a:latin typeface="Calibri"/>
                <a:cs typeface="Calibri"/>
              </a:rPr>
              <a:t>it </a:t>
            </a:r>
            <a:r>
              <a:rPr sz="1200" i="1" spc="-5" dirty="0">
                <a:latin typeface="Calibri"/>
                <a:cs typeface="Calibri"/>
              </a:rPr>
              <a:t>be </a:t>
            </a:r>
            <a:r>
              <a:rPr sz="1200" i="1" spc="-15" dirty="0">
                <a:latin typeface="Calibri"/>
                <a:cs typeface="Calibri"/>
              </a:rPr>
              <a:t>okay </a:t>
            </a:r>
            <a:r>
              <a:rPr sz="1200" i="1" dirty="0">
                <a:latin typeface="Calibri"/>
                <a:cs typeface="Calibri"/>
              </a:rPr>
              <a:t>if I </a:t>
            </a:r>
            <a:r>
              <a:rPr sz="1200" i="1" spc="-10" dirty="0">
                <a:latin typeface="Calibri"/>
                <a:cs typeface="Calibri"/>
              </a:rPr>
              <a:t>asked </a:t>
            </a:r>
            <a:r>
              <a:rPr sz="1200" i="1" spc="-5" dirty="0">
                <a:latin typeface="Calibri"/>
                <a:cs typeface="Calibri"/>
              </a:rPr>
              <a:t>you some more specific questions </a:t>
            </a:r>
            <a:r>
              <a:rPr sz="1200" i="1" spc="-10" dirty="0">
                <a:latin typeface="Calibri"/>
                <a:cs typeface="Calibri"/>
              </a:rPr>
              <a:t>right  </a:t>
            </a:r>
            <a:r>
              <a:rPr sz="1200" i="1" spc="-5" dirty="0">
                <a:latin typeface="Calibri"/>
                <a:cs typeface="Calibri"/>
              </a:rPr>
              <a:t>now?”</a:t>
            </a:r>
            <a:endParaRPr sz="1200">
              <a:latin typeface="Calibri"/>
              <a:cs typeface="Calibri"/>
            </a:endParaRPr>
          </a:p>
          <a:p>
            <a:pPr marL="126364" algn="just">
              <a:lnSpc>
                <a:spcPct val="100000"/>
              </a:lnSpc>
              <a:spcBef>
                <a:spcPts val="1020"/>
              </a:spcBef>
            </a:pPr>
            <a:r>
              <a:rPr sz="1200" i="1" spc="-5" dirty="0">
                <a:latin typeface="Calibri"/>
                <a:cs typeface="Calibri"/>
              </a:rPr>
              <a:t>“Can we spend a </a:t>
            </a:r>
            <a:r>
              <a:rPr sz="1200" i="1" spc="-10" dirty="0">
                <a:latin typeface="Calibri"/>
                <a:cs typeface="Calibri"/>
              </a:rPr>
              <a:t>few </a:t>
            </a:r>
            <a:r>
              <a:rPr sz="1200" i="1" spc="-5" dirty="0">
                <a:latin typeface="Calibri"/>
                <a:cs typeface="Calibri"/>
              </a:rPr>
              <a:t>minutes brainstorming ideas around</a:t>
            </a:r>
            <a:r>
              <a:rPr sz="1200" i="1" spc="100" dirty="0">
                <a:latin typeface="Calibri"/>
                <a:cs typeface="Calibri"/>
              </a:rPr>
              <a:t> </a:t>
            </a:r>
            <a:r>
              <a:rPr sz="1200" i="1" dirty="0">
                <a:latin typeface="Calibri"/>
                <a:cs typeface="Calibri"/>
              </a:rPr>
              <a:t>this?”</a:t>
            </a:r>
            <a:endParaRPr sz="1200">
              <a:latin typeface="Calibri"/>
              <a:cs typeface="Calibri"/>
            </a:endParaRPr>
          </a:p>
          <a:p>
            <a:pPr marL="126364" marR="55244" algn="just">
              <a:lnSpc>
                <a:spcPct val="150000"/>
              </a:lnSpc>
              <a:spcBef>
                <a:spcPts val="300"/>
              </a:spcBef>
            </a:pPr>
            <a:r>
              <a:rPr sz="1200" i="1" spc="-25" dirty="0">
                <a:latin typeface="Calibri"/>
                <a:cs typeface="Calibri"/>
              </a:rPr>
              <a:t>“I’d </a:t>
            </a:r>
            <a:r>
              <a:rPr sz="1200" i="1" spc="-15" dirty="0">
                <a:latin typeface="Calibri"/>
                <a:cs typeface="Calibri"/>
              </a:rPr>
              <a:t>like </a:t>
            </a:r>
            <a:r>
              <a:rPr sz="1200" i="1" spc="-5" dirty="0">
                <a:latin typeface="Calibri"/>
                <a:cs typeface="Calibri"/>
              </a:rPr>
              <a:t>to discuss your personal feelings around ... would that be  </a:t>
            </a:r>
            <a:r>
              <a:rPr sz="1200" i="1" spc="-15" dirty="0">
                <a:latin typeface="Calibri"/>
                <a:cs typeface="Calibri"/>
              </a:rPr>
              <a:t>okay </a:t>
            </a:r>
            <a:r>
              <a:rPr sz="1200" i="1" spc="-5" dirty="0">
                <a:latin typeface="Calibri"/>
                <a:cs typeface="Calibri"/>
              </a:rPr>
              <a:t>with</a:t>
            </a:r>
            <a:r>
              <a:rPr sz="1200" i="1" spc="-70" dirty="0">
                <a:latin typeface="Calibri"/>
                <a:cs typeface="Calibri"/>
              </a:rPr>
              <a:t> </a:t>
            </a:r>
            <a:r>
              <a:rPr sz="1200" i="1" dirty="0">
                <a:latin typeface="Calibri"/>
                <a:cs typeface="Calibri"/>
              </a:rPr>
              <a:t>you?”</a:t>
            </a:r>
            <a:endParaRPr sz="1200">
              <a:latin typeface="Calibri"/>
              <a:cs typeface="Calibri"/>
            </a:endParaRPr>
          </a:p>
        </p:txBody>
      </p:sp>
      <p:sp>
        <p:nvSpPr>
          <p:cNvPr id="59" name="object 59"/>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2" name="object 62"/>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3" name="object 63"/>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4" name="object 64"/>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5" name="object 65"/>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6" name="object 66"/>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7" name="object 67"/>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8" name="object 68"/>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69" name="object 69"/>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0" name="object 70"/>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1" name="object 71"/>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2" name="object 72"/>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3" name="object 73"/>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4" name="object 74"/>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5" name="object 75"/>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6" name="object 76"/>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7" name="object 77"/>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8" name="object 78"/>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79" name="object 79"/>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0" name="object 80"/>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1" name="object 81"/>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2" name="object 82"/>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3" name="object 83"/>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4" name="object 84"/>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5" name="object 85"/>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6" name="object 86"/>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7" name="object 87"/>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8" name="object 88"/>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89" name="object 89"/>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0" name="object 90"/>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1" name="object 91"/>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2" name="object 92"/>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3" name="object 93"/>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4" name="object 94"/>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5" name="object 95"/>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6" name="object 96"/>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7" name="object 97"/>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8" name="object 98"/>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99" name="object 99"/>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0" name="object 100"/>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1" name="object 101"/>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2" name="object 102"/>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3" name="object 103"/>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4" name="object 104"/>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5" name="object 105"/>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6" name="object 106"/>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7" name="object 107"/>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8" name="object 108"/>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09" name="object 109"/>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0" name="object 110"/>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1" name="object 111"/>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3" name="object 113"/>
          <p:cNvSpPr txBox="1"/>
          <p:nvPr/>
        </p:nvSpPr>
        <p:spPr>
          <a:xfrm>
            <a:off x="1214425" y="4988943"/>
            <a:ext cx="4021454" cy="3362459"/>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Step </a:t>
            </a:r>
            <a:r>
              <a:rPr sz="1500" b="1" spc="-5" dirty="0">
                <a:latin typeface="Calibri"/>
                <a:cs typeface="Calibri"/>
              </a:rPr>
              <a:t>2:</a:t>
            </a:r>
            <a:r>
              <a:rPr sz="1500" b="1" spc="-55" dirty="0">
                <a:latin typeface="Calibri"/>
                <a:cs typeface="Calibri"/>
              </a:rPr>
              <a:t> </a:t>
            </a:r>
            <a:r>
              <a:rPr sz="1500" b="1" spc="-5" dirty="0">
                <a:latin typeface="Calibri"/>
                <a:cs typeface="Calibri"/>
              </a:rPr>
              <a:t>Placement</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Brings people </a:t>
            </a:r>
            <a:r>
              <a:rPr sz="1200" spc="-5" dirty="0">
                <a:latin typeface="Calibri"/>
                <a:cs typeface="Calibri"/>
              </a:rPr>
              <a:t>to </a:t>
            </a:r>
            <a:r>
              <a:rPr sz="1200" dirty="0">
                <a:latin typeface="Calibri"/>
                <a:cs typeface="Calibri"/>
              </a:rPr>
              <a:t>the </a:t>
            </a:r>
            <a:r>
              <a:rPr sz="1200" spc="-5" dirty="0">
                <a:latin typeface="Calibri"/>
                <a:cs typeface="Calibri"/>
              </a:rPr>
              <a:t>same point </a:t>
            </a:r>
            <a:r>
              <a:rPr sz="1200" dirty="0">
                <a:latin typeface="Calibri"/>
                <a:cs typeface="Calibri"/>
              </a:rPr>
              <a:t>in the</a:t>
            </a:r>
            <a:r>
              <a:rPr sz="1200" spc="-145" dirty="0">
                <a:latin typeface="Calibri"/>
                <a:cs typeface="Calibri"/>
              </a:rPr>
              <a:t> </a:t>
            </a:r>
            <a:r>
              <a:rPr sz="1200" spc="-10" dirty="0">
                <a:latin typeface="Calibri"/>
                <a:cs typeface="Calibri"/>
              </a:rPr>
              <a:t>conversation</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Brings </a:t>
            </a:r>
            <a:r>
              <a:rPr sz="1200" spc="-5" dirty="0">
                <a:latin typeface="Calibri"/>
                <a:cs typeface="Calibri"/>
              </a:rPr>
              <a:t>Certainty </a:t>
            </a:r>
            <a:r>
              <a:rPr sz="1200" dirty="0">
                <a:latin typeface="Calibri"/>
                <a:cs typeface="Calibri"/>
              </a:rPr>
              <a:t>and </a:t>
            </a:r>
            <a:r>
              <a:rPr sz="1200" spc="-5" dirty="0">
                <a:latin typeface="Calibri"/>
                <a:cs typeface="Calibri"/>
              </a:rPr>
              <a:t>ensures </a:t>
            </a:r>
            <a:r>
              <a:rPr sz="1200" dirty="0">
                <a:latin typeface="Calibri"/>
                <a:cs typeface="Calibri"/>
              </a:rPr>
              <a:t>equal </a:t>
            </a:r>
            <a:r>
              <a:rPr sz="1200" spc="-5" dirty="0">
                <a:latin typeface="Calibri"/>
                <a:cs typeface="Calibri"/>
              </a:rPr>
              <a:t>Status</a:t>
            </a:r>
            <a:r>
              <a:rPr sz="1200" spc="-155" dirty="0">
                <a:latin typeface="Calibri"/>
                <a:cs typeface="Calibri"/>
              </a:rPr>
              <a:t> </a:t>
            </a:r>
            <a:r>
              <a:rPr sz="1200" spc="-5" dirty="0">
                <a:latin typeface="Calibri"/>
                <a:cs typeface="Calibri"/>
              </a:rPr>
              <a:t>(SCARF)</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Helps </a:t>
            </a:r>
            <a:r>
              <a:rPr sz="1200" spc="-5" dirty="0">
                <a:latin typeface="Calibri"/>
                <a:cs typeface="Calibri"/>
              </a:rPr>
              <a:t>Coachee </a:t>
            </a:r>
            <a:r>
              <a:rPr sz="1200" spc="-10" dirty="0">
                <a:latin typeface="Calibri"/>
                <a:cs typeface="Calibri"/>
              </a:rPr>
              <a:t>create </a:t>
            </a:r>
            <a:r>
              <a:rPr sz="1200" spc="-5" dirty="0">
                <a:latin typeface="Calibri"/>
                <a:cs typeface="Calibri"/>
              </a:rPr>
              <a:t>clear mental </a:t>
            </a:r>
            <a:r>
              <a:rPr sz="1200" dirty="0">
                <a:latin typeface="Calibri"/>
                <a:cs typeface="Calibri"/>
              </a:rPr>
              <a:t>map by sharing </a:t>
            </a:r>
            <a:r>
              <a:rPr sz="1200" spc="-20" dirty="0">
                <a:latin typeface="Calibri"/>
                <a:cs typeface="Calibri"/>
              </a:rPr>
              <a:t>key</a:t>
            </a:r>
            <a:r>
              <a:rPr sz="1200" spc="-65" dirty="0">
                <a:latin typeface="Calibri"/>
                <a:cs typeface="Calibri"/>
              </a:rPr>
              <a:t> </a:t>
            </a:r>
            <a:r>
              <a:rPr sz="1200" spc="-10" dirty="0">
                <a:latin typeface="Calibri"/>
                <a:cs typeface="Calibri"/>
              </a:rPr>
              <a:t>info.:</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Setting the</a:t>
            </a:r>
            <a:r>
              <a:rPr sz="1000" spc="-65" dirty="0">
                <a:latin typeface="Calibri"/>
                <a:cs typeface="Calibri"/>
              </a:rPr>
              <a:t> </a:t>
            </a:r>
            <a:r>
              <a:rPr sz="1000" spc="-5" dirty="0">
                <a:latin typeface="Calibri"/>
                <a:cs typeface="Calibri"/>
              </a:rPr>
              <a:t>scene</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How long </a:t>
            </a:r>
            <a:r>
              <a:rPr sz="1000" spc="-20" dirty="0">
                <a:latin typeface="Calibri"/>
                <a:cs typeface="Calibri"/>
              </a:rPr>
              <a:t>you’d </a:t>
            </a:r>
            <a:r>
              <a:rPr sz="1000" spc="-10" dirty="0">
                <a:latin typeface="Calibri"/>
                <a:cs typeface="Calibri"/>
              </a:rPr>
              <a:t>like to </a:t>
            </a:r>
            <a:r>
              <a:rPr sz="1000" spc="-5" dirty="0">
                <a:latin typeface="Calibri"/>
                <a:cs typeface="Calibri"/>
              </a:rPr>
              <a:t>speak</a:t>
            </a:r>
            <a:r>
              <a:rPr sz="1000" spc="10" dirty="0">
                <a:latin typeface="Calibri"/>
                <a:cs typeface="Calibri"/>
              </a:rPr>
              <a:t> </a:t>
            </a:r>
            <a:r>
              <a:rPr sz="1000" spc="-10" dirty="0">
                <a:latin typeface="Calibri"/>
                <a:cs typeface="Calibri"/>
              </a:rPr>
              <a:t>for?</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Where </a:t>
            </a:r>
            <a:r>
              <a:rPr sz="1000" spc="-10" dirty="0">
                <a:latin typeface="Calibri"/>
                <a:cs typeface="Calibri"/>
              </a:rPr>
              <a:t>you’re coming</a:t>
            </a:r>
            <a:r>
              <a:rPr sz="1000" spc="-35" dirty="0">
                <a:latin typeface="Calibri"/>
                <a:cs typeface="Calibri"/>
              </a:rPr>
              <a:t> </a:t>
            </a:r>
            <a:r>
              <a:rPr sz="1000" spc="-10" dirty="0">
                <a:latin typeface="Calibri"/>
                <a:cs typeface="Calibri"/>
              </a:rPr>
              <a:t>from?</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What your </a:t>
            </a:r>
            <a:r>
              <a:rPr sz="1000" spc="-10" dirty="0">
                <a:latin typeface="Calibri"/>
                <a:cs typeface="Calibri"/>
              </a:rPr>
              <a:t>goal </a:t>
            </a:r>
            <a:r>
              <a:rPr sz="1000" spc="-15" dirty="0">
                <a:latin typeface="Calibri"/>
                <a:cs typeface="Calibri"/>
              </a:rPr>
              <a:t>for </a:t>
            </a:r>
            <a:r>
              <a:rPr sz="1000" spc="-5" dirty="0">
                <a:latin typeface="Calibri"/>
                <a:cs typeface="Calibri"/>
              </a:rPr>
              <a:t>the </a:t>
            </a:r>
            <a:r>
              <a:rPr sz="1000" spc="-10" dirty="0">
                <a:latin typeface="Calibri"/>
                <a:cs typeface="Calibri"/>
              </a:rPr>
              <a:t>conversation</a:t>
            </a:r>
            <a:r>
              <a:rPr sz="1000" spc="55" dirty="0">
                <a:latin typeface="Calibri"/>
                <a:cs typeface="Calibri"/>
              </a:rPr>
              <a:t> </a:t>
            </a:r>
            <a:r>
              <a:rPr sz="1000" spc="-5" dirty="0">
                <a:latin typeface="Calibri"/>
                <a:cs typeface="Calibri"/>
              </a:rPr>
              <a:t>is?</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What </a:t>
            </a:r>
            <a:r>
              <a:rPr sz="1000" spc="-10" dirty="0">
                <a:latin typeface="Calibri"/>
                <a:cs typeface="Calibri"/>
              </a:rPr>
              <a:t>you would </a:t>
            </a:r>
            <a:r>
              <a:rPr sz="1000" spc="-15" dirty="0">
                <a:latin typeface="Calibri"/>
                <a:cs typeface="Calibri"/>
              </a:rPr>
              <a:t>like </a:t>
            </a:r>
            <a:r>
              <a:rPr sz="1000" spc="-5" dirty="0">
                <a:latin typeface="Calibri"/>
                <a:cs typeface="Calibri"/>
              </a:rPr>
              <a:t>them </a:t>
            </a:r>
            <a:r>
              <a:rPr sz="1000" spc="-10" dirty="0">
                <a:latin typeface="Calibri"/>
                <a:cs typeface="Calibri"/>
              </a:rPr>
              <a:t>to </a:t>
            </a:r>
            <a:r>
              <a:rPr sz="1000" dirty="0">
                <a:latin typeface="Calibri"/>
                <a:cs typeface="Calibri"/>
              </a:rPr>
              <a:t>do </a:t>
            </a:r>
            <a:r>
              <a:rPr sz="1000" spc="-5" dirty="0">
                <a:latin typeface="Calibri"/>
                <a:cs typeface="Calibri"/>
              </a:rPr>
              <a:t>in the</a:t>
            </a:r>
            <a:r>
              <a:rPr sz="1000" spc="90" dirty="0">
                <a:latin typeface="Calibri"/>
                <a:cs typeface="Calibri"/>
              </a:rPr>
              <a:t> </a:t>
            </a:r>
            <a:r>
              <a:rPr sz="1000" spc="-10" dirty="0">
                <a:latin typeface="Calibri"/>
                <a:cs typeface="Calibri"/>
              </a:rPr>
              <a:t>conversation?</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How you </a:t>
            </a:r>
            <a:r>
              <a:rPr sz="1000" spc="-10" dirty="0">
                <a:latin typeface="Calibri"/>
                <a:cs typeface="Calibri"/>
              </a:rPr>
              <a:t>would </a:t>
            </a:r>
            <a:r>
              <a:rPr sz="1000" spc="-15" dirty="0">
                <a:latin typeface="Calibri"/>
                <a:cs typeface="Calibri"/>
              </a:rPr>
              <a:t>like </a:t>
            </a:r>
            <a:r>
              <a:rPr sz="1000" spc="-5" dirty="0">
                <a:latin typeface="Calibri"/>
                <a:cs typeface="Calibri"/>
              </a:rPr>
              <a:t>them </a:t>
            </a:r>
            <a:r>
              <a:rPr sz="1000" spc="-10" dirty="0">
                <a:latin typeface="Calibri"/>
                <a:cs typeface="Calibri"/>
              </a:rPr>
              <a:t>to</a:t>
            </a:r>
            <a:r>
              <a:rPr sz="1000" spc="35" dirty="0">
                <a:latin typeface="Calibri"/>
                <a:cs typeface="Calibri"/>
              </a:rPr>
              <a:t> </a:t>
            </a:r>
            <a:r>
              <a:rPr sz="1000" spc="-10" dirty="0">
                <a:latin typeface="Calibri"/>
                <a:cs typeface="Calibri"/>
              </a:rPr>
              <a:t>listen?</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What’s </a:t>
            </a:r>
            <a:r>
              <a:rPr sz="1000" spc="-5" dirty="0">
                <a:latin typeface="Calibri"/>
                <a:cs typeface="Calibri"/>
              </a:rPr>
              <a:t>going </a:t>
            </a:r>
            <a:r>
              <a:rPr sz="1000" spc="-10" dirty="0">
                <a:latin typeface="Calibri"/>
                <a:cs typeface="Calibri"/>
              </a:rPr>
              <a:t>to </a:t>
            </a:r>
            <a:r>
              <a:rPr sz="1000" spc="-5" dirty="0">
                <a:latin typeface="Calibri"/>
                <a:cs typeface="Calibri"/>
              </a:rPr>
              <a:t>happen in the</a:t>
            </a:r>
            <a:r>
              <a:rPr sz="1000" spc="35" dirty="0">
                <a:latin typeface="Calibri"/>
                <a:cs typeface="Calibri"/>
              </a:rPr>
              <a:t> </a:t>
            </a:r>
            <a:r>
              <a:rPr sz="1000" spc="-10" dirty="0">
                <a:latin typeface="Calibri"/>
                <a:cs typeface="Calibri"/>
              </a:rPr>
              <a:t>conversation?</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What </a:t>
            </a:r>
            <a:r>
              <a:rPr sz="1000" spc="-10" dirty="0">
                <a:latin typeface="Calibri"/>
                <a:cs typeface="Calibri"/>
              </a:rPr>
              <a:t>you’re </a:t>
            </a:r>
            <a:r>
              <a:rPr sz="1000" spc="-5" dirty="0">
                <a:latin typeface="Calibri"/>
                <a:cs typeface="Calibri"/>
              </a:rPr>
              <a:t>looking </a:t>
            </a:r>
            <a:r>
              <a:rPr sz="1000" spc="-10" dirty="0">
                <a:latin typeface="Calibri"/>
                <a:cs typeface="Calibri"/>
              </a:rPr>
              <a:t>to </a:t>
            </a:r>
            <a:r>
              <a:rPr sz="1000" spc="-5" dirty="0">
                <a:latin typeface="Calibri"/>
                <a:cs typeface="Calibri"/>
              </a:rPr>
              <a:t>achieve </a:t>
            </a:r>
            <a:r>
              <a:rPr sz="1000" spc="-10" dirty="0">
                <a:latin typeface="Calibri"/>
                <a:cs typeface="Calibri"/>
              </a:rPr>
              <a:t>from </a:t>
            </a:r>
            <a:r>
              <a:rPr sz="1000" spc="-5" dirty="0">
                <a:latin typeface="Calibri"/>
                <a:cs typeface="Calibri"/>
              </a:rPr>
              <a:t>the</a:t>
            </a:r>
            <a:r>
              <a:rPr sz="1000" spc="55" dirty="0">
                <a:latin typeface="Calibri"/>
                <a:cs typeface="Calibri"/>
              </a:rPr>
              <a:t> </a:t>
            </a:r>
            <a:r>
              <a:rPr sz="1000" spc="-5" dirty="0">
                <a:latin typeface="Calibri"/>
                <a:cs typeface="Calibri"/>
              </a:rPr>
              <a:t>dialogue?</a:t>
            </a:r>
            <a:endParaRPr sz="1000" dirty="0">
              <a:latin typeface="Calibri"/>
              <a:cs typeface="Calibri"/>
            </a:endParaRPr>
          </a:p>
          <a:p>
            <a:pPr>
              <a:lnSpc>
                <a:spcPct val="100000"/>
              </a:lnSpc>
            </a:pPr>
            <a:endParaRPr sz="1000" dirty="0">
              <a:latin typeface="Times New Roman"/>
              <a:cs typeface="Times New Roman"/>
            </a:endParaRPr>
          </a:p>
          <a:p>
            <a:pPr>
              <a:lnSpc>
                <a:spcPct val="100000"/>
              </a:lnSpc>
              <a:spcBef>
                <a:spcPts val="35"/>
              </a:spcBef>
            </a:pPr>
            <a:endParaRPr sz="950" dirty="0">
              <a:latin typeface="Times New Roman"/>
              <a:cs typeface="Times New Roman"/>
            </a:endParaRPr>
          </a:p>
          <a:p>
            <a:pPr marL="1451610">
              <a:lnSpc>
                <a:spcPct val="100000"/>
              </a:lnSpc>
            </a:pPr>
            <a:endParaRPr sz="800" dirty="0">
              <a:latin typeface="Arial"/>
              <a:cs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5" y="969518"/>
            <a:ext cx="4311650" cy="1584023"/>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Step </a:t>
            </a:r>
            <a:r>
              <a:rPr sz="1500" b="1" spc="-5" dirty="0">
                <a:latin typeface="Calibri"/>
                <a:cs typeface="Calibri"/>
              </a:rPr>
              <a:t>2:</a:t>
            </a:r>
            <a:r>
              <a:rPr sz="1500" b="1" spc="-40" dirty="0">
                <a:latin typeface="Calibri"/>
                <a:cs typeface="Calibri"/>
              </a:rPr>
              <a:t> </a:t>
            </a:r>
            <a:r>
              <a:rPr sz="1500" b="1" spc="-5" dirty="0">
                <a:latin typeface="Calibri"/>
                <a:cs typeface="Calibri"/>
              </a:rPr>
              <a:t>Placement…</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b="1" spc="-5" dirty="0">
                <a:latin typeface="Calibri"/>
                <a:cs typeface="Calibri"/>
              </a:rPr>
              <a:t>Example:</a:t>
            </a:r>
            <a:endParaRPr sz="1200">
              <a:latin typeface="Calibri"/>
              <a:cs typeface="Calibri"/>
            </a:endParaRPr>
          </a:p>
          <a:p>
            <a:pPr marL="126364" marR="5080">
              <a:lnSpc>
                <a:spcPct val="120000"/>
              </a:lnSpc>
              <a:spcBef>
                <a:spcPts val="300"/>
              </a:spcBef>
            </a:pPr>
            <a:r>
              <a:rPr sz="1200" i="1" spc="-30" dirty="0">
                <a:latin typeface="Calibri"/>
                <a:cs typeface="Calibri"/>
              </a:rPr>
              <a:t>I’d </a:t>
            </a:r>
            <a:r>
              <a:rPr sz="1200" i="1" spc="-15" dirty="0">
                <a:latin typeface="Calibri"/>
                <a:cs typeface="Calibri"/>
              </a:rPr>
              <a:t>like </a:t>
            </a:r>
            <a:r>
              <a:rPr sz="1200" i="1" spc="-5" dirty="0">
                <a:latin typeface="Calibri"/>
                <a:cs typeface="Calibri"/>
              </a:rPr>
              <a:t>to have an in-depth conversation with you to get </a:t>
            </a:r>
            <a:r>
              <a:rPr sz="1200" i="1" dirty="0">
                <a:latin typeface="Calibri"/>
                <a:cs typeface="Calibri"/>
              </a:rPr>
              <a:t>a </a:t>
            </a:r>
            <a:r>
              <a:rPr sz="1200" i="1" spc="-5" dirty="0">
                <a:latin typeface="Calibri"/>
                <a:cs typeface="Calibri"/>
              </a:rPr>
              <a:t>handle on  what you got out of that </a:t>
            </a:r>
            <a:r>
              <a:rPr sz="1200" i="1" spc="-10" dirty="0">
                <a:latin typeface="Calibri"/>
                <a:cs typeface="Calibri"/>
              </a:rPr>
              <a:t>workshop, </a:t>
            </a:r>
            <a:r>
              <a:rPr sz="1200" i="1" spc="-5" dirty="0">
                <a:latin typeface="Calibri"/>
                <a:cs typeface="Calibri"/>
              </a:rPr>
              <a:t>so that </a:t>
            </a:r>
            <a:r>
              <a:rPr sz="1200" i="1" dirty="0">
                <a:latin typeface="Calibri"/>
                <a:cs typeface="Calibri"/>
              </a:rPr>
              <a:t>I </a:t>
            </a:r>
            <a:r>
              <a:rPr sz="1200" i="1" spc="-5" dirty="0">
                <a:latin typeface="Calibri"/>
                <a:cs typeface="Calibri"/>
              </a:rPr>
              <a:t>can understand what  the value was, and help you </a:t>
            </a:r>
            <a:r>
              <a:rPr sz="1200" i="1" spc="-10" dirty="0">
                <a:latin typeface="Calibri"/>
                <a:cs typeface="Calibri"/>
              </a:rPr>
              <a:t>integrate </a:t>
            </a:r>
            <a:r>
              <a:rPr sz="1200" i="1" spc="-5" dirty="0">
                <a:latin typeface="Calibri"/>
                <a:cs typeface="Calibri"/>
              </a:rPr>
              <a:t>the learning. </a:t>
            </a:r>
            <a:r>
              <a:rPr sz="1200" i="1" spc="-30" dirty="0">
                <a:latin typeface="Calibri"/>
                <a:cs typeface="Calibri"/>
              </a:rPr>
              <a:t>I’d </a:t>
            </a:r>
            <a:r>
              <a:rPr sz="1200" i="1" spc="-15" dirty="0">
                <a:latin typeface="Calibri"/>
                <a:cs typeface="Calibri"/>
              </a:rPr>
              <a:t>like </a:t>
            </a:r>
            <a:r>
              <a:rPr sz="1200" i="1" spc="-5" dirty="0">
                <a:latin typeface="Calibri"/>
                <a:cs typeface="Calibri"/>
              </a:rPr>
              <a:t>to get a  little detailed, would now be </a:t>
            </a:r>
            <a:r>
              <a:rPr sz="1200" i="1" dirty="0">
                <a:latin typeface="Calibri"/>
                <a:cs typeface="Calibri"/>
              </a:rPr>
              <a:t>a </a:t>
            </a:r>
            <a:r>
              <a:rPr sz="1200" i="1" spc="-5" dirty="0">
                <a:latin typeface="Calibri"/>
                <a:cs typeface="Calibri"/>
              </a:rPr>
              <a:t>good </a:t>
            </a:r>
            <a:r>
              <a:rPr sz="1200" i="1" dirty="0">
                <a:latin typeface="Calibri"/>
                <a:cs typeface="Calibri"/>
              </a:rPr>
              <a:t>time </a:t>
            </a:r>
            <a:r>
              <a:rPr sz="1200" i="1" spc="-5" dirty="0">
                <a:latin typeface="Calibri"/>
                <a:cs typeface="Calibri"/>
              </a:rPr>
              <a:t>for</a:t>
            </a:r>
            <a:r>
              <a:rPr sz="1200" i="1" spc="-10" dirty="0">
                <a:latin typeface="Calibri"/>
                <a:cs typeface="Calibri"/>
              </a:rPr>
              <a:t> </a:t>
            </a:r>
            <a:r>
              <a:rPr sz="1200" i="1" spc="-5" dirty="0">
                <a:latin typeface="Calibri"/>
                <a:cs typeface="Calibri"/>
              </a:rPr>
              <a:t>you?</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2"/>
            <a:ext cx="3917950" cy="2341667"/>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Step </a:t>
            </a:r>
            <a:r>
              <a:rPr sz="1500" b="1" spc="-5" dirty="0">
                <a:latin typeface="Calibri"/>
                <a:cs typeface="Calibri"/>
              </a:rPr>
              <a:t>3:</a:t>
            </a:r>
            <a:r>
              <a:rPr sz="1500" b="1" spc="-35" dirty="0">
                <a:latin typeface="Calibri"/>
                <a:cs typeface="Calibri"/>
              </a:rPr>
              <a:t> </a:t>
            </a:r>
            <a:r>
              <a:rPr sz="1500" b="1" spc="-5" dirty="0">
                <a:latin typeface="Calibri"/>
                <a:cs typeface="Calibri"/>
              </a:rPr>
              <a:t>Questioning</a:t>
            </a:r>
            <a:endParaRPr sz="1500" dirty="0">
              <a:latin typeface="Calibri"/>
              <a:cs typeface="Calibri"/>
            </a:endParaRPr>
          </a:p>
          <a:p>
            <a:pPr>
              <a:lnSpc>
                <a:spcPct val="100000"/>
              </a:lnSpc>
              <a:spcBef>
                <a:spcPts val="50"/>
              </a:spcBef>
            </a:pPr>
            <a:endParaRPr sz="1500" dirty="0">
              <a:latin typeface="Times New Roman"/>
              <a:cs typeface="Times New Roman"/>
            </a:endParaRPr>
          </a:p>
          <a:p>
            <a:pPr marL="126364">
              <a:lnSpc>
                <a:spcPct val="100000"/>
              </a:lnSpc>
            </a:pPr>
            <a:r>
              <a:rPr sz="1200" spc="-5" dirty="0">
                <a:latin typeface="Calibri"/>
                <a:cs typeface="Calibri"/>
              </a:rPr>
              <a:t>Powerful Questioning </a:t>
            </a:r>
            <a:r>
              <a:rPr sz="1200" dirty="0">
                <a:latin typeface="Calibri"/>
                <a:cs typeface="Calibri"/>
              </a:rPr>
              <a:t>is </a:t>
            </a:r>
            <a:r>
              <a:rPr sz="1200" spc="-10" dirty="0">
                <a:latin typeface="Calibri"/>
                <a:cs typeface="Calibri"/>
              </a:rPr>
              <a:t>core </a:t>
            </a:r>
            <a:r>
              <a:rPr sz="1200" spc="-5" dirty="0">
                <a:latin typeface="Calibri"/>
                <a:cs typeface="Calibri"/>
              </a:rPr>
              <a:t>Coaching</a:t>
            </a:r>
            <a:r>
              <a:rPr sz="1200" spc="-65" dirty="0">
                <a:latin typeface="Calibri"/>
                <a:cs typeface="Calibri"/>
              </a:rPr>
              <a:t> </a:t>
            </a:r>
            <a:r>
              <a:rPr sz="1200" spc="-5" dirty="0">
                <a:latin typeface="Calibri"/>
                <a:cs typeface="Calibri"/>
              </a:rPr>
              <a:t>competency:</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Ask </a:t>
            </a:r>
            <a:r>
              <a:rPr sz="1200" spc="-5" dirty="0">
                <a:latin typeface="Calibri"/>
                <a:cs typeface="Calibri"/>
              </a:rPr>
              <a:t>questions that </a:t>
            </a:r>
            <a:r>
              <a:rPr sz="1200" spc="-10" dirty="0">
                <a:latin typeface="Calibri"/>
                <a:cs typeface="Calibri"/>
              </a:rPr>
              <a:t>make </a:t>
            </a:r>
            <a:r>
              <a:rPr sz="1200" dirty="0">
                <a:latin typeface="Calibri"/>
                <a:cs typeface="Calibri"/>
              </a:rPr>
              <a:t>the </a:t>
            </a:r>
            <a:r>
              <a:rPr sz="1200" spc="-5" dirty="0">
                <a:latin typeface="Calibri"/>
                <a:cs typeface="Calibri"/>
              </a:rPr>
              <a:t>Coachee </a:t>
            </a:r>
            <a:r>
              <a:rPr sz="1200" dirty="0">
                <a:latin typeface="Calibri"/>
                <a:cs typeface="Calibri"/>
              </a:rPr>
              <a:t>think about</a:t>
            </a:r>
            <a:r>
              <a:rPr sz="1200" spc="-120" dirty="0">
                <a:latin typeface="Calibri"/>
                <a:cs typeface="Calibri"/>
              </a:rPr>
              <a:t> </a:t>
            </a:r>
            <a:r>
              <a:rPr sz="1200" spc="-5" dirty="0">
                <a:latin typeface="Calibri"/>
                <a:cs typeface="Calibri"/>
              </a:rPr>
              <a:t>Solution</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Asks </a:t>
            </a:r>
            <a:r>
              <a:rPr sz="1200" dirty="0">
                <a:latin typeface="Calibri"/>
                <a:cs typeface="Calibri"/>
              </a:rPr>
              <a:t>open-ended </a:t>
            </a:r>
            <a:r>
              <a:rPr sz="1200" spc="-5" dirty="0">
                <a:latin typeface="Calibri"/>
                <a:cs typeface="Calibri"/>
              </a:rPr>
              <a:t>questions that </a:t>
            </a:r>
            <a:r>
              <a:rPr sz="1200" spc="-15" dirty="0">
                <a:latin typeface="Calibri"/>
                <a:cs typeface="Calibri"/>
              </a:rPr>
              <a:t>evoke </a:t>
            </a:r>
            <a:r>
              <a:rPr sz="1200" spc="-5" dirty="0">
                <a:latin typeface="Calibri"/>
                <a:cs typeface="Calibri"/>
              </a:rPr>
              <a:t>greater</a:t>
            </a:r>
            <a:r>
              <a:rPr sz="1200" spc="-120" dirty="0">
                <a:latin typeface="Calibri"/>
                <a:cs typeface="Calibri"/>
              </a:rPr>
              <a:t> </a:t>
            </a:r>
            <a:r>
              <a:rPr sz="1200" dirty="0">
                <a:latin typeface="Calibri"/>
                <a:cs typeface="Calibri"/>
              </a:rPr>
              <a:t>clarity:</a:t>
            </a:r>
          </a:p>
          <a:p>
            <a:pPr marL="498475" lvl="1" indent="-143510">
              <a:lnSpc>
                <a:spcPct val="100000"/>
              </a:lnSpc>
              <a:spcBef>
                <a:spcPts val="570"/>
              </a:spcBef>
              <a:buClr>
                <a:srgbClr val="FF6600"/>
              </a:buClr>
              <a:buFont typeface="Arial"/>
              <a:buChar char="•"/>
              <a:tabLst>
                <a:tab pos="499109" algn="l"/>
              </a:tabLst>
            </a:pPr>
            <a:r>
              <a:rPr sz="1000" spc="-10" dirty="0">
                <a:latin typeface="Calibri"/>
                <a:cs typeface="Calibri"/>
              </a:rPr>
              <a:t>Facilitate </a:t>
            </a:r>
            <a:r>
              <a:rPr sz="1000" spc="-5" dirty="0">
                <a:latin typeface="Calibri"/>
                <a:cs typeface="Calibri"/>
              </a:rPr>
              <a:t>new insight, </a:t>
            </a:r>
            <a:r>
              <a:rPr sz="1000" spc="-10" dirty="0">
                <a:latin typeface="Calibri"/>
                <a:cs typeface="Calibri"/>
              </a:rPr>
              <a:t>discovery </a:t>
            </a:r>
            <a:r>
              <a:rPr sz="1000" spc="-5" dirty="0">
                <a:latin typeface="Calibri"/>
                <a:cs typeface="Calibri"/>
              </a:rPr>
              <a:t>or</a:t>
            </a:r>
            <a:r>
              <a:rPr sz="1000" spc="95" dirty="0">
                <a:latin typeface="Calibri"/>
                <a:cs typeface="Calibri"/>
              </a:rPr>
              <a:t> </a:t>
            </a:r>
            <a:r>
              <a:rPr sz="1000" spc="-5" dirty="0">
                <a:latin typeface="Calibri"/>
                <a:cs typeface="Calibri"/>
              </a:rPr>
              <a:t>possibility</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Prompt commitment to</a:t>
            </a:r>
            <a:r>
              <a:rPr sz="1000" spc="45" dirty="0">
                <a:latin typeface="Calibri"/>
                <a:cs typeface="Calibri"/>
              </a:rPr>
              <a:t> </a:t>
            </a:r>
            <a:r>
              <a:rPr sz="1000" spc="-5" dirty="0">
                <a:latin typeface="Calibri"/>
                <a:cs typeface="Calibri"/>
              </a:rPr>
              <a:t>action</a:t>
            </a:r>
            <a:endParaRPr sz="1000" dirty="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Asks questions that move </a:t>
            </a:r>
            <a:r>
              <a:rPr sz="1200" dirty="0">
                <a:latin typeface="Calibri"/>
                <a:cs typeface="Calibri"/>
              </a:rPr>
              <a:t>the </a:t>
            </a:r>
            <a:r>
              <a:rPr sz="1200" spc="-5" dirty="0">
                <a:latin typeface="Calibri"/>
                <a:cs typeface="Calibri"/>
              </a:rPr>
              <a:t>client</a:t>
            </a:r>
            <a:r>
              <a:rPr sz="1200" spc="-110" dirty="0">
                <a:latin typeface="Calibri"/>
                <a:cs typeface="Calibri"/>
              </a:rPr>
              <a:t> </a:t>
            </a:r>
            <a:r>
              <a:rPr sz="1200" spc="-5" dirty="0">
                <a:latin typeface="Calibri"/>
                <a:cs typeface="Calibri"/>
              </a:rPr>
              <a:t>forward:</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20" dirty="0">
                <a:latin typeface="Calibri"/>
                <a:cs typeface="Calibri"/>
              </a:rPr>
              <a:t>Towards </a:t>
            </a:r>
            <a:r>
              <a:rPr sz="1000" spc="-5" dirty="0">
                <a:latin typeface="Calibri"/>
                <a:cs typeface="Calibri"/>
              </a:rPr>
              <a:t>goals that </a:t>
            </a:r>
            <a:r>
              <a:rPr sz="1000" spc="-10" dirty="0">
                <a:latin typeface="Calibri"/>
                <a:cs typeface="Calibri"/>
              </a:rPr>
              <a:t>they</a:t>
            </a:r>
            <a:r>
              <a:rPr sz="1000" spc="-30" dirty="0">
                <a:latin typeface="Calibri"/>
                <a:cs typeface="Calibri"/>
              </a:rPr>
              <a:t> </a:t>
            </a:r>
            <a:r>
              <a:rPr sz="1000" spc="-5" dirty="0">
                <a:latin typeface="Calibri"/>
                <a:cs typeface="Calibri"/>
              </a:rPr>
              <a:t>desire</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Not </a:t>
            </a:r>
            <a:r>
              <a:rPr sz="1000" spc="-10" dirty="0">
                <a:latin typeface="Calibri"/>
                <a:cs typeface="Calibri"/>
              </a:rPr>
              <a:t>backwards to </a:t>
            </a:r>
            <a:r>
              <a:rPr sz="1000" spc="-5" dirty="0">
                <a:latin typeface="Calibri"/>
                <a:cs typeface="Calibri"/>
              </a:rPr>
              <a:t>problems and</a:t>
            </a:r>
            <a:r>
              <a:rPr sz="1000" spc="25" dirty="0">
                <a:latin typeface="Calibri"/>
                <a:cs typeface="Calibri"/>
              </a:rPr>
              <a:t> </a:t>
            </a:r>
            <a:r>
              <a:rPr sz="1000" spc="-5" dirty="0">
                <a:latin typeface="Calibri"/>
                <a:cs typeface="Calibri"/>
              </a:rPr>
              <a:t>justifications</a:t>
            </a:r>
            <a:endParaRPr sz="10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CE0A5D-0F53-4732-82AA-8CEA92922216}"/>
              </a:ext>
            </a:extLst>
          </p:cNvPr>
          <p:cNvSpPr/>
          <p:nvPr/>
        </p:nvSpPr>
        <p:spPr>
          <a:xfrm>
            <a:off x="457200" y="657225"/>
            <a:ext cx="5943600" cy="7386638"/>
          </a:xfrm>
          <a:prstGeom prst="rect">
            <a:avLst/>
          </a:prstGeom>
        </p:spPr>
        <p:txBody>
          <a:bodyPr wrap="square">
            <a:spAutoFit/>
          </a:bodyPr>
          <a:lstStyle/>
          <a:p>
            <a:pPr algn="just"/>
            <a:r>
              <a:rPr lang="en-US" sz="1600" b="1" dirty="0"/>
              <a:t>Solution: Activity 1.1 Key Skills | Competencies of an agile coach</a:t>
            </a:r>
          </a:p>
          <a:p>
            <a:pPr algn="just"/>
            <a:endParaRPr lang="en-US" sz="1200" b="1" dirty="0"/>
          </a:p>
          <a:p>
            <a:pPr marL="171450" indent="-171450">
              <a:lnSpc>
                <a:spcPct val="150000"/>
              </a:lnSpc>
              <a:buFont typeface="Arial" panose="020B0604020202020204" pitchFamily="34" charset="0"/>
              <a:buChar char="•"/>
            </a:pPr>
            <a:r>
              <a:rPr lang="en-US" sz="1200" dirty="0"/>
              <a:t>Must be a “Servant Leader” and able to garner respect from your teams and be willing to get your hands dirty to get the job done</a:t>
            </a:r>
          </a:p>
          <a:p>
            <a:pPr marL="171450" indent="-171450">
              <a:lnSpc>
                <a:spcPct val="150000"/>
              </a:lnSpc>
              <a:buFont typeface="Arial" panose="020B0604020202020204" pitchFamily="34" charset="0"/>
              <a:buChar char="•"/>
            </a:pPr>
            <a:r>
              <a:rPr lang="en-US" sz="1200" dirty="0"/>
              <a:t>Must be able to lead and demonstrate value-add principles to a team</a:t>
            </a:r>
          </a:p>
          <a:p>
            <a:pPr marL="171450" indent="-171450">
              <a:lnSpc>
                <a:spcPct val="150000"/>
              </a:lnSpc>
              <a:buFont typeface="Arial" panose="020B0604020202020204" pitchFamily="34" charset="0"/>
              <a:buChar char="•"/>
            </a:pPr>
            <a:r>
              <a:rPr lang="en-US" sz="1200" dirty="0"/>
              <a:t>Must be able to ensure Agile concepts and principles are adhered to, must be able to be a voice of reason and authority, make the tough calls. Must be able to provide objective guidance, without personal or political considerations.</a:t>
            </a:r>
          </a:p>
          <a:p>
            <a:pPr marL="171450" indent="-171450">
              <a:lnSpc>
                <a:spcPct val="150000"/>
              </a:lnSpc>
              <a:buFont typeface="Arial" panose="020B0604020202020204" pitchFamily="34" charset="0"/>
              <a:buChar char="•"/>
            </a:pPr>
            <a:r>
              <a:rPr lang="en-US" sz="1200" dirty="0"/>
              <a:t>Must be familiar with multiple Agile delivery methods including Kanban, Scrum, Extreme Programming, and Lean.</a:t>
            </a:r>
          </a:p>
          <a:p>
            <a:pPr marL="171450" indent="-171450">
              <a:lnSpc>
                <a:spcPct val="150000"/>
              </a:lnSpc>
              <a:buFont typeface="Arial" panose="020B0604020202020204" pitchFamily="34" charset="0"/>
              <a:buChar char="•"/>
            </a:pPr>
            <a:r>
              <a:rPr lang="en-US" sz="1200" dirty="0"/>
              <a:t>Must have situational awareness and be the first to notice differences and issues as they arise and elevate them as needed</a:t>
            </a:r>
          </a:p>
          <a:p>
            <a:pPr marL="171450" indent="-171450">
              <a:lnSpc>
                <a:spcPct val="150000"/>
              </a:lnSpc>
              <a:buFont typeface="Arial" panose="020B0604020202020204" pitchFamily="34" charset="0"/>
              <a:buChar char="•"/>
            </a:pPr>
            <a:r>
              <a:rPr lang="en-US" sz="1200" dirty="0"/>
              <a:t>Must have a ‘continual improvement’ mindset and be continually growing the craft, learning new tools and techniques</a:t>
            </a:r>
          </a:p>
          <a:p>
            <a:pPr marL="171450" indent="-171450">
              <a:lnSpc>
                <a:spcPct val="150000"/>
              </a:lnSpc>
              <a:buFont typeface="Arial" panose="020B0604020202020204" pitchFamily="34" charset="0"/>
              <a:buChar char="•"/>
            </a:pPr>
            <a:r>
              <a:rPr lang="en-US" sz="1200" dirty="0"/>
              <a:t>Must be an expert at conflict resolution and be able to facilitate discussions of alternatives/different approaches</a:t>
            </a:r>
          </a:p>
          <a:p>
            <a:pPr marL="171450" indent="-171450">
              <a:lnSpc>
                <a:spcPct val="150000"/>
              </a:lnSpc>
              <a:buFont typeface="Arial" panose="020B0604020202020204" pitchFamily="34" charset="0"/>
              <a:buChar char="•"/>
            </a:pPr>
            <a:r>
              <a:rPr lang="en-US" sz="1200" dirty="0"/>
              <a:t>Must be able to build trust relationships among and between teams by fostering disclosure and transparency to the development process.</a:t>
            </a:r>
          </a:p>
          <a:p>
            <a:pPr marL="171450" indent="-171450">
              <a:lnSpc>
                <a:spcPct val="150000"/>
              </a:lnSpc>
              <a:buFont typeface="Arial" panose="020B0604020202020204" pitchFamily="34" charset="0"/>
              <a:buChar char="•"/>
            </a:pPr>
            <a:r>
              <a:rPr lang="en-US" sz="1200" dirty="0"/>
              <a:t>Must possess excellent interpersonal skills and demonstrate the ability to work with diverse personality types.</a:t>
            </a:r>
          </a:p>
          <a:p>
            <a:pPr marL="171450" indent="-171450">
              <a:lnSpc>
                <a:spcPct val="150000"/>
              </a:lnSpc>
              <a:buFont typeface="Arial" panose="020B0604020202020204" pitchFamily="34" charset="0"/>
              <a:buChar char="•"/>
            </a:pPr>
            <a:r>
              <a:rPr lang="en-US" sz="1200" dirty="0"/>
              <a:t>Deep understanding of agile techniques, principles, processes and tools.</a:t>
            </a:r>
          </a:p>
          <a:p>
            <a:pPr marL="171450" indent="-171450">
              <a:lnSpc>
                <a:spcPct val="150000"/>
              </a:lnSpc>
              <a:buFont typeface="Arial" panose="020B0604020202020204" pitchFamily="34" charset="0"/>
              <a:buChar char="•"/>
            </a:pPr>
            <a:r>
              <a:rPr lang="en-US" sz="1200" dirty="0"/>
              <a:t>Possess facilitation skills in leading planning meetings, reviews, and retrospectives.</a:t>
            </a:r>
          </a:p>
          <a:p>
            <a:pPr marL="171450" indent="-171450">
              <a:lnSpc>
                <a:spcPct val="150000"/>
              </a:lnSpc>
              <a:buFont typeface="Arial" panose="020B0604020202020204" pitchFamily="34" charset="0"/>
              <a:buChar char="•"/>
            </a:pPr>
            <a:r>
              <a:rPr lang="en-US" sz="1200" dirty="0"/>
              <a:t>Possess strong analytical and problem solving skills with a high attention to detail.</a:t>
            </a:r>
          </a:p>
          <a:p>
            <a:pPr marL="171450" indent="-171450">
              <a:lnSpc>
                <a:spcPct val="150000"/>
              </a:lnSpc>
              <a:buFont typeface="Arial" panose="020B0604020202020204" pitchFamily="34" charset="0"/>
              <a:buChar char="•"/>
            </a:pPr>
            <a:r>
              <a:rPr lang="en-US" sz="1200" dirty="0"/>
              <a:t>Possess exceptional verbal and written communications skills, including the ability to represent technical subjects through concise, easy to understand graphics and text</a:t>
            </a:r>
          </a:p>
          <a:p>
            <a:pPr marL="171450" indent="-171450">
              <a:lnSpc>
                <a:spcPct val="150000"/>
              </a:lnSpc>
              <a:buFont typeface="Arial" panose="020B0604020202020204" pitchFamily="34" charset="0"/>
              <a:buChar char="•"/>
            </a:pPr>
            <a:endParaRPr lang="en-US" sz="1200" dirty="0"/>
          </a:p>
          <a:p>
            <a:pPr algn="just"/>
            <a:endParaRPr lang="en-US" dirty="0"/>
          </a:p>
        </p:txBody>
      </p:sp>
      <p:sp>
        <p:nvSpPr>
          <p:cNvPr id="3" name="object 4">
            <a:extLst>
              <a:ext uri="{FF2B5EF4-FFF2-40B4-BE49-F238E27FC236}">
                <a16:creationId xmlns:a16="http://schemas.microsoft.com/office/drawing/2014/main" id="{ECAE3E34-405F-4B2D-9519-5994FD43F658}"/>
              </a:ext>
            </a:extLst>
          </p:cNvPr>
          <p:cNvSpPr/>
          <p:nvPr/>
        </p:nvSpPr>
        <p:spPr>
          <a:xfrm>
            <a:off x="5257800" y="8134161"/>
            <a:ext cx="565150" cy="271273"/>
          </a:xfrm>
          <a:prstGeom prst="rect">
            <a:avLst/>
          </a:prstGeom>
          <a:blipFill>
            <a:blip r:embed="rId2" cstate="print"/>
            <a:stretch>
              <a:fillRect/>
            </a:stretch>
          </a:blipFill>
        </p:spPr>
        <p:txBody>
          <a:bodyPr wrap="square" lIns="0" tIns="0" rIns="0" bIns="0" rtlCol="0"/>
          <a:lstStyle/>
          <a:p>
            <a:endParaRPr/>
          </a:p>
        </p:txBody>
      </p:sp>
      <p:sp>
        <p:nvSpPr>
          <p:cNvPr id="4" name="object 61">
            <a:extLst>
              <a:ext uri="{FF2B5EF4-FFF2-40B4-BE49-F238E27FC236}">
                <a16:creationId xmlns:a16="http://schemas.microsoft.com/office/drawing/2014/main" id="{A6CF2DF9-A864-4FC4-9368-22182DE759A3}"/>
              </a:ext>
            </a:extLst>
          </p:cNvPr>
          <p:cNvSpPr txBox="1"/>
          <p:nvPr/>
        </p:nvSpPr>
        <p:spPr>
          <a:xfrm>
            <a:off x="2239900" y="361233"/>
            <a:ext cx="2419985" cy="246221"/>
          </a:xfrm>
          <a:prstGeom prst="rect">
            <a:avLst/>
          </a:prstGeom>
        </p:spPr>
        <p:txBody>
          <a:bodyPr vert="horz" wrap="square" lIns="0" tIns="0" rIns="0" bIns="0" rtlCol="0">
            <a:spAutoFit/>
          </a:bodyPr>
          <a:lstStyle/>
          <a:p>
            <a:pPr marL="12700" algn="ctr">
              <a:lnSpc>
                <a:spcPct val="100000"/>
              </a:lnSpc>
            </a:pPr>
            <a:r>
              <a:rPr lang="en-US" sz="1600" b="1" spc="-15" dirty="0">
                <a:latin typeface="Calibri"/>
                <a:cs typeface="Calibri"/>
              </a:rPr>
              <a:t>Activity</a:t>
            </a:r>
          </a:p>
        </p:txBody>
      </p:sp>
    </p:spTree>
    <p:extLst>
      <p:ext uri="{BB962C8B-B14F-4D97-AF65-F5344CB8AC3E}">
        <p14:creationId xmlns:p14="http://schemas.microsoft.com/office/powerpoint/2010/main" val="16208643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18"/>
            <a:ext cx="4294505" cy="2723310"/>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Step </a:t>
            </a:r>
            <a:r>
              <a:rPr sz="1500" b="1" spc="-5" dirty="0">
                <a:latin typeface="Calibri"/>
                <a:cs typeface="Calibri"/>
              </a:rPr>
              <a:t>4:</a:t>
            </a:r>
            <a:r>
              <a:rPr sz="1500" b="1" spc="-30" dirty="0">
                <a:latin typeface="Calibri"/>
                <a:cs typeface="Calibri"/>
              </a:rPr>
              <a:t> </a:t>
            </a:r>
            <a:r>
              <a:rPr sz="1500" b="1" spc="-5" dirty="0">
                <a:latin typeface="Calibri"/>
                <a:cs typeface="Calibri"/>
              </a:rPr>
              <a:t>Clarifying</a:t>
            </a:r>
            <a:endParaRPr sz="1500" dirty="0">
              <a:latin typeface="Calibri"/>
              <a:cs typeface="Calibri"/>
            </a:endParaRPr>
          </a:p>
          <a:p>
            <a:pPr>
              <a:lnSpc>
                <a:spcPct val="100000"/>
              </a:lnSpc>
              <a:spcBef>
                <a:spcPts val="50"/>
              </a:spcBef>
            </a:pPr>
            <a:endParaRPr sz="1500" dirty="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Clarifying </a:t>
            </a:r>
            <a:r>
              <a:rPr sz="1200" dirty="0">
                <a:latin typeface="Calibri"/>
                <a:cs typeface="Calibri"/>
              </a:rPr>
              <a:t>is </a:t>
            </a:r>
            <a:r>
              <a:rPr sz="1200" spc="-5" dirty="0">
                <a:latin typeface="Calibri"/>
                <a:cs typeface="Calibri"/>
              </a:rPr>
              <a:t>voicing </a:t>
            </a:r>
            <a:r>
              <a:rPr sz="1200" dirty="0">
                <a:latin typeface="Calibri"/>
                <a:cs typeface="Calibri"/>
              </a:rPr>
              <a:t>the essence of </a:t>
            </a:r>
            <a:r>
              <a:rPr sz="1200" spc="-10" dirty="0">
                <a:latin typeface="Calibri"/>
                <a:cs typeface="Calibri"/>
              </a:rPr>
              <a:t>what </a:t>
            </a:r>
            <a:r>
              <a:rPr sz="1200" dirty="0">
                <a:latin typeface="Calibri"/>
                <a:cs typeface="Calibri"/>
              </a:rPr>
              <a:t>is being</a:t>
            </a:r>
            <a:r>
              <a:rPr sz="1200" spc="-105" dirty="0">
                <a:latin typeface="Calibri"/>
                <a:cs typeface="Calibri"/>
              </a:rPr>
              <a:t> </a:t>
            </a:r>
            <a:r>
              <a:rPr sz="1200" spc="-5" dirty="0">
                <a:latin typeface="Calibri"/>
                <a:cs typeface="Calibri"/>
              </a:rPr>
              <a:t>said</a:t>
            </a:r>
            <a:endParaRPr sz="1200" dirty="0">
              <a:latin typeface="Calibri"/>
              <a:cs typeface="Calibri"/>
            </a:endParaRPr>
          </a:p>
          <a:p>
            <a:pPr marL="299085" marR="5080" indent="-172720">
              <a:lnSpc>
                <a:spcPct val="120000"/>
              </a:lnSpc>
              <a:spcBef>
                <a:spcPts val="300"/>
              </a:spcBef>
              <a:buClr>
                <a:srgbClr val="FF6600"/>
              </a:buClr>
              <a:buFont typeface="Wingdings"/>
              <a:buChar char=""/>
              <a:tabLst>
                <a:tab pos="299720" algn="l"/>
              </a:tabLst>
            </a:pPr>
            <a:r>
              <a:rPr sz="1200" spc="-5" dirty="0">
                <a:latin typeface="Calibri"/>
                <a:cs typeface="Calibri"/>
              </a:rPr>
              <a:t>Simplifying </a:t>
            </a:r>
            <a:r>
              <a:rPr sz="1200" spc="-10" dirty="0">
                <a:latin typeface="Calibri"/>
                <a:cs typeface="Calibri"/>
              </a:rPr>
              <a:t>complex </a:t>
            </a:r>
            <a:r>
              <a:rPr sz="1200" dirty="0">
                <a:latin typeface="Calibri"/>
                <a:cs typeface="Calibri"/>
              </a:rPr>
              <a:t>ideas </a:t>
            </a:r>
            <a:r>
              <a:rPr sz="1200" spc="-5" dirty="0">
                <a:latin typeface="Calibri"/>
                <a:cs typeface="Calibri"/>
              </a:rPr>
              <a:t>allows </a:t>
            </a:r>
            <a:r>
              <a:rPr sz="1200" dirty="0">
                <a:latin typeface="Calibri"/>
                <a:cs typeface="Calibri"/>
              </a:rPr>
              <a:t>us </a:t>
            </a:r>
            <a:r>
              <a:rPr sz="1200" spc="-5" dirty="0">
                <a:latin typeface="Calibri"/>
                <a:cs typeface="Calibri"/>
              </a:rPr>
              <a:t>to </a:t>
            </a:r>
            <a:r>
              <a:rPr sz="1200" spc="-10" dirty="0">
                <a:latin typeface="Calibri"/>
                <a:cs typeface="Calibri"/>
              </a:rPr>
              <a:t>make </a:t>
            </a:r>
            <a:r>
              <a:rPr sz="1200" spc="-5" dirty="0">
                <a:latin typeface="Calibri"/>
                <a:cs typeface="Calibri"/>
              </a:rPr>
              <a:t>connection to </a:t>
            </a:r>
            <a:r>
              <a:rPr sz="1200" dirty="0">
                <a:latin typeface="Calibri"/>
                <a:cs typeface="Calibri"/>
              </a:rPr>
              <a:t>other  ideas</a:t>
            </a:r>
            <a:r>
              <a:rPr sz="1200" spc="-100" dirty="0">
                <a:latin typeface="Calibri"/>
                <a:cs typeface="Calibri"/>
              </a:rPr>
              <a:t> </a:t>
            </a:r>
            <a:r>
              <a:rPr sz="1200" spc="-5" dirty="0">
                <a:latin typeface="Calibri"/>
                <a:cs typeface="Calibri"/>
              </a:rPr>
              <a:t>easily</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When </a:t>
            </a:r>
            <a:r>
              <a:rPr sz="1200" spc="-10" dirty="0">
                <a:latin typeface="Calibri"/>
                <a:cs typeface="Calibri"/>
              </a:rPr>
              <a:t>you </a:t>
            </a:r>
            <a:r>
              <a:rPr sz="1200" spc="-15" dirty="0">
                <a:latin typeface="Calibri"/>
                <a:cs typeface="Calibri"/>
              </a:rPr>
              <a:t>clarify, </a:t>
            </a:r>
            <a:r>
              <a:rPr sz="1200" spc="-10" dirty="0">
                <a:latin typeface="Calibri"/>
                <a:cs typeface="Calibri"/>
              </a:rPr>
              <a:t>pay </a:t>
            </a:r>
            <a:r>
              <a:rPr sz="1200" spc="-5" dirty="0">
                <a:latin typeface="Calibri"/>
                <a:cs typeface="Calibri"/>
              </a:rPr>
              <a:t>attention</a:t>
            </a:r>
            <a:r>
              <a:rPr sz="1200" spc="-85" dirty="0">
                <a:latin typeface="Calibri"/>
                <a:cs typeface="Calibri"/>
              </a:rPr>
              <a:t> </a:t>
            </a:r>
            <a:r>
              <a:rPr sz="1200" spc="-5" dirty="0">
                <a:latin typeface="Calibri"/>
                <a:cs typeface="Calibri"/>
              </a:rPr>
              <a:t>to:</a:t>
            </a:r>
            <a:endParaRPr sz="1200" dirty="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What is the </a:t>
            </a:r>
            <a:r>
              <a:rPr sz="1000" spc="-10" dirty="0">
                <a:latin typeface="Calibri"/>
                <a:cs typeface="Calibri"/>
              </a:rPr>
              <a:t>person </a:t>
            </a:r>
            <a:r>
              <a:rPr sz="1000" spc="-5" dirty="0">
                <a:latin typeface="Calibri"/>
                <a:cs typeface="Calibri"/>
              </a:rPr>
              <a:t>trying </a:t>
            </a:r>
            <a:r>
              <a:rPr sz="1000" spc="-10" dirty="0">
                <a:latin typeface="Calibri"/>
                <a:cs typeface="Calibri"/>
              </a:rPr>
              <a:t>to</a:t>
            </a:r>
            <a:r>
              <a:rPr sz="1000" spc="10" dirty="0">
                <a:latin typeface="Calibri"/>
                <a:cs typeface="Calibri"/>
              </a:rPr>
              <a:t> </a:t>
            </a:r>
            <a:r>
              <a:rPr sz="1000" spc="-10" dirty="0">
                <a:latin typeface="Calibri"/>
                <a:cs typeface="Calibri"/>
              </a:rPr>
              <a:t>say?</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What </a:t>
            </a:r>
            <a:r>
              <a:rPr sz="1000" spc="-10" dirty="0">
                <a:latin typeface="Calibri"/>
                <a:cs typeface="Calibri"/>
              </a:rPr>
              <a:t>are they </a:t>
            </a:r>
            <a:r>
              <a:rPr sz="1000" spc="-5" dirty="0">
                <a:latin typeface="Calibri"/>
                <a:cs typeface="Calibri"/>
              </a:rPr>
              <a:t>not</a:t>
            </a:r>
            <a:r>
              <a:rPr sz="1000" spc="-10" dirty="0">
                <a:latin typeface="Calibri"/>
                <a:cs typeface="Calibri"/>
              </a:rPr>
              <a:t> saying?</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What is the emotional</a:t>
            </a:r>
            <a:r>
              <a:rPr sz="1000" spc="-15" dirty="0">
                <a:latin typeface="Calibri"/>
                <a:cs typeface="Calibri"/>
              </a:rPr>
              <a:t> </a:t>
            </a:r>
            <a:r>
              <a:rPr sz="1000" spc="-10" dirty="0">
                <a:latin typeface="Calibri"/>
                <a:cs typeface="Calibri"/>
              </a:rPr>
              <a:t>context?</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What is behind the </a:t>
            </a:r>
            <a:r>
              <a:rPr sz="1000" spc="-10" dirty="0">
                <a:latin typeface="Calibri"/>
                <a:cs typeface="Calibri"/>
              </a:rPr>
              <a:t>words </a:t>
            </a:r>
            <a:r>
              <a:rPr sz="1000" spc="-5" dirty="0">
                <a:latin typeface="Calibri"/>
                <a:cs typeface="Calibri"/>
              </a:rPr>
              <a:t>– the </a:t>
            </a:r>
            <a:r>
              <a:rPr sz="1000" spc="-10" dirty="0">
                <a:latin typeface="Calibri"/>
                <a:cs typeface="Calibri"/>
              </a:rPr>
              <a:t>real</a:t>
            </a:r>
            <a:r>
              <a:rPr sz="1000" spc="75" dirty="0">
                <a:latin typeface="Calibri"/>
                <a:cs typeface="Calibri"/>
              </a:rPr>
              <a:t> </a:t>
            </a:r>
            <a:r>
              <a:rPr sz="1000" spc="-10" dirty="0">
                <a:latin typeface="Calibri"/>
                <a:cs typeface="Calibri"/>
              </a:rPr>
              <a:t>feelings?</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What is the essence of what </a:t>
            </a:r>
            <a:r>
              <a:rPr sz="1000" spc="-10" dirty="0">
                <a:latin typeface="Calibri"/>
                <a:cs typeface="Calibri"/>
              </a:rPr>
              <a:t>they are</a:t>
            </a:r>
            <a:r>
              <a:rPr sz="1000" spc="70" dirty="0">
                <a:latin typeface="Calibri"/>
                <a:cs typeface="Calibri"/>
              </a:rPr>
              <a:t> </a:t>
            </a:r>
            <a:r>
              <a:rPr sz="1000" spc="-10" dirty="0">
                <a:latin typeface="Calibri"/>
                <a:cs typeface="Calibri"/>
              </a:rPr>
              <a:t>saying?</a:t>
            </a:r>
            <a:endParaRPr sz="1000" dirty="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Are they saying </a:t>
            </a:r>
            <a:r>
              <a:rPr sz="1000" spc="-5" dirty="0">
                <a:latin typeface="Calibri"/>
                <a:cs typeface="Calibri"/>
              </a:rPr>
              <a:t>something that </a:t>
            </a:r>
            <a:r>
              <a:rPr sz="1000" spc="-10" dirty="0">
                <a:latin typeface="Calibri"/>
                <a:cs typeface="Calibri"/>
              </a:rPr>
              <a:t>they </a:t>
            </a:r>
            <a:r>
              <a:rPr sz="1000" spc="-5" dirty="0">
                <a:latin typeface="Calibri"/>
                <a:cs typeface="Calibri"/>
              </a:rPr>
              <a:t>can’t hear</a:t>
            </a:r>
            <a:r>
              <a:rPr sz="1000" spc="165" dirty="0">
                <a:latin typeface="Calibri"/>
                <a:cs typeface="Calibri"/>
              </a:rPr>
              <a:t> </a:t>
            </a:r>
            <a:r>
              <a:rPr sz="1000" spc="-10" dirty="0">
                <a:latin typeface="Calibri"/>
                <a:cs typeface="Calibri"/>
              </a:rPr>
              <a:t>themselves?</a:t>
            </a:r>
            <a:endParaRPr sz="1000" dirty="0">
              <a:latin typeface="Calibri"/>
              <a:cs typeface="Calibri"/>
            </a:endParaRPr>
          </a:p>
        </p:txBody>
      </p:sp>
      <p:sp>
        <p:nvSpPr>
          <p:cNvPr id="59" name="object 59"/>
          <p:cNvSpPr txBox="1"/>
          <p:nvPr/>
        </p:nvSpPr>
        <p:spPr>
          <a:xfrm>
            <a:off x="1143000" y="4911854"/>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5" name="object 65"/>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6" name="object 66"/>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67" name="object 67"/>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69" name="object 69"/>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0" name="object 70"/>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3" name="object 73"/>
          <p:cNvSpPr txBox="1"/>
          <p:nvPr/>
        </p:nvSpPr>
        <p:spPr>
          <a:xfrm>
            <a:off x="1359154" y="5021963"/>
            <a:ext cx="2734310" cy="200055"/>
          </a:xfrm>
          <a:prstGeom prst="rect">
            <a:avLst/>
          </a:prstGeom>
        </p:spPr>
        <p:txBody>
          <a:bodyPr vert="horz" wrap="square" lIns="0" tIns="0" rIns="0" bIns="0" rtlCol="0">
            <a:spAutoFit/>
          </a:bodyPr>
          <a:lstStyle/>
          <a:p>
            <a:pPr marL="12700">
              <a:lnSpc>
                <a:spcPct val="100000"/>
              </a:lnSpc>
            </a:pPr>
            <a:r>
              <a:rPr sz="1300" spc="-5" dirty="0">
                <a:solidFill>
                  <a:srgbClr val="FFFFFF"/>
                </a:solidFill>
                <a:latin typeface="Arial"/>
                <a:cs typeface="Arial"/>
              </a:rPr>
              <a:t>Activity 4.2: Demo – Dance of</a:t>
            </a:r>
            <a:r>
              <a:rPr sz="1300" spc="70" dirty="0">
                <a:solidFill>
                  <a:srgbClr val="FFFFFF"/>
                </a:solidFill>
                <a:latin typeface="Arial"/>
                <a:cs typeface="Arial"/>
              </a:rPr>
              <a:t> </a:t>
            </a:r>
            <a:r>
              <a:rPr sz="1300" spc="-5" dirty="0">
                <a:solidFill>
                  <a:srgbClr val="FFFFFF"/>
                </a:solidFill>
                <a:latin typeface="Arial"/>
                <a:cs typeface="Arial"/>
              </a:rPr>
              <a:t>Insight</a:t>
            </a:r>
            <a:endParaRPr sz="1300">
              <a:latin typeface="Arial"/>
              <a:cs typeface="Arial"/>
            </a:endParaRPr>
          </a:p>
        </p:txBody>
      </p:sp>
      <p:sp>
        <p:nvSpPr>
          <p:cNvPr id="74" name="object 74"/>
          <p:cNvSpPr/>
          <p:nvPr/>
        </p:nvSpPr>
        <p:spPr>
          <a:xfrm>
            <a:off x="4791457" y="7482842"/>
            <a:ext cx="566927" cy="566929"/>
          </a:xfrm>
          <a:prstGeom prst="rect">
            <a:avLst/>
          </a:prstGeom>
          <a:blipFill>
            <a:blip r:embed="rId11" cstate="print"/>
            <a:stretch>
              <a:fillRect/>
            </a:stretch>
          </a:blipFill>
        </p:spPr>
        <p:txBody>
          <a:bodyPr wrap="square" lIns="0" tIns="0" rIns="0" bIns="0" rtlCol="0"/>
          <a:lstStyle/>
          <a:p>
            <a:endParaRPr/>
          </a:p>
        </p:txBody>
      </p:sp>
      <p:sp>
        <p:nvSpPr>
          <p:cNvPr id="75" name="object 75"/>
          <p:cNvSpPr/>
          <p:nvPr/>
        </p:nvSpPr>
        <p:spPr>
          <a:xfrm>
            <a:off x="4811523" y="7502652"/>
            <a:ext cx="500380" cy="500380"/>
          </a:xfrm>
          <a:custGeom>
            <a:avLst/>
            <a:gdLst/>
            <a:ahLst/>
            <a:cxnLst/>
            <a:rect l="l" t="t" r="r" b="b"/>
            <a:pathLst>
              <a:path w="500379" h="500379">
                <a:moveTo>
                  <a:pt x="250062" y="0"/>
                </a:moveTo>
                <a:lnTo>
                  <a:pt x="205128" y="4026"/>
                </a:lnTo>
                <a:lnTo>
                  <a:pt x="162830" y="15635"/>
                </a:lnTo>
                <a:lnTo>
                  <a:pt x="123876" y="34120"/>
                </a:lnTo>
                <a:lnTo>
                  <a:pt x="88974" y="58777"/>
                </a:lnTo>
                <a:lnTo>
                  <a:pt x="58830" y="88900"/>
                </a:lnTo>
                <a:lnTo>
                  <a:pt x="34153" y="123782"/>
                </a:lnTo>
                <a:lnTo>
                  <a:pt x="15651" y="162719"/>
                </a:lnTo>
                <a:lnTo>
                  <a:pt x="4030" y="205006"/>
                </a:lnTo>
                <a:lnTo>
                  <a:pt x="0" y="249936"/>
                </a:lnTo>
                <a:lnTo>
                  <a:pt x="4030" y="294903"/>
                </a:lnTo>
                <a:lnTo>
                  <a:pt x="15651" y="337217"/>
                </a:lnTo>
                <a:lnTo>
                  <a:pt x="34153" y="376175"/>
                </a:lnTo>
                <a:lnTo>
                  <a:pt x="58830" y="411071"/>
                </a:lnTo>
                <a:lnTo>
                  <a:pt x="88974" y="441202"/>
                </a:lnTo>
                <a:lnTo>
                  <a:pt x="123876" y="465864"/>
                </a:lnTo>
                <a:lnTo>
                  <a:pt x="162830" y="484351"/>
                </a:lnTo>
                <a:lnTo>
                  <a:pt x="205128" y="495960"/>
                </a:lnTo>
                <a:lnTo>
                  <a:pt x="250062" y="499986"/>
                </a:lnTo>
                <a:lnTo>
                  <a:pt x="294992" y="495960"/>
                </a:lnTo>
                <a:lnTo>
                  <a:pt x="337279" y="484351"/>
                </a:lnTo>
                <a:lnTo>
                  <a:pt x="376216" y="465864"/>
                </a:lnTo>
                <a:lnTo>
                  <a:pt x="411099" y="441202"/>
                </a:lnTo>
                <a:lnTo>
                  <a:pt x="441221" y="411071"/>
                </a:lnTo>
                <a:lnTo>
                  <a:pt x="465878" y="376175"/>
                </a:lnTo>
                <a:lnTo>
                  <a:pt x="484363" y="337217"/>
                </a:lnTo>
                <a:lnTo>
                  <a:pt x="495972" y="294903"/>
                </a:lnTo>
                <a:lnTo>
                  <a:pt x="499999" y="249936"/>
                </a:lnTo>
                <a:lnTo>
                  <a:pt x="495972" y="205006"/>
                </a:lnTo>
                <a:lnTo>
                  <a:pt x="484363" y="162719"/>
                </a:lnTo>
                <a:lnTo>
                  <a:pt x="465878" y="123782"/>
                </a:lnTo>
                <a:lnTo>
                  <a:pt x="441221" y="88900"/>
                </a:lnTo>
                <a:lnTo>
                  <a:pt x="411098" y="58777"/>
                </a:lnTo>
                <a:lnTo>
                  <a:pt x="376216" y="34120"/>
                </a:lnTo>
                <a:lnTo>
                  <a:pt x="337279" y="15635"/>
                </a:lnTo>
                <a:lnTo>
                  <a:pt x="294992" y="4026"/>
                </a:lnTo>
                <a:lnTo>
                  <a:pt x="250062" y="0"/>
                </a:lnTo>
                <a:close/>
              </a:path>
            </a:pathLst>
          </a:custGeom>
          <a:solidFill>
            <a:srgbClr val="465063"/>
          </a:solidFill>
        </p:spPr>
        <p:txBody>
          <a:bodyPr wrap="square" lIns="0" tIns="0" rIns="0" bIns="0" rtlCol="0"/>
          <a:lstStyle/>
          <a:p>
            <a:endParaRPr/>
          </a:p>
        </p:txBody>
      </p:sp>
      <p:sp>
        <p:nvSpPr>
          <p:cNvPr id="76" name="object 76"/>
          <p:cNvSpPr/>
          <p:nvPr/>
        </p:nvSpPr>
        <p:spPr>
          <a:xfrm>
            <a:off x="4811523" y="7502652"/>
            <a:ext cx="500380" cy="500380"/>
          </a:xfrm>
          <a:custGeom>
            <a:avLst/>
            <a:gdLst/>
            <a:ahLst/>
            <a:cxnLst/>
            <a:rect l="l" t="t" r="r" b="b"/>
            <a:pathLst>
              <a:path w="500379" h="500379">
                <a:moveTo>
                  <a:pt x="0" y="249936"/>
                </a:moveTo>
                <a:lnTo>
                  <a:pt x="4030" y="205006"/>
                </a:lnTo>
                <a:lnTo>
                  <a:pt x="15651" y="162719"/>
                </a:lnTo>
                <a:lnTo>
                  <a:pt x="34153" y="123782"/>
                </a:lnTo>
                <a:lnTo>
                  <a:pt x="58830" y="88900"/>
                </a:lnTo>
                <a:lnTo>
                  <a:pt x="88974" y="58777"/>
                </a:lnTo>
                <a:lnTo>
                  <a:pt x="123876" y="34120"/>
                </a:lnTo>
                <a:lnTo>
                  <a:pt x="162830" y="15635"/>
                </a:lnTo>
                <a:lnTo>
                  <a:pt x="205128" y="4026"/>
                </a:lnTo>
                <a:lnTo>
                  <a:pt x="250062" y="0"/>
                </a:lnTo>
                <a:lnTo>
                  <a:pt x="294992" y="4026"/>
                </a:lnTo>
                <a:lnTo>
                  <a:pt x="337279" y="15635"/>
                </a:lnTo>
                <a:lnTo>
                  <a:pt x="376216" y="34120"/>
                </a:lnTo>
                <a:lnTo>
                  <a:pt x="411098" y="58777"/>
                </a:lnTo>
                <a:lnTo>
                  <a:pt x="441221" y="88900"/>
                </a:lnTo>
                <a:lnTo>
                  <a:pt x="465878" y="123782"/>
                </a:lnTo>
                <a:lnTo>
                  <a:pt x="484363" y="162719"/>
                </a:lnTo>
                <a:lnTo>
                  <a:pt x="495972" y="205006"/>
                </a:lnTo>
                <a:lnTo>
                  <a:pt x="499999" y="249936"/>
                </a:lnTo>
                <a:lnTo>
                  <a:pt x="495972" y="294903"/>
                </a:lnTo>
                <a:lnTo>
                  <a:pt x="484363" y="337217"/>
                </a:lnTo>
                <a:lnTo>
                  <a:pt x="465878" y="376175"/>
                </a:lnTo>
                <a:lnTo>
                  <a:pt x="441221" y="411071"/>
                </a:lnTo>
                <a:lnTo>
                  <a:pt x="411099" y="441202"/>
                </a:lnTo>
                <a:lnTo>
                  <a:pt x="376216" y="465864"/>
                </a:lnTo>
                <a:lnTo>
                  <a:pt x="337279" y="484351"/>
                </a:lnTo>
                <a:lnTo>
                  <a:pt x="294992" y="495960"/>
                </a:lnTo>
                <a:lnTo>
                  <a:pt x="250062" y="499986"/>
                </a:lnTo>
                <a:lnTo>
                  <a:pt x="205128" y="495960"/>
                </a:lnTo>
                <a:lnTo>
                  <a:pt x="162830" y="484351"/>
                </a:lnTo>
                <a:lnTo>
                  <a:pt x="123876" y="465864"/>
                </a:lnTo>
                <a:lnTo>
                  <a:pt x="88974" y="441202"/>
                </a:lnTo>
                <a:lnTo>
                  <a:pt x="58830" y="411071"/>
                </a:lnTo>
                <a:lnTo>
                  <a:pt x="34153" y="376175"/>
                </a:lnTo>
                <a:lnTo>
                  <a:pt x="15651" y="337217"/>
                </a:lnTo>
                <a:lnTo>
                  <a:pt x="4030" y="294903"/>
                </a:lnTo>
                <a:lnTo>
                  <a:pt x="0" y="249936"/>
                </a:lnTo>
                <a:close/>
              </a:path>
            </a:pathLst>
          </a:custGeom>
          <a:ln w="12700">
            <a:solidFill>
              <a:srgbClr val="FFFFFF"/>
            </a:solidFill>
          </a:ln>
        </p:spPr>
        <p:txBody>
          <a:bodyPr wrap="square" lIns="0" tIns="0" rIns="0" bIns="0" rtlCol="0"/>
          <a:lstStyle/>
          <a:p>
            <a:endParaRPr/>
          </a:p>
        </p:txBody>
      </p:sp>
      <p:sp>
        <p:nvSpPr>
          <p:cNvPr id="77" name="object 77"/>
          <p:cNvSpPr/>
          <p:nvPr/>
        </p:nvSpPr>
        <p:spPr>
          <a:xfrm>
            <a:off x="4862705" y="7553706"/>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1"/>
                </a:lnTo>
                <a:lnTo>
                  <a:pt x="5251" y="244495"/>
                </a:lnTo>
                <a:lnTo>
                  <a:pt x="20211" y="286377"/>
                </a:lnTo>
                <a:lnTo>
                  <a:pt x="43687" y="323329"/>
                </a:lnTo>
                <a:lnTo>
                  <a:pt x="74484" y="354153"/>
                </a:lnTo>
                <a:lnTo>
                  <a:pt x="111411" y="377653"/>
                </a:lnTo>
                <a:lnTo>
                  <a:pt x="153275" y="392632"/>
                </a:lnTo>
                <a:lnTo>
                  <a:pt x="198882" y="397890"/>
                </a:lnTo>
                <a:lnTo>
                  <a:pt x="244488" y="392632"/>
                </a:lnTo>
                <a:lnTo>
                  <a:pt x="286352" y="377653"/>
                </a:lnTo>
                <a:lnTo>
                  <a:pt x="323279" y="354153"/>
                </a:lnTo>
                <a:lnTo>
                  <a:pt x="354076" y="323329"/>
                </a:lnTo>
                <a:lnTo>
                  <a:pt x="377552" y="286377"/>
                </a:lnTo>
                <a:lnTo>
                  <a:pt x="392512" y="244495"/>
                </a:lnTo>
                <a:lnTo>
                  <a:pt x="397763" y="198881"/>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78" name="object 78"/>
          <p:cNvSpPr/>
          <p:nvPr/>
        </p:nvSpPr>
        <p:spPr>
          <a:xfrm>
            <a:off x="5058790" y="7552944"/>
            <a:ext cx="7620" cy="396240"/>
          </a:xfrm>
          <a:custGeom>
            <a:avLst/>
            <a:gdLst/>
            <a:ahLst/>
            <a:cxnLst/>
            <a:rect l="l" t="t" r="r" b="b"/>
            <a:pathLst>
              <a:path w="7620" h="396240">
                <a:moveTo>
                  <a:pt x="0" y="0"/>
                </a:moveTo>
                <a:lnTo>
                  <a:pt x="7366" y="396113"/>
                </a:lnTo>
              </a:path>
            </a:pathLst>
          </a:custGeom>
          <a:ln w="6350">
            <a:solidFill>
              <a:srgbClr val="A6A6A6"/>
            </a:solidFill>
          </a:ln>
        </p:spPr>
        <p:txBody>
          <a:bodyPr wrap="square" lIns="0" tIns="0" rIns="0" bIns="0" rtlCol="0"/>
          <a:lstStyle/>
          <a:p>
            <a:endParaRPr/>
          </a:p>
        </p:txBody>
      </p:sp>
      <p:sp>
        <p:nvSpPr>
          <p:cNvPr id="79" name="object 79"/>
          <p:cNvSpPr/>
          <p:nvPr/>
        </p:nvSpPr>
        <p:spPr>
          <a:xfrm>
            <a:off x="4864353" y="7746491"/>
            <a:ext cx="396240" cy="7620"/>
          </a:xfrm>
          <a:custGeom>
            <a:avLst/>
            <a:gdLst/>
            <a:ahLst/>
            <a:cxnLst/>
            <a:rect l="l" t="t" r="r" b="b"/>
            <a:pathLst>
              <a:path w="396239" h="7620">
                <a:moveTo>
                  <a:pt x="0" y="7239"/>
                </a:moveTo>
                <a:lnTo>
                  <a:pt x="396240" y="0"/>
                </a:lnTo>
              </a:path>
            </a:pathLst>
          </a:custGeom>
          <a:ln w="6350">
            <a:solidFill>
              <a:srgbClr val="A6A6A6"/>
            </a:solidFill>
          </a:ln>
        </p:spPr>
        <p:txBody>
          <a:bodyPr wrap="square" lIns="0" tIns="0" rIns="0" bIns="0" rtlCol="0"/>
          <a:lstStyle/>
          <a:p>
            <a:endParaRPr/>
          </a:p>
        </p:txBody>
      </p:sp>
      <p:sp>
        <p:nvSpPr>
          <p:cNvPr id="80" name="object 80"/>
          <p:cNvSpPr/>
          <p:nvPr/>
        </p:nvSpPr>
        <p:spPr>
          <a:xfrm>
            <a:off x="4918964" y="7615173"/>
            <a:ext cx="285750" cy="274955"/>
          </a:xfrm>
          <a:custGeom>
            <a:avLst/>
            <a:gdLst/>
            <a:ahLst/>
            <a:cxnLst/>
            <a:rect l="l" t="t" r="r" b="b"/>
            <a:pathLst>
              <a:path w="285750" h="274954">
                <a:moveTo>
                  <a:pt x="0" y="0"/>
                </a:moveTo>
                <a:lnTo>
                  <a:pt x="285241" y="274955"/>
                </a:lnTo>
              </a:path>
            </a:pathLst>
          </a:custGeom>
          <a:ln w="6350">
            <a:solidFill>
              <a:srgbClr val="A6A6A6"/>
            </a:solidFill>
          </a:ln>
        </p:spPr>
        <p:txBody>
          <a:bodyPr wrap="square" lIns="0" tIns="0" rIns="0" bIns="0" rtlCol="0"/>
          <a:lstStyle/>
          <a:p>
            <a:endParaRPr/>
          </a:p>
        </p:txBody>
      </p:sp>
      <p:sp>
        <p:nvSpPr>
          <p:cNvPr id="81" name="object 81"/>
          <p:cNvSpPr/>
          <p:nvPr/>
        </p:nvSpPr>
        <p:spPr>
          <a:xfrm>
            <a:off x="4923537" y="7609459"/>
            <a:ext cx="274955" cy="285750"/>
          </a:xfrm>
          <a:custGeom>
            <a:avLst/>
            <a:gdLst/>
            <a:ahLst/>
            <a:cxnLst/>
            <a:rect l="l" t="t" r="r" b="b"/>
            <a:pathLst>
              <a:path w="274954" h="285750">
                <a:moveTo>
                  <a:pt x="0" y="285241"/>
                </a:moveTo>
                <a:lnTo>
                  <a:pt x="274954" y="0"/>
                </a:lnTo>
              </a:path>
            </a:pathLst>
          </a:custGeom>
          <a:ln w="6350">
            <a:solidFill>
              <a:srgbClr val="A6A6A6"/>
            </a:solidFill>
          </a:ln>
        </p:spPr>
        <p:txBody>
          <a:bodyPr wrap="square" lIns="0" tIns="0" rIns="0" bIns="0" rtlCol="0"/>
          <a:lstStyle/>
          <a:p>
            <a:endParaRPr/>
          </a:p>
        </p:txBody>
      </p:sp>
      <p:sp>
        <p:nvSpPr>
          <p:cNvPr id="82" name="object 82"/>
          <p:cNvSpPr/>
          <p:nvPr/>
        </p:nvSpPr>
        <p:spPr>
          <a:xfrm>
            <a:off x="4897122" y="7588251"/>
            <a:ext cx="328930" cy="328930"/>
          </a:xfrm>
          <a:custGeom>
            <a:avLst/>
            <a:gdLst/>
            <a:ahLst/>
            <a:cxnLst/>
            <a:rect l="l" t="t" r="r" b="b"/>
            <a:pathLst>
              <a:path w="328929" h="328929">
                <a:moveTo>
                  <a:pt x="164464" y="0"/>
                </a:moveTo>
                <a:lnTo>
                  <a:pt x="120752" y="5876"/>
                </a:lnTo>
                <a:lnTo>
                  <a:pt x="81468" y="22455"/>
                </a:lnTo>
                <a:lnTo>
                  <a:pt x="48180" y="48164"/>
                </a:lnTo>
                <a:lnTo>
                  <a:pt x="22460" y="81430"/>
                </a:lnTo>
                <a:lnTo>
                  <a:pt x="5876" y="120679"/>
                </a:lnTo>
                <a:lnTo>
                  <a:pt x="0" y="164338"/>
                </a:lnTo>
                <a:lnTo>
                  <a:pt x="5876" y="208050"/>
                </a:lnTo>
                <a:lnTo>
                  <a:pt x="22460" y="247334"/>
                </a:lnTo>
                <a:lnTo>
                  <a:pt x="48180" y="280622"/>
                </a:lnTo>
                <a:lnTo>
                  <a:pt x="81468" y="306342"/>
                </a:lnTo>
                <a:lnTo>
                  <a:pt x="120752" y="322926"/>
                </a:lnTo>
                <a:lnTo>
                  <a:pt x="164464" y="328803"/>
                </a:lnTo>
                <a:lnTo>
                  <a:pt x="208167" y="322926"/>
                </a:lnTo>
                <a:lnTo>
                  <a:pt x="247428" y="306342"/>
                </a:lnTo>
                <a:lnTo>
                  <a:pt x="280685" y="280622"/>
                </a:lnTo>
                <a:lnTo>
                  <a:pt x="306375" y="247334"/>
                </a:lnTo>
                <a:lnTo>
                  <a:pt x="322935" y="208050"/>
                </a:lnTo>
                <a:lnTo>
                  <a:pt x="328802" y="164338"/>
                </a:lnTo>
                <a:lnTo>
                  <a:pt x="322935" y="120679"/>
                </a:lnTo>
                <a:lnTo>
                  <a:pt x="306375" y="81430"/>
                </a:lnTo>
                <a:lnTo>
                  <a:pt x="280685" y="48164"/>
                </a:lnTo>
                <a:lnTo>
                  <a:pt x="247428" y="22455"/>
                </a:lnTo>
                <a:lnTo>
                  <a:pt x="208167" y="5876"/>
                </a:lnTo>
                <a:lnTo>
                  <a:pt x="164464" y="0"/>
                </a:lnTo>
                <a:close/>
              </a:path>
            </a:pathLst>
          </a:custGeom>
          <a:solidFill>
            <a:srgbClr val="D9D9D9"/>
          </a:solidFill>
        </p:spPr>
        <p:txBody>
          <a:bodyPr wrap="square" lIns="0" tIns="0" rIns="0" bIns="0" rtlCol="0"/>
          <a:lstStyle/>
          <a:p>
            <a:endParaRPr/>
          </a:p>
        </p:txBody>
      </p:sp>
      <p:sp>
        <p:nvSpPr>
          <p:cNvPr id="83" name="object 83"/>
          <p:cNvSpPr/>
          <p:nvPr/>
        </p:nvSpPr>
        <p:spPr>
          <a:xfrm>
            <a:off x="4917442" y="7608571"/>
            <a:ext cx="288290" cy="288289"/>
          </a:xfrm>
          <a:custGeom>
            <a:avLst/>
            <a:gdLst/>
            <a:ahLst/>
            <a:cxnLst/>
            <a:rect l="l" t="t" r="r" b="b"/>
            <a:pathLst>
              <a:path w="288289" h="288290">
                <a:moveTo>
                  <a:pt x="144145" y="0"/>
                </a:moveTo>
                <a:lnTo>
                  <a:pt x="98576" y="7345"/>
                </a:lnTo>
                <a:lnTo>
                  <a:pt x="59006" y="27797"/>
                </a:lnTo>
                <a:lnTo>
                  <a:pt x="27805" y="58978"/>
                </a:lnTo>
                <a:lnTo>
                  <a:pt x="7346" y="98511"/>
                </a:lnTo>
                <a:lnTo>
                  <a:pt x="0" y="144018"/>
                </a:lnTo>
                <a:lnTo>
                  <a:pt x="7346" y="189586"/>
                </a:lnTo>
                <a:lnTo>
                  <a:pt x="27805" y="229156"/>
                </a:lnTo>
                <a:lnTo>
                  <a:pt x="59006" y="260357"/>
                </a:lnTo>
                <a:lnTo>
                  <a:pt x="98576" y="280816"/>
                </a:lnTo>
                <a:lnTo>
                  <a:pt x="144145" y="288163"/>
                </a:lnTo>
                <a:lnTo>
                  <a:pt x="189651" y="280816"/>
                </a:lnTo>
                <a:lnTo>
                  <a:pt x="229184" y="260357"/>
                </a:lnTo>
                <a:lnTo>
                  <a:pt x="260365" y="229156"/>
                </a:lnTo>
                <a:lnTo>
                  <a:pt x="280817" y="189586"/>
                </a:lnTo>
                <a:lnTo>
                  <a:pt x="288163" y="144018"/>
                </a:lnTo>
                <a:lnTo>
                  <a:pt x="280817" y="98511"/>
                </a:lnTo>
                <a:lnTo>
                  <a:pt x="260365" y="58978"/>
                </a:lnTo>
                <a:lnTo>
                  <a:pt x="229184" y="27797"/>
                </a:lnTo>
                <a:lnTo>
                  <a:pt x="189651" y="7345"/>
                </a:lnTo>
                <a:lnTo>
                  <a:pt x="144145" y="0"/>
                </a:lnTo>
                <a:close/>
              </a:path>
            </a:pathLst>
          </a:custGeom>
          <a:solidFill>
            <a:srgbClr val="E68421"/>
          </a:solidFill>
        </p:spPr>
        <p:txBody>
          <a:bodyPr wrap="square" lIns="0" tIns="0" rIns="0" bIns="0" rtlCol="0"/>
          <a:lstStyle/>
          <a:p>
            <a:endParaRPr/>
          </a:p>
        </p:txBody>
      </p:sp>
      <p:sp>
        <p:nvSpPr>
          <p:cNvPr id="84" name="object 84"/>
          <p:cNvSpPr txBox="1"/>
          <p:nvPr/>
        </p:nvSpPr>
        <p:spPr>
          <a:xfrm>
            <a:off x="1540891" y="5949063"/>
            <a:ext cx="3691890" cy="1995817"/>
          </a:xfrm>
          <a:prstGeom prst="rect">
            <a:avLst/>
          </a:prstGeom>
        </p:spPr>
        <p:txBody>
          <a:bodyPr vert="horz" wrap="square" lIns="0" tIns="0" rIns="0" bIns="0" rtlCol="0">
            <a:spAutoFit/>
          </a:bodyPr>
          <a:lstStyle/>
          <a:p>
            <a:pPr marL="12700" marR="289560">
              <a:lnSpc>
                <a:spcPct val="120000"/>
              </a:lnSpc>
            </a:pPr>
            <a:r>
              <a:rPr sz="1200" spc="-25" dirty="0">
                <a:latin typeface="Calibri"/>
                <a:cs typeface="Calibri"/>
              </a:rPr>
              <a:t>We </a:t>
            </a:r>
            <a:r>
              <a:rPr sz="1200" dirty="0">
                <a:latin typeface="Calibri"/>
                <a:cs typeface="Calibri"/>
              </a:rPr>
              <a:t>need </a:t>
            </a:r>
            <a:r>
              <a:rPr sz="1200" spc="-10" dirty="0">
                <a:latin typeface="Calibri"/>
                <a:cs typeface="Calibri"/>
              </a:rPr>
              <a:t>two volunteers </a:t>
            </a:r>
            <a:r>
              <a:rPr sz="1200" spc="-5" dirty="0">
                <a:latin typeface="Calibri"/>
                <a:cs typeface="Calibri"/>
              </a:rPr>
              <a:t>to practice </a:t>
            </a:r>
            <a:r>
              <a:rPr sz="1200" dirty="0">
                <a:latin typeface="Calibri"/>
                <a:cs typeface="Calibri"/>
              </a:rPr>
              <a:t>Dance of </a:t>
            </a:r>
            <a:r>
              <a:rPr sz="1200" spc="-5" dirty="0">
                <a:latin typeface="Calibri"/>
                <a:cs typeface="Calibri"/>
              </a:rPr>
              <a:t>Insight </a:t>
            </a:r>
            <a:r>
              <a:rPr sz="1200" dirty="0">
                <a:latin typeface="Calibri"/>
                <a:cs typeface="Calibri"/>
              </a:rPr>
              <a:t>in  </a:t>
            </a:r>
            <a:r>
              <a:rPr sz="1200" spc="-10" dirty="0">
                <a:latin typeface="Calibri"/>
                <a:cs typeface="Calibri"/>
              </a:rPr>
              <a:t>front </a:t>
            </a:r>
            <a:r>
              <a:rPr sz="1200" dirty="0">
                <a:latin typeface="Calibri"/>
                <a:cs typeface="Calibri"/>
              </a:rPr>
              <a:t>of the</a:t>
            </a:r>
            <a:r>
              <a:rPr sz="1200" spc="-90" dirty="0">
                <a:latin typeface="Calibri"/>
                <a:cs typeface="Calibri"/>
              </a:rPr>
              <a:t> </a:t>
            </a:r>
            <a:r>
              <a:rPr sz="1200" spc="-5" dirty="0">
                <a:latin typeface="Calibri"/>
                <a:cs typeface="Calibri"/>
              </a:rPr>
              <a:t>class.</a:t>
            </a:r>
            <a:endParaRPr sz="1200">
              <a:latin typeface="Calibri"/>
              <a:cs typeface="Calibri"/>
            </a:endParaRPr>
          </a:p>
          <a:p>
            <a:pPr marL="12700">
              <a:lnSpc>
                <a:spcPct val="100000"/>
              </a:lnSpc>
              <a:spcBef>
                <a:spcPts val="885"/>
              </a:spcBef>
            </a:pPr>
            <a:r>
              <a:rPr sz="1200" b="1" u="sng" spc="-5" dirty="0">
                <a:latin typeface="Calibri"/>
                <a:cs typeface="Calibri"/>
              </a:rPr>
              <a:t>Dilemma</a:t>
            </a:r>
            <a:r>
              <a:rPr sz="1200" b="1" u="sng" spc="-50" dirty="0">
                <a:latin typeface="Calibri"/>
                <a:cs typeface="Calibri"/>
              </a:rPr>
              <a:t> </a:t>
            </a:r>
            <a:r>
              <a:rPr sz="1200" b="1" u="sng" spc="-5" dirty="0">
                <a:latin typeface="Calibri"/>
                <a:cs typeface="Calibri"/>
              </a:rPr>
              <a:t>situation</a:t>
            </a:r>
            <a:endParaRPr sz="1200">
              <a:latin typeface="Calibri"/>
              <a:cs typeface="Calibri"/>
            </a:endParaRPr>
          </a:p>
          <a:p>
            <a:pPr marL="12700" marR="5080">
              <a:lnSpc>
                <a:spcPct val="120100"/>
              </a:lnSpc>
              <a:spcBef>
                <a:spcPts val="595"/>
              </a:spcBef>
            </a:pPr>
            <a:r>
              <a:rPr sz="1200" dirty="0">
                <a:latin typeface="Calibri"/>
                <a:cs typeface="Calibri"/>
              </a:rPr>
              <a:t>I </a:t>
            </a:r>
            <a:r>
              <a:rPr sz="1200" spc="-5" dirty="0">
                <a:latin typeface="Calibri"/>
                <a:cs typeface="Calibri"/>
              </a:rPr>
              <a:t>would </a:t>
            </a:r>
            <a:r>
              <a:rPr sz="1200" spc="-15" dirty="0">
                <a:latin typeface="Calibri"/>
                <a:cs typeface="Calibri"/>
              </a:rPr>
              <a:t>like </a:t>
            </a:r>
            <a:r>
              <a:rPr sz="1200" spc="-5" dirty="0">
                <a:latin typeface="Calibri"/>
                <a:cs typeface="Calibri"/>
              </a:rPr>
              <a:t>to </a:t>
            </a:r>
            <a:r>
              <a:rPr sz="1200" spc="-10" dirty="0">
                <a:latin typeface="Calibri"/>
                <a:cs typeface="Calibri"/>
              </a:rPr>
              <a:t>have </a:t>
            </a:r>
            <a:r>
              <a:rPr sz="1200" spc="-5" dirty="0">
                <a:latin typeface="Calibri"/>
                <a:cs typeface="Calibri"/>
              </a:rPr>
              <a:t>more </a:t>
            </a:r>
            <a:r>
              <a:rPr sz="1200" dirty="0">
                <a:latin typeface="Calibri"/>
                <a:cs typeface="Calibri"/>
              </a:rPr>
              <a:t>time </a:t>
            </a:r>
            <a:r>
              <a:rPr sz="1200" spc="-10" dirty="0">
                <a:latin typeface="Calibri"/>
                <a:cs typeface="Calibri"/>
              </a:rPr>
              <a:t>for strategic </a:t>
            </a:r>
            <a:r>
              <a:rPr sz="1200" dirty="0">
                <a:latin typeface="Calibri"/>
                <a:cs typeface="Calibri"/>
              </a:rPr>
              <a:t>planning </a:t>
            </a:r>
            <a:r>
              <a:rPr sz="1200" spc="-5" dirty="0">
                <a:latin typeface="Calibri"/>
                <a:cs typeface="Calibri"/>
              </a:rPr>
              <a:t>within  </a:t>
            </a:r>
            <a:r>
              <a:rPr sz="1200" spc="-15" dirty="0">
                <a:latin typeface="Calibri"/>
                <a:cs typeface="Calibri"/>
              </a:rPr>
              <a:t>my </a:t>
            </a:r>
            <a:r>
              <a:rPr sz="1200" spc="-5" dirty="0">
                <a:latin typeface="Calibri"/>
                <a:cs typeface="Calibri"/>
              </a:rPr>
              <a:t>role, however </a:t>
            </a:r>
            <a:r>
              <a:rPr sz="1200" dirty="0">
                <a:latin typeface="Calibri"/>
                <a:cs typeface="Calibri"/>
              </a:rPr>
              <a:t>I am </a:t>
            </a:r>
            <a:r>
              <a:rPr sz="1200" spc="-15" dirty="0">
                <a:latin typeface="Calibri"/>
                <a:cs typeface="Calibri"/>
              </a:rPr>
              <a:t>always </a:t>
            </a:r>
            <a:r>
              <a:rPr sz="1200" spc="-5" dirty="0">
                <a:latin typeface="Calibri"/>
                <a:cs typeface="Calibri"/>
              </a:rPr>
              <a:t>stuck </a:t>
            </a:r>
            <a:r>
              <a:rPr sz="1200" dirty="0">
                <a:latin typeface="Calibri"/>
                <a:cs typeface="Calibri"/>
              </a:rPr>
              <a:t>in </a:t>
            </a:r>
            <a:r>
              <a:rPr sz="1200" spc="-5" dirty="0">
                <a:latin typeface="Calibri"/>
                <a:cs typeface="Calibri"/>
              </a:rPr>
              <a:t>meetings, replying to  </a:t>
            </a:r>
            <a:r>
              <a:rPr sz="1200" dirty="0">
                <a:latin typeface="Calibri"/>
                <a:cs typeface="Calibri"/>
              </a:rPr>
              <a:t>emails, and people </a:t>
            </a:r>
            <a:r>
              <a:rPr sz="1200" spc="-15" dirty="0">
                <a:latin typeface="Calibri"/>
                <a:cs typeface="Calibri"/>
              </a:rPr>
              <a:t>keep </a:t>
            </a:r>
            <a:r>
              <a:rPr sz="1200" spc="-5" dirty="0">
                <a:latin typeface="Calibri"/>
                <a:cs typeface="Calibri"/>
              </a:rPr>
              <a:t>interrupting </a:t>
            </a:r>
            <a:r>
              <a:rPr sz="1200" dirty="0">
                <a:latin typeface="Calibri"/>
                <a:cs typeface="Calibri"/>
              </a:rPr>
              <a:t>me. </a:t>
            </a:r>
            <a:r>
              <a:rPr sz="1200" spc="-5" dirty="0">
                <a:latin typeface="Calibri"/>
                <a:cs typeface="Calibri"/>
              </a:rPr>
              <a:t>There never  seems to </a:t>
            </a:r>
            <a:r>
              <a:rPr sz="1200" dirty="0">
                <a:latin typeface="Calibri"/>
                <a:cs typeface="Calibri"/>
              </a:rPr>
              <a:t>be </a:t>
            </a:r>
            <a:r>
              <a:rPr sz="1200" spc="-10" dirty="0">
                <a:latin typeface="Calibri"/>
                <a:cs typeface="Calibri"/>
              </a:rPr>
              <a:t>any </a:t>
            </a:r>
            <a:r>
              <a:rPr sz="1200" dirty="0">
                <a:latin typeface="Calibri"/>
                <a:cs typeface="Calibri"/>
              </a:rPr>
              <a:t>time </a:t>
            </a:r>
            <a:r>
              <a:rPr sz="1200" spc="-5" dirty="0">
                <a:latin typeface="Calibri"/>
                <a:cs typeface="Calibri"/>
              </a:rPr>
              <a:t>left </a:t>
            </a:r>
            <a:r>
              <a:rPr sz="1200" spc="-10" dirty="0">
                <a:latin typeface="Calibri"/>
                <a:cs typeface="Calibri"/>
              </a:rPr>
              <a:t>for </a:t>
            </a:r>
            <a:r>
              <a:rPr sz="1200" dirty="0">
                <a:latin typeface="Calibri"/>
                <a:cs typeface="Calibri"/>
              </a:rPr>
              <a:t>higher </a:t>
            </a:r>
            <a:r>
              <a:rPr sz="1200" spc="-5" dirty="0">
                <a:latin typeface="Calibri"/>
                <a:cs typeface="Calibri"/>
              </a:rPr>
              <a:t>level</a:t>
            </a:r>
            <a:r>
              <a:rPr sz="1200" spc="-70" dirty="0">
                <a:latin typeface="Calibri"/>
                <a:cs typeface="Calibri"/>
              </a:rPr>
              <a:t> </a:t>
            </a:r>
            <a:r>
              <a:rPr sz="1200" spc="-5" dirty="0">
                <a:latin typeface="Calibri"/>
                <a:cs typeface="Calibri"/>
              </a:rPr>
              <a:t>thinking.</a:t>
            </a:r>
            <a:endParaRPr sz="1200">
              <a:latin typeface="Calibri"/>
              <a:cs typeface="Calibri"/>
            </a:endParaRPr>
          </a:p>
          <a:p>
            <a:pPr marR="78740" algn="r">
              <a:lnSpc>
                <a:spcPts val="1045"/>
              </a:lnSpc>
            </a:pPr>
            <a:r>
              <a:rPr sz="1000" b="1" spc="-10" dirty="0">
                <a:solidFill>
                  <a:srgbClr val="FFFFFF"/>
                </a:solidFill>
                <a:latin typeface="Arial Black"/>
                <a:cs typeface="Arial Black"/>
              </a:rPr>
              <a:t>20</a:t>
            </a:r>
            <a:endParaRPr sz="1000">
              <a:latin typeface="Arial Black"/>
              <a:cs typeface="Arial Black"/>
            </a:endParaRPr>
          </a:p>
          <a:p>
            <a:pPr marR="94615" algn="r">
              <a:lnSpc>
                <a:spcPts val="655"/>
              </a:lnSpc>
            </a:pPr>
            <a:r>
              <a:rPr sz="600" b="1" spc="-10" dirty="0">
                <a:solidFill>
                  <a:srgbClr val="FFFFFF"/>
                </a:solidFill>
                <a:latin typeface="Arial"/>
                <a:cs typeface="Arial"/>
              </a:rPr>
              <a:t>m</a:t>
            </a:r>
            <a:r>
              <a:rPr sz="600" b="1" dirty="0">
                <a:solidFill>
                  <a:srgbClr val="FFFFFF"/>
                </a:solidFill>
                <a:latin typeface="Arial"/>
                <a:cs typeface="Arial"/>
              </a:rPr>
              <a:t>in</a:t>
            </a:r>
            <a:endParaRPr sz="600">
              <a:latin typeface="Arial"/>
              <a:cs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43000" y="893066"/>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0"/>
              </a:spcBef>
            </a:pPr>
            <a:endParaRPr sz="900">
              <a:latin typeface="Times New Roman"/>
              <a:cs typeface="Times New Roman"/>
            </a:endParaRPr>
          </a:p>
          <a:p>
            <a:pPr marL="1522730">
              <a:lnSpc>
                <a:spcPct val="100000"/>
              </a:lnSpc>
            </a:pPr>
            <a:endParaRPr sz="800">
              <a:latin typeface="Arial"/>
              <a:cs typeface="Arial"/>
            </a:endParaRPr>
          </a:p>
        </p:txBody>
      </p:sp>
      <p:sp>
        <p:nvSpPr>
          <p:cNvPr id="4" name="object 4"/>
          <p:cNvSpPr/>
          <p:nvPr/>
        </p:nvSpPr>
        <p:spPr>
          <a:xfrm>
            <a:off x="4875657" y="4050793"/>
            <a:ext cx="565150" cy="2712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4289" y="4017315"/>
            <a:ext cx="746925" cy="3043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43886" y="893066"/>
            <a:ext cx="2071115"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3000" y="893066"/>
            <a:ext cx="4572000" cy="3429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143000" y="2616581"/>
            <a:ext cx="4572000" cy="1705610"/>
          </a:xfrm>
          <a:custGeom>
            <a:avLst/>
            <a:gdLst/>
            <a:ahLst/>
            <a:cxnLst/>
            <a:rect l="l" t="t" r="r" b="b"/>
            <a:pathLst>
              <a:path w="4572000" h="1705610">
                <a:moveTo>
                  <a:pt x="0" y="1705482"/>
                </a:moveTo>
                <a:lnTo>
                  <a:pt x="4572000" y="1705482"/>
                </a:lnTo>
                <a:lnTo>
                  <a:pt x="4572000" y="0"/>
                </a:lnTo>
                <a:lnTo>
                  <a:pt x="0" y="0"/>
                </a:lnTo>
                <a:lnTo>
                  <a:pt x="0" y="1705482"/>
                </a:lnTo>
                <a:close/>
              </a:path>
            </a:pathLst>
          </a:custGeom>
          <a:solidFill>
            <a:srgbClr val="FFFFFF"/>
          </a:solidFill>
        </p:spPr>
        <p:txBody>
          <a:bodyPr wrap="square" lIns="0" tIns="0" rIns="0" bIns="0" rtlCol="0"/>
          <a:lstStyle/>
          <a:p>
            <a:endParaRPr/>
          </a:p>
        </p:txBody>
      </p:sp>
      <p:sp>
        <p:nvSpPr>
          <p:cNvPr id="9" name="object 9"/>
          <p:cNvSpPr/>
          <p:nvPr/>
        </p:nvSpPr>
        <p:spPr>
          <a:xfrm>
            <a:off x="1143000" y="893066"/>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10" name="object 10"/>
          <p:cNvSpPr/>
          <p:nvPr/>
        </p:nvSpPr>
        <p:spPr>
          <a:xfrm>
            <a:off x="1266940" y="1514983"/>
            <a:ext cx="4384167" cy="280708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45691" y="1502665"/>
            <a:ext cx="4137660" cy="236221"/>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360298" y="1516674"/>
            <a:ext cx="4082415" cy="182245"/>
          </a:xfrm>
          <a:custGeom>
            <a:avLst/>
            <a:gdLst/>
            <a:ahLst/>
            <a:cxnLst/>
            <a:rect l="l" t="t" r="r" b="b"/>
            <a:pathLst>
              <a:path w="4082415" h="182244">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13" name="object 13"/>
          <p:cNvSpPr/>
          <p:nvPr/>
        </p:nvSpPr>
        <p:spPr>
          <a:xfrm>
            <a:off x="1556005" y="1577342"/>
            <a:ext cx="59435" cy="5943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69564" y="1577342"/>
            <a:ext cx="59436" cy="594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189220" y="1577342"/>
            <a:ext cx="59436" cy="59435"/>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1143000" y="893064"/>
            <a:ext cx="4572000" cy="1764073"/>
          </a:xfrm>
          <a:prstGeom prst="rect">
            <a:avLst/>
          </a:prstGeom>
        </p:spPr>
        <p:txBody>
          <a:bodyPr vert="horz" wrap="square" lIns="0" tIns="109220" rIns="0" bIns="0" rtlCol="0">
            <a:spAutoFit/>
          </a:bodyPr>
          <a:lstStyle/>
          <a:p>
            <a:pPr marL="228600">
              <a:lnSpc>
                <a:spcPct val="100000"/>
              </a:lnSpc>
              <a:spcBef>
                <a:spcPts val="860"/>
              </a:spcBef>
            </a:pPr>
            <a:r>
              <a:rPr sz="1300" spc="-5" dirty="0">
                <a:solidFill>
                  <a:srgbClr val="FFFFFF"/>
                </a:solidFill>
                <a:latin typeface="Arial"/>
                <a:cs typeface="Arial"/>
              </a:rPr>
              <a:t>Activity 4.3: Peer Coaching – Dance of</a:t>
            </a:r>
            <a:r>
              <a:rPr sz="1300" spc="125" dirty="0">
                <a:solidFill>
                  <a:srgbClr val="FFFFFF"/>
                </a:solidFill>
                <a:latin typeface="Arial"/>
                <a:cs typeface="Arial"/>
              </a:rPr>
              <a:t> </a:t>
            </a:r>
            <a:r>
              <a:rPr sz="1300" spc="-5" dirty="0">
                <a:solidFill>
                  <a:srgbClr val="FFFFFF"/>
                </a:solidFill>
                <a:latin typeface="Arial"/>
                <a:cs typeface="Arial"/>
              </a:rPr>
              <a:t>Insight</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marL="410209" marR="721995">
              <a:lnSpc>
                <a:spcPct val="120200"/>
              </a:lnSpc>
              <a:spcBef>
                <a:spcPts val="894"/>
              </a:spcBef>
            </a:pPr>
            <a:r>
              <a:rPr sz="1200" dirty="0">
                <a:latin typeface="Calibri"/>
                <a:cs typeface="Calibri"/>
              </a:rPr>
              <a:t>This is a peer </a:t>
            </a:r>
            <a:r>
              <a:rPr sz="1200" spc="-5" dirty="0">
                <a:latin typeface="Calibri"/>
                <a:cs typeface="Calibri"/>
              </a:rPr>
              <a:t>coaching </a:t>
            </a:r>
            <a:r>
              <a:rPr sz="1200" spc="-10" dirty="0">
                <a:latin typeface="Calibri"/>
                <a:cs typeface="Calibri"/>
              </a:rPr>
              <a:t>exercise </a:t>
            </a:r>
            <a:r>
              <a:rPr sz="1200" spc="-5" dirty="0">
                <a:latin typeface="Calibri"/>
                <a:cs typeface="Calibri"/>
              </a:rPr>
              <a:t>to practice </a:t>
            </a:r>
            <a:r>
              <a:rPr sz="1200" dirty="0">
                <a:latin typeface="Calibri"/>
                <a:cs typeface="Calibri"/>
              </a:rPr>
              <a:t>the Dance</a:t>
            </a:r>
            <a:r>
              <a:rPr sz="1200" spc="-150" dirty="0">
                <a:latin typeface="Calibri"/>
                <a:cs typeface="Calibri"/>
              </a:rPr>
              <a:t> </a:t>
            </a:r>
            <a:r>
              <a:rPr sz="1200" dirty="0">
                <a:latin typeface="Calibri"/>
                <a:cs typeface="Calibri"/>
              </a:rPr>
              <a:t>of  </a:t>
            </a:r>
            <a:r>
              <a:rPr sz="1200" spc="-5" dirty="0">
                <a:latin typeface="Calibri"/>
                <a:cs typeface="Calibri"/>
              </a:rPr>
              <a:t>insight.</a:t>
            </a:r>
            <a:endParaRPr sz="1200">
              <a:latin typeface="Calibri"/>
              <a:cs typeface="Calibri"/>
            </a:endParaRPr>
          </a:p>
          <a:p>
            <a:pPr marL="410209">
              <a:lnSpc>
                <a:spcPts val="1415"/>
              </a:lnSpc>
              <a:spcBef>
                <a:spcPts val="885"/>
              </a:spcBef>
            </a:pPr>
            <a:r>
              <a:rPr sz="1200" spc="-5" dirty="0">
                <a:latin typeface="Calibri"/>
                <a:cs typeface="Calibri"/>
              </a:rPr>
              <a:t>For each coaching session, </a:t>
            </a:r>
            <a:r>
              <a:rPr sz="1200" dirty="0">
                <a:latin typeface="Calibri"/>
                <a:cs typeface="Calibri"/>
              </a:rPr>
              <a:t>one </a:t>
            </a:r>
            <a:r>
              <a:rPr sz="1200" spc="-5" dirty="0">
                <a:latin typeface="Calibri"/>
                <a:cs typeface="Calibri"/>
              </a:rPr>
              <a:t>person will </a:t>
            </a:r>
            <a:r>
              <a:rPr sz="1200" dirty="0">
                <a:latin typeface="Calibri"/>
                <a:cs typeface="Calibri"/>
              </a:rPr>
              <a:t>act as</a:t>
            </a:r>
            <a:r>
              <a:rPr sz="1200" spc="-95" dirty="0">
                <a:latin typeface="Calibri"/>
                <a:cs typeface="Calibri"/>
              </a:rPr>
              <a:t> </a:t>
            </a:r>
            <a:r>
              <a:rPr sz="1200" spc="-5" dirty="0">
                <a:latin typeface="Calibri"/>
                <a:cs typeface="Calibri"/>
              </a:rPr>
              <a:t>Coach,</a:t>
            </a:r>
            <a:endParaRPr sz="1200">
              <a:latin typeface="Calibri"/>
              <a:cs typeface="Calibri"/>
            </a:endParaRPr>
          </a:p>
        </p:txBody>
      </p:sp>
      <p:sp>
        <p:nvSpPr>
          <p:cNvPr id="18" name="object 18"/>
          <p:cNvSpPr txBox="1"/>
          <p:nvPr/>
        </p:nvSpPr>
        <p:spPr>
          <a:xfrm>
            <a:off x="1540893" y="2619503"/>
            <a:ext cx="3487420" cy="1184940"/>
          </a:xfrm>
          <a:prstGeom prst="rect">
            <a:avLst/>
          </a:prstGeom>
        </p:spPr>
        <p:txBody>
          <a:bodyPr vert="horz" wrap="square" lIns="0" tIns="0" rIns="0" bIns="0" rtlCol="0">
            <a:spAutoFit/>
          </a:bodyPr>
          <a:lstStyle/>
          <a:p>
            <a:pPr marL="12700" marR="5080">
              <a:lnSpc>
                <a:spcPct val="120000"/>
              </a:lnSpc>
            </a:pPr>
            <a:r>
              <a:rPr sz="1200" dirty="0">
                <a:latin typeface="Calibri"/>
                <a:cs typeface="Calibri"/>
              </a:rPr>
              <a:t>another as </a:t>
            </a:r>
            <a:r>
              <a:rPr sz="1200" spc="-5" dirty="0">
                <a:latin typeface="Calibri"/>
                <a:cs typeface="Calibri"/>
              </a:rPr>
              <a:t>Coachee, </a:t>
            </a:r>
            <a:r>
              <a:rPr sz="1200" dirty="0">
                <a:latin typeface="Calibri"/>
                <a:cs typeface="Calibri"/>
              </a:rPr>
              <a:t>and the </a:t>
            </a:r>
            <a:r>
              <a:rPr sz="1200" spc="-5" dirty="0">
                <a:latin typeface="Calibri"/>
                <a:cs typeface="Calibri"/>
              </a:rPr>
              <a:t>third </a:t>
            </a:r>
            <a:r>
              <a:rPr sz="1200" dirty="0">
                <a:latin typeface="Calibri"/>
                <a:cs typeface="Calibri"/>
              </a:rPr>
              <a:t>as </a:t>
            </a:r>
            <a:r>
              <a:rPr sz="1200" spc="-15" dirty="0">
                <a:latin typeface="Calibri"/>
                <a:cs typeface="Calibri"/>
              </a:rPr>
              <a:t>observer. </a:t>
            </a:r>
            <a:r>
              <a:rPr sz="1200" spc="-5" dirty="0">
                <a:latin typeface="Calibri"/>
                <a:cs typeface="Calibri"/>
              </a:rPr>
              <a:t>After</a:t>
            </a:r>
            <a:r>
              <a:rPr sz="1200" spc="-145" dirty="0">
                <a:latin typeface="Calibri"/>
                <a:cs typeface="Calibri"/>
              </a:rPr>
              <a:t> </a:t>
            </a:r>
            <a:r>
              <a:rPr sz="1200" dirty="0">
                <a:latin typeface="Calibri"/>
                <a:cs typeface="Calibri"/>
              </a:rPr>
              <a:t>the  </a:t>
            </a:r>
            <a:r>
              <a:rPr sz="1200" spc="-5" dirty="0">
                <a:latin typeface="Calibri"/>
                <a:cs typeface="Calibri"/>
              </a:rPr>
              <a:t>coaching session, observer will share</a:t>
            </a:r>
            <a:r>
              <a:rPr sz="1200" spc="-75" dirty="0">
                <a:latin typeface="Calibri"/>
                <a:cs typeface="Calibri"/>
              </a:rPr>
              <a:t> </a:t>
            </a:r>
            <a:r>
              <a:rPr sz="1200" spc="-5" dirty="0">
                <a:latin typeface="Calibri"/>
                <a:cs typeface="Calibri"/>
              </a:rPr>
              <a:t>feedback.</a:t>
            </a:r>
            <a:endParaRPr sz="1200">
              <a:latin typeface="Calibri"/>
              <a:cs typeface="Calibri"/>
            </a:endParaRPr>
          </a:p>
          <a:p>
            <a:pPr marL="12700" marR="97790">
              <a:lnSpc>
                <a:spcPct val="120000"/>
              </a:lnSpc>
              <a:spcBef>
                <a:spcPts val="600"/>
              </a:spcBef>
            </a:pPr>
            <a:r>
              <a:rPr sz="1200" spc="-5" dirty="0">
                <a:latin typeface="Calibri"/>
                <a:cs typeface="Calibri"/>
              </a:rPr>
              <a:t>After each coaching session, roles will </a:t>
            </a:r>
            <a:r>
              <a:rPr sz="1200" dirty="0">
                <a:latin typeface="Calibri"/>
                <a:cs typeface="Calibri"/>
              </a:rPr>
              <a:t>be </a:t>
            </a:r>
            <a:r>
              <a:rPr sz="1200" spc="-10" dirty="0">
                <a:latin typeface="Calibri"/>
                <a:cs typeface="Calibri"/>
              </a:rPr>
              <a:t>rotated. Each  </a:t>
            </a:r>
            <a:r>
              <a:rPr sz="1200" spc="-5" dirty="0">
                <a:latin typeface="Calibri"/>
                <a:cs typeface="Calibri"/>
              </a:rPr>
              <a:t>session should </a:t>
            </a:r>
            <a:r>
              <a:rPr sz="1200" spc="-15" dirty="0">
                <a:latin typeface="Calibri"/>
                <a:cs typeface="Calibri"/>
              </a:rPr>
              <a:t>take </a:t>
            </a:r>
            <a:r>
              <a:rPr sz="1200" dirty="0">
                <a:latin typeface="Calibri"/>
                <a:cs typeface="Calibri"/>
              </a:rPr>
              <a:t>no </a:t>
            </a:r>
            <a:r>
              <a:rPr sz="1200" spc="-5" dirty="0">
                <a:latin typeface="Calibri"/>
                <a:cs typeface="Calibri"/>
              </a:rPr>
              <a:t>more </a:t>
            </a:r>
            <a:r>
              <a:rPr sz="1200" dirty="0">
                <a:latin typeface="Calibri"/>
                <a:cs typeface="Calibri"/>
              </a:rPr>
              <a:t>than 7 min, </a:t>
            </a:r>
            <a:r>
              <a:rPr sz="1200" spc="-5" dirty="0">
                <a:latin typeface="Calibri"/>
                <a:cs typeface="Calibri"/>
              </a:rPr>
              <a:t>including  observation</a:t>
            </a:r>
            <a:r>
              <a:rPr sz="1200" spc="-114" dirty="0">
                <a:latin typeface="Calibri"/>
                <a:cs typeface="Calibri"/>
              </a:rPr>
              <a:t> </a:t>
            </a:r>
            <a:r>
              <a:rPr sz="1200" dirty="0">
                <a:latin typeface="Calibri"/>
                <a:cs typeface="Calibri"/>
              </a:rPr>
              <a:t>sharing.</a:t>
            </a:r>
            <a:endParaRPr sz="1200">
              <a:latin typeface="Calibri"/>
              <a:cs typeface="Calibri"/>
            </a:endParaRPr>
          </a:p>
        </p:txBody>
      </p:sp>
      <p:sp>
        <p:nvSpPr>
          <p:cNvPr id="19" name="object 19"/>
          <p:cNvSpPr/>
          <p:nvPr/>
        </p:nvSpPr>
        <p:spPr>
          <a:xfrm>
            <a:off x="4832605" y="3464052"/>
            <a:ext cx="566927" cy="56692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852290" y="3483864"/>
            <a:ext cx="500380" cy="500380"/>
          </a:xfrm>
          <a:custGeom>
            <a:avLst/>
            <a:gdLst/>
            <a:ahLst/>
            <a:cxnLst/>
            <a:rect l="l" t="t" r="r" b="b"/>
            <a:pathLst>
              <a:path w="500379" h="500379">
                <a:moveTo>
                  <a:pt x="249936" y="0"/>
                </a:moveTo>
                <a:lnTo>
                  <a:pt x="205006" y="4026"/>
                </a:lnTo>
                <a:lnTo>
                  <a:pt x="162719" y="15635"/>
                </a:lnTo>
                <a:lnTo>
                  <a:pt x="123782" y="34120"/>
                </a:lnTo>
                <a:lnTo>
                  <a:pt x="88900" y="58777"/>
                </a:lnTo>
                <a:lnTo>
                  <a:pt x="58777" y="88900"/>
                </a:lnTo>
                <a:lnTo>
                  <a:pt x="34120" y="123782"/>
                </a:lnTo>
                <a:lnTo>
                  <a:pt x="15635" y="162719"/>
                </a:lnTo>
                <a:lnTo>
                  <a:pt x="4026" y="205006"/>
                </a:lnTo>
                <a:lnTo>
                  <a:pt x="0" y="249936"/>
                </a:lnTo>
                <a:lnTo>
                  <a:pt x="4026" y="294903"/>
                </a:lnTo>
                <a:lnTo>
                  <a:pt x="15635" y="337219"/>
                </a:lnTo>
                <a:lnTo>
                  <a:pt x="34120" y="376178"/>
                </a:lnTo>
                <a:lnTo>
                  <a:pt x="58777" y="411077"/>
                </a:lnTo>
                <a:lnTo>
                  <a:pt x="88900" y="441210"/>
                </a:lnTo>
                <a:lnTo>
                  <a:pt x="123782" y="465873"/>
                </a:lnTo>
                <a:lnTo>
                  <a:pt x="162719" y="484362"/>
                </a:lnTo>
                <a:lnTo>
                  <a:pt x="205006" y="495972"/>
                </a:lnTo>
                <a:lnTo>
                  <a:pt x="249936" y="499999"/>
                </a:lnTo>
                <a:lnTo>
                  <a:pt x="294865" y="495972"/>
                </a:lnTo>
                <a:lnTo>
                  <a:pt x="337152" y="484362"/>
                </a:lnTo>
                <a:lnTo>
                  <a:pt x="376089" y="465873"/>
                </a:lnTo>
                <a:lnTo>
                  <a:pt x="410972" y="441210"/>
                </a:lnTo>
                <a:lnTo>
                  <a:pt x="441094" y="411077"/>
                </a:lnTo>
                <a:lnTo>
                  <a:pt x="465751" y="376178"/>
                </a:lnTo>
                <a:lnTo>
                  <a:pt x="484236" y="337219"/>
                </a:lnTo>
                <a:lnTo>
                  <a:pt x="495845" y="294903"/>
                </a:lnTo>
                <a:lnTo>
                  <a:pt x="499872" y="249936"/>
                </a:lnTo>
                <a:lnTo>
                  <a:pt x="495845" y="205006"/>
                </a:lnTo>
                <a:lnTo>
                  <a:pt x="484236" y="162719"/>
                </a:lnTo>
                <a:lnTo>
                  <a:pt x="465751" y="123782"/>
                </a:lnTo>
                <a:lnTo>
                  <a:pt x="441094" y="88900"/>
                </a:lnTo>
                <a:lnTo>
                  <a:pt x="410971" y="58777"/>
                </a:lnTo>
                <a:lnTo>
                  <a:pt x="376089" y="34120"/>
                </a:lnTo>
                <a:lnTo>
                  <a:pt x="337152" y="15635"/>
                </a:lnTo>
                <a:lnTo>
                  <a:pt x="294865" y="4026"/>
                </a:lnTo>
                <a:lnTo>
                  <a:pt x="249936" y="0"/>
                </a:lnTo>
                <a:close/>
              </a:path>
            </a:pathLst>
          </a:custGeom>
          <a:solidFill>
            <a:srgbClr val="465063"/>
          </a:solidFill>
        </p:spPr>
        <p:txBody>
          <a:bodyPr wrap="square" lIns="0" tIns="0" rIns="0" bIns="0" rtlCol="0"/>
          <a:lstStyle/>
          <a:p>
            <a:endParaRPr/>
          </a:p>
        </p:txBody>
      </p:sp>
      <p:sp>
        <p:nvSpPr>
          <p:cNvPr id="21" name="object 21"/>
          <p:cNvSpPr/>
          <p:nvPr/>
        </p:nvSpPr>
        <p:spPr>
          <a:xfrm>
            <a:off x="4852290" y="3483864"/>
            <a:ext cx="500380" cy="500380"/>
          </a:xfrm>
          <a:custGeom>
            <a:avLst/>
            <a:gdLst/>
            <a:ahLst/>
            <a:cxnLst/>
            <a:rect l="l" t="t" r="r" b="b"/>
            <a:pathLst>
              <a:path w="500379" h="500379">
                <a:moveTo>
                  <a:pt x="0" y="249936"/>
                </a:moveTo>
                <a:lnTo>
                  <a:pt x="4026" y="205006"/>
                </a:lnTo>
                <a:lnTo>
                  <a:pt x="15635" y="162719"/>
                </a:lnTo>
                <a:lnTo>
                  <a:pt x="34120" y="123782"/>
                </a:lnTo>
                <a:lnTo>
                  <a:pt x="58777" y="88900"/>
                </a:lnTo>
                <a:lnTo>
                  <a:pt x="88900" y="58777"/>
                </a:lnTo>
                <a:lnTo>
                  <a:pt x="123782" y="34120"/>
                </a:lnTo>
                <a:lnTo>
                  <a:pt x="162719" y="15635"/>
                </a:lnTo>
                <a:lnTo>
                  <a:pt x="205006" y="4026"/>
                </a:lnTo>
                <a:lnTo>
                  <a:pt x="249936" y="0"/>
                </a:lnTo>
                <a:lnTo>
                  <a:pt x="294865" y="4026"/>
                </a:lnTo>
                <a:lnTo>
                  <a:pt x="337152" y="15635"/>
                </a:lnTo>
                <a:lnTo>
                  <a:pt x="376089" y="34120"/>
                </a:lnTo>
                <a:lnTo>
                  <a:pt x="410971" y="58777"/>
                </a:lnTo>
                <a:lnTo>
                  <a:pt x="441094" y="88900"/>
                </a:lnTo>
                <a:lnTo>
                  <a:pt x="465751" y="123782"/>
                </a:lnTo>
                <a:lnTo>
                  <a:pt x="484236" y="162719"/>
                </a:lnTo>
                <a:lnTo>
                  <a:pt x="495845" y="205006"/>
                </a:lnTo>
                <a:lnTo>
                  <a:pt x="499872" y="249936"/>
                </a:lnTo>
                <a:lnTo>
                  <a:pt x="495845" y="294903"/>
                </a:lnTo>
                <a:lnTo>
                  <a:pt x="484236" y="337219"/>
                </a:lnTo>
                <a:lnTo>
                  <a:pt x="465751" y="376178"/>
                </a:lnTo>
                <a:lnTo>
                  <a:pt x="441094" y="411077"/>
                </a:lnTo>
                <a:lnTo>
                  <a:pt x="410972" y="441210"/>
                </a:lnTo>
                <a:lnTo>
                  <a:pt x="376089" y="465873"/>
                </a:lnTo>
                <a:lnTo>
                  <a:pt x="337152" y="484362"/>
                </a:lnTo>
                <a:lnTo>
                  <a:pt x="294865" y="495972"/>
                </a:lnTo>
                <a:lnTo>
                  <a:pt x="249936" y="499999"/>
                </a:lnTo>
                <a:lnTo>
                  <a:pt x="205006" y="495972"/>
                </a:lnTo>
                <a:lnTo>
                  <a:pt x="162719" y="484362"/>
                </a:lnTo>
                <a:lnTo>
                  <a:pt x="123782" y="465873"/>
                </a:lnTo>
                <a:lnTo>
                  <a:pt x="88900" y="441210"/>
                </a:lnTo>
                <a:lnTo>
                  <a:pt x="58777" y="411077"/>
                </a:lnTo>
                <a:lnTo>
                  <a:pt x="34120" y="376178"/>
                </a:lnTo>
                <a:lnTo>
                  <a:pt x="15635" y="337219"/>
                </a:lnTo>
                <a:lnTo>
                  <a:pt x="4026" y="294903"/>
                </a:lnTo>
                <a:lnTo>
                  <a:pt x="0" y="249936"/>
                </a:lnTo>
                <a:close/>
              </a:path>
            </a:pathLst>
          </a:custGeom>
          <a:ln w="12700">
            <a:solidFill>
              <a:srgbClr val="FFFFFF"/>
            </a:solidFill>
          </a:ln>
        </p:spPr>
        <p:txBody>
          <a:bodyPr wrap="square" lIns="0" tIns="0" rIns="0" bIns="0" rtlCol="0"/>
          <a:lstStyle/>
          <a:p>
            <a:endParaRPr/>
          </a:p>
        </p:txBody>
      </p:sp>
      <p:sp>
        <p:nvSpPr>
          <p:cNvPr id="22" name="object 22"/>
          <p:cNvSpPr/>
          <p:nvPr/>
        </p:nvSpPr>
        <p:spPr>
          <a:xfrm>
            <a:off x="4903343" y="3534918"/>
            <a:ext cx="398145" cy="398145"/>
          </a:xfrm>
          <a:custGeom>
            <a:avLst/>
            <a:gdLst/>
            <a:ahLst/>
            <a:cxnLst/>
            <a:rect l="l" t="t" r="r" b="b"/>
            <a:pathLst>
              <a:path w="398145" h="398145">
                <a:moveTo>
                  <a:pt x="198882" y="0"/>
                </a:moveTo>
                <a:lnTo>
                  <a:pt x="153275" y="5251"/>
                </a:lnTo>
                <a:lnTo>
                  <a:pt x="111411" y="20211"/>
                </a:lnTo>
                <a:lnTo>
                  <a:pt x="74484" y="43687"/>
                </a:lnTo>
                <a:lnTo>
                  <a:pt x="43687" y="74484"/>
                </a:lnTo>
                <a:lnTo>
                  <a:pt x="20211" y="111411"/>
                </a:lnTo>
                <a:lnTo>
                  <a:pt x="5251" y="153275"/>
                </a:lnTo>
                <a:lnTo>
                  <a:pt x="0" y="198882"/>
                </a:lnTo>
                <a:lnTo>
                  <a:pt x="5251" y="244495"/>
                </a:lnTo>
                <a:lnTo>
                  <a:pt x="20211" y="286377"/>
                </a:lnTo>
                <a:lnTo>
                  <a:pt x="43687" y="323329"/>
                </a:lnTo>
                <a:lnTo>
                  <a:pt x="74484" y="354153"/>
                </a:lnTo>
                <a:lnTo>
                  <a:pt x="111411" y="377653"/>
                </a:lnTo>
                <a:lnTo>
                  <a:pt x="153275" y="392632"/>
                </a:lnTo>
                <a:lnTo>
                  <a:pt x="198882" y="397891"/>
                </a:lnTo>
                <a:lnTo>
                  <a:pt x="244488" y="392632"/>
                </a:lnTo>
                <a:lnTo>
                  <a:pt x="286352" y="377653"/>
                </a:lnTo>
                <a:lnTo>
                  <a:pt x="323279" y="354153"/>
                </a:lnTo>
                <a:lnTo>
                  <a:pt x="354076" y="323329"/>
                </a:lnTo>
                <a:lnTo>
                  <a:pt x="377552" y="286377"/>
                </a:lnTo>
                <a:lnTo>
                  <a:pt x="392512" y="244495"/>
                </a:lnTo>
                <a:lnTo>
                  <a:pt x="397764" y="198882"/>
                </a:lnTo>
                <a:lnTo>
                  <a:pt x="392512" y="153275"/>
                </a:lnTo>
                <a:lnTo>
                  <a:pt x="377552" y="111411"/>
                </a:lnTo>
                <a:lnTo>
                  <a:pt x="354076" y="74484"/>
                </a:lnTo>
                <a:lnTo>
                  <a:pt x="323279" y="43687"/>
                </a:lnTo>
                <a:lnTo>
                  <a:pt x="286352" y="20211"/>
                </a:lnTo>
                <a:lnTo>
                  <a:pt x="244488" y="5251"/>
                </a:lnTo>
                <a:lnTo>
                  <a:pt x="198882" y="0"/>
                </a:lnTo>
                <a:close/>
              </a:path>
            </a:pathLst>
          </a:custGeom>
          <a:solidFill>
            <a:srgbClr val="D9D9D9"/>
          </a:solidFill>
        </p:spPr>
        <p:txBody>
          <a:bodyPr wrap="square" lIns="0" tIns="0" rIns="0" bIns="0" rtlCol="0"/>
          <a:lstStyle/>
          <a:p>
            <a:endParaRPr/>
          </a:p>
        </p:txBody>
      </p:sp>
      <p:sp>
        <p:nvSpPr>
          <p:cNvPr id="23" name="object 23"/>
          <p:cNvSpPr/>
          <p:nvPr/>
        </p:nvSpPr>
        <p:spPr>
          <a:xfrm>
            <a:off x="5099558" y="3534154"/>
            <a:ext cx="7620" cy="396240"/>
          </a:xfrm>
          <a:custGeom>
            <a:avLst/>
            <a:gdLst/>
            <a:ahLst/>
            <a:cxnLst/>
            <a:rect l="l" t="t" r="r" b="b"/>
            <a:pathLst>
              <a:path w="7620" h="396239">
                <a:moveTo>
                  <a:pt x="0" y="0"/>
                </a:moveTo>
                <a:lnTo>
                  <a:pt x="7238" y="396113"/>
                </a:lnTo>
              </a:path>
            </a:pathLst>
          </a:custGeom>
          <a:ln w="6350">
            <a:solidFill>
              <a:srgbClr val="A6A6A6"/>
            </a:solidFill>
          </a:ln>
        </p:spPr>
        <p:txBody>
          <a:bodyPr wrap="square" lIns="0" tIns="0" rIns="0" bIns="0" rtlCol="0"/>
          <a:lstStyle/>
          <a:p>
            <a:endParaRPr/>
          </a:p>
        </p:txBody>
      </p:sp>
      <p:sp>
        <p:nvSpPr>
          <p:cNvPr id="24" name="object 24"/>
          <p:cNvSpPr/>
          <p:nvPr/>
        </p:nvSpPr>
        <p:spPr>
          <a:xfrm>
            <a:off x="4904994" y="3727705"/>
            <a:ext cx="396240" cy="7620"/>
          </a:xfrm>
          <a:custGeom>
            <a:avLst/>
            <a:gdLst/>
            <a:ahLst/>
            <a:cxnLst/>
            <a:rect l="l" t="t" r="r" b="b"/>
            <a:pathLst>
              <a:path w="396239" h="7620">
                <a:moveTo>
                  <a:pt x="0" y="7365"/>
                </a:moveTo>
                <a:lnTo>
                  <a:pt x="396239" y="0"/>
                </a:lnTo>
              </a:path>
            </a:pathLst>
          </a:custGeom>
          <a:ln w="6349">
            <a:solidFill>
              <a:srgbClr val="A6A6A6"/>
            </a:solidFill>
          </a:ln>
        </p:spPr>
        <p:txBody>
          <a:bodyPr wrap="square" lIns="0" tIns="0" rIns="0" bIns="0" rtlCol="0"/>
          <a:lstStyle/>
          <a:p>
            <a:endParaRPr/>
          </a:p>
        </p:txBody>
      </p:sp>
      <p:sp>
        <p:nvSpPr>
          <p:cNvPr id="25" name="object 25"/>
          <p:cNvSpPr/>
          <p:nvPr/>
        </p:nvSpPr>
        <p:spPr>
          <a:xfrm>
            <a:off x="4959603" y="3596388"/>
            <a:ext cx="285750" cy="274955"/>
          </a:xfrm>
          <a:custGeom>
            <a:avLst/>
            <a:gdLst/>
            <a:ahLst/>
            <a:cxnLst/>
            <a:rect l="l" t="t" r="r" b="b"/>
            <a:pathLst>
              <a:path w="285750" h="274954">
                <a:moveTo>
                  <a:pt x="0" y="0"/>
                </a:moveTo>
                <a:lnTo>
                  <a:pt x="285242" y="274954"/>
                </a:lnTo>
              </a:path>
            </a:pathLst>
          </a:custGeom>
          <a:ln w="6350">
            <a:solidFill>
              <a:srgbClr val="A6A6A6"/>
            </a:solidFill>
          </a:ln>
        </p:spPr>
        <p:txBody>
          <a:bodyPr wrap="square" lIns="0" tIns="0" rIns="0" bIns="0" rtlCol="0"/>
          <a:lstStyle/>
          <a:p>
            <a:endParaRPr/>
          </a:p>
        </p:txBody>
      </p:sp>
      <p:sp>
        <p:nvSpPr>
          <p:cNvPr id="26" name="object 26"/>
          <p:cNvSpPr/>
          <p:nvPr/>
        </p:nvSpPr>
        <p:spPr>
          <a:xfrm>
            <a:off x="4964178" y="3590671"/>
            <a:ext cx="274955" cy="285750"/>
          </a:xfrm>
          <a:custGeom>
            <a:avLst/>
            <a:gdLst/>
            <a:ahLst/>
            <a:cxnLst/>
            <a:rect l="l" t="t" r="r" b="b"/>
            <a:pathLst>
              <a:path w="274954" h="285750">
                <a:moveTo>
                  <a:pt x="0" y="285242"/>
                </a:moveTo>
                <a:lnTo>
                  <a:pt x="274954" y="0"/>
                </a:lnTo>
              </a:path>
            </a:pathLst>
          </a:custGeom>
          <a:ln w="6350">
            <a:solidFill>
              <a:srgbClr val="A6A6A6"/>
            </a:solidFill>
          </a:ln>
        </p:spPr>
        <p:txBody>
          <a:bodyPr wrap="square" lIns="0" tIns="0" rIns="0" bIns="0" rtlCol="0"/>
          <a:lstStyle/>
          <a:p>
            <a:endParaRPr/>
          </a:p>
        </p:txBody>
      </p:sp>
      <p:sp>
        <p:nvSpPr>
          <p:cNvPr id="27" name="object 27"/>
          <p:cNvSpPr/>
          <p:nvPr/>
        </p:nvSpPr>
        <p:spPr>
          <a:xfrm>
            <a:off x="4937886" y="3569461"/>
            <a:ext cx="328930" cy="328930"/>
          </a:xfrm>
          <a:custGeom>
            <a:avLst/>
            <a:gdLst/>
            <a:ahLst/>
            <a:cxnLst/>
            <a:rect l="l" t="t" r="r" b="b"/>
            <a:pathLst>
              <a:path w="328929" h="328929">
                <a:moveTo>
                  <a:pt x="164337" y="0"/>
                </a:moveTo>
                <a:lnTo>
                  <a:pt x="120635" y="5876"/>
                </a:lnTo>
                <a:lnTo>
                  <a:pt x="81374" y="22455"/>
                </a:lnTo>
                <a:lnTo>
                  <a:pt x="48117" y="48164"/>
                </a:lnTo>
                <a:lnTo>
                  <a:pt x="22427" y="81430"/>
                </a:lnTo>
                <a:lnTo>
                  <a:pt x="5867" y="120679"/>
                </a:lnTo>
                <a:lnTo>
                  <a:pt x="0" y="164337"/>
                </a:lnTo>
                <a:lnTo>
                  <a:pt x="5867" y="208050"/>
                </a:lnTo>
                <a:lnTo>
                  <a:pt x="22427" y="247334"/>
                </a:lnTo>
                <a:lnTo>
                  <a:pt x="48117" y="280622"/>
                </a:lnTo>
                <a:lnTo>
                  <a:pt x="81374" y="306342"/>
                </a:lnTo>
                <a:lnTo>
                  <a:pt x="120635" y="322926"/>
                </a:lnTo>
                <a:lnTo>
                  <a:pt x="164337" y="328802"/>
                </a:lnTo>
                <a:lnTo>
                  <a:pt x="208040" y="322926"/>
                </a:lnTo>
                <a:lnTo>
                  <a:pt x="247301" y="306342"/>
                </a:lnTo>
                <a:lnTo>
                  <a:pt x="280558" y="280622"/>
                </a:lnTo>
                <a:lnTo>
                  <a:pt x="306248" y="247334"/>
                </a:lnTo>
                <a:lnTo>
                  <a:pt x="322808" y="208050"/>
                </a:lnTo>
                <a:lnTo>
                  <a:pt x="328675" y="164337"/>
                </a:lnTo>
                <a:lnTo>
                  <a:pt x="322808" y="120679"/>
                </a:lnTo>
                <a:lnTo>
                  <a:pt x="306248" y="81430"/>
                </a:lnTo>
                <a:lnTo>
                  <a:pt x="280558" y="48164"/>
                </a:lnTo>
                <a:lnTo>
                  <a:pt x="247301" y="22455"/>
                </a:lnTo>
                <a:lnTo>
                  <a:pt x="208040" y="5876"/>
                </a:lnTo>
                <a:lnTo>
                  <a:pt x="164337" y="0"/>
                </a:lnTo>
                <a:close/>
              </a:path>
            </a:pathLst>
          </a:custGeom>
          <a:solidFill>
            <a:srgbClr val="D9D9D9"/>
          </a:solidFill>
        </p:spPr>
        <p:txBody>
          <a:bodyPr wrap="square" lIns="0" tIns="0" rIns="0" bIns="0" rtlCol="0"/>
          <a:lstStyle/>
          <a:p>
            <a:endParaRPr/>
          </a:p>
        </p:txBody>
      </p:sp>
      <p:sp>
        <p:nvSpPr>
          <p:cNvPr id="28" name="object 28"/>
          <p:cNvSpPr/>
          <p:nvPr/>
        </p:nvSpPr>
        <p:spPr>
          <a:xfrm>
            <a:off x="4958080" y="3589783"/>
            <a:ext cx="288290" cy="288289"/>
          </a:xfrm>
          <a:custGeom>
            <a:avLst/>
            <a:gdLst/>
            <a:ahLst/>
            <a:cxnLst/>
            <a:rect l="l" t="t" r="r" b="b"/>
            <a:pathLst>
              <a:path w="288289" h="288289">
                <a:moveTo>
                  <a:pt x="144145" y="0"/>
                </a:moveTo>
                <a:lnTo>
                  <a:pt x="98576" y="7345"/>
                </a:lnTo>
                <a:lnTo>
                  <a:pt x="59006" y="27797"/>
                </a:lnTo>
                <a:lnTo>
                  <a:pt x="27805" y="58978"/>
                </a:lnTo>
                <a:lnTo>
                  <a:pt x="7346" y="98511"/>
                </a:lnTo>
                <a:lnTo>
                  <a:pt x="0" y="144018"/>
                </a:lnTo>
                <a:lnTo>
                  <a:pt x="7346" y="189586"/>
                </a:lnTo>
                <a:lnTo>
                  <a:pt x="27805" y="229156"/>
                </a:lnTo>
                <a:lnTo>
                  <a:pt x="59006" y="260357"/>
                </a:lnTo>
                <a:lnTo>
                  <a:pt x="98576" y="280816"/>
                </a:lnTo>
                <a:lnTo>
                  <a:pt x="144145" y="288163"/>
                </a:lnTo>
                <a:lnTo>
                  <a:pt x="189700" y="280816"/>
                </a:lnTo>
                <a:lnTo>
                  <a:pt x="229239" y="260357"/>
                </a:lnTo>
                <a:lnTo>
                  <a:pt x="260401" y="229156"/>
                </a:lnTo>
                <a:lnTo>
                  <a:pt x="280829" y="189586"/>
                </a:lnTo>
                <a:lnTo>
                  <a:pt x="288163" y="144018"/>
                </a:lnTo>
                <a:lnTo>
                  <a:pt x="280829" y="98511"/>
                </a:lnTo>
                <a:lnTo>
                  <a:pt x="260401" y="58978"/>
                </a:lnTo>
                <a:lnTo>
                  <a:pt x="229239" y="27797"/>
                </a:lnTo>
                <a:lnTo>
                  <a:pt x="189700" y="7345"/>
                </a:lnTo>
                <a:lnTo>
                  <a:pt x="144145" y="0"/>
                </a:lnTo>
                <a:close/>
              </a:path>
            </a:pathLst>
          </a:custGeom>
          <a:solidFill>
            <a:srgbClr val="E68421"/>
          </a:solidFill>
        </p:spPr>
        <p:txBody>
          <a:bodyPr wrap="square" lIns="0" tIns="0" rIns="0" bIns="0" rtlCol="0"/>
          <a:lstStyle/>
          <a:p>
            <a:endParaRPr/>
          </a:p>
        </p:txBody>
      </p:sp>
      <p:sp>
        <p:nvSpPr>
          <p:cNvPr id="29" name="object 29"/>
          <p:cNvSpPr txBox="1"/>
          <p:nvPr/>
        </p:nvSpPr>
        <p:spPr>
          <a:xfrm>
            <a:off x="5005834" y="3606801"/>
            <a:ext cx="193675"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3</a:t>
            </a:r>
            <a:r>
              <a:rPr sz="1000" b="1" spc="-5" dirty="0">
                <a:solidFill>
                  <a:srgbClr val="FFFFFF"/>
                </a:solidFill>
                <a:latin typeface="Arial Black"/>
                <a:cs typeface="Arial Black"/>
              </a:rPr>
              <a:t>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
        <p:nvSpPr>
          <p:cNvPr id="31" name="object 3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37" name="object 37"/>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38" name="object 38"/>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39" name="object 39"/>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40" name="object 40"/>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41" name="object 41"/>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42" name="object 42"/>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43" name="object 43"/>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44" name="object 44"/>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45" name="object 45"/>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46" name="object 46"/>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47" name="object 47"/>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48" name="object 48"/>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49" name="object 49"/>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50" name="object 50"/>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51" name="object 51"/>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52" name="object 52"/>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53" name="object 53"/>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54" name="object 54"/>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55" name="object 55"/>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56" name="object 56"/>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57" name="object 57"/>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58" name="object 58"/>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59" name="object 59"/>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60" name="object 60"/>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61" name="object 61"/>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62" name="object 62"/>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63" name="object 63"/>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64" name="object 64"/>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65" name="object 65"/>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66" name="object 66"/>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67" name="object 67"/>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68" name="object 68"/>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69" name="object 69"/>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70" name="object 70"/>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71" name="object 71"/>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72" name="object 72"/>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73" name="object 73"/>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74" name="object 74"/>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75" name="object 75"/>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76" name="object 76"/>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77" name="object 77"/>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78" name="object 78"/>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79" name="object 79"/>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80" name="object 80"/>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81" name="object 81"/>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82" name="object 82"/>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83" name="object 83"/>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84" name="object 84"/>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85" name="object 85"/>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86" name="object 86"/>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88" name="object 88"/>
          <p:cNvSpPr txBox="1"/>
          <p:nvPr/>
        </p:nvSpPr>
        <p:spPr>
          <a:xfrm>
            <a:off x="2475739" y="6240528"/>
            <a:ext cx="1915160" cy="238527"/>
          </a:xfrm>
          <a:prstGeom prst="rect">
            <a:avLst/>
          </a:prstGeom>
        </p:spPr>
        <p:txBody>
          <a:bodyPr vert="horz" wrap="square" lIns="0" tIns="0" rIns="0" bIns="0" rtlCol="0">
            <a:spAutoFit/>
          </a:bodyPr>
          <a:lstStyle/>
          <a:p>
            <a:pPr marL="12700">
              <a:lnSpc>
                <a:spcPct val="100000"/>
              </a:lnSpc>
            </a:pPr>
            <a:r>
              <a:rPr sz="1550" b="1" spc="-5" dirty="0">
                <a:latin typeface="Calibri"/>
                <a:cs typeface="Calibri"/>
              </a:rPr>
              <a:t>5. </a:t>
            </a:r>
            <a:r>
              <a:rPr sz="1550" b="1" spc="-15" dirty="0">
                <a:latin typeface="Calibri"/>
                <a:cs typeface="Calibri"/>
              </a:rPr>
              <a:t>Create </a:t>
            </a:r>
            <a:r>
              <a:rPr sz="1550" b="1" spc="-10" dirty="0">
                <a:latin typeface="Calibri"/>
                <a:cs typeface="Calibri"/>
              </a:rPr>
              <a:t>New Thinking</a:t>
            </a:r>
            <a:endParaRPr sz="1550">
              <a:latin typeface="Calibri"/>
              <a:cs typeface="Calibri"/>
            </a:endParaRPr>
          </a:p>
        </p:txBody>
      </p:sp>
      <p:sp>
        <p:nvSpPr>
          <p:cNvPr id="2" name="Rectangle 1">
            <a:extLst>
              <a:ext uri="{FF2B5EF4-FFF2-40B4-BE49-F238E27FC236}">
                <a16:creationId xmlns:a16="http://schemas.microsoft.com/office/drawing/2014/main" id="{DFF467AF-D785-4A14-9292-834E3A3B195A}"/>
              </a:ext>
            </a:extLst>
          </p:cNvPr>
          <p:cNvSpPr/>
          <p:nvPr/>
        </p:nvSpPr>
        <p:spPr>
          <a:xfrm>
            <a:off x="1301104" y="4275807"/>
            <a:ext cx="4855856" cy="646331"/>
          </a:xfrm>
          <a:prstGeom prst="rect">
            <a:avLst/>
          </a:prstGeom>
        </p:spPr>
        <p:txBody>
          <a:bodyPr wrap="square">
            <a:spAutoFit/>
          </a:bodyPr>
          <a:lstStyle/>
          <a:p>
            <a:r>
              <a:rPr lang="en-US" sz="1200" dirty="0"/>
              <a:t>Coach has to follow G R O W options while discussing with Coachee:-</a:t>
            </a:r>
          </a:p>
          <a:p>
            <a:endParaRPr lang="en-US" sz="1200" dirty="0"/>
          </a:p>
          <a:p>
            <a:r>
              <a:rPr lang="en-US" sz="1200" dirty="0"/>
              <a:t>G – Goal, R -Reality, O-Options, W-Will</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p:nvPr/>
        </p:nvSpPr>
        <p:spPr>
          <a:xfrm>
            <a:off x="2352677" y="1544447"/>
            <a:ext cx="3057525" cy="2587117"/>
          </a:xfrm>
          <a:prstGeom prst="rect">
            <a:avLst/>
          </a:prstGeom>
          <a:blipFill>
            <a:blip r:embed="rId2" cstate="print"/>
            <a:stretch>
              <a:fillRect/>
            </a:stretch>
          </a:blipFill>
        </p:spPr>
        <p:txBody>
          <a:bodyPr wrap="square" lIns="0" tIns="0" rIns="0" bIns="0" rtlCol="0"/>
          <a:lstStyle/>
          <a:p>
            <a:endParaRPr/>
          </a:p>
        </p:txBody>
      </p:sp>
      <p:sp>
        <p:nvSpPr>
          <p:cNvPr id="59" name="object 59"/>
          <p:cNvSpPr txBox="1"/>
          <p:nvPr/>
        </p:nvSpPr>
        <p:spPr>
          <a:xfrm>
            <a:off x="1214426" y="969520"/>
            <a:ext cx="3218815" cy="1443985"/>
          </a:xfrm>
          <a:prstGeom prst="rect">
            <a:avLst/>
          </a:prstGeom>
        </p:spPr>
        <p:txBody>
          <a:bodyPr vert="horz" wrap="square" lIns="0" tIns="0" rIns="0" bIns="0" rtlCol="0">
            <a:spAutoFit/>
          </a:bodyPr>
          <a:lstStyle/>
          <a:p>
            <a:pPr marL="12700">
              <a:lnSpc>
                <a:spcPct val="100000"/>
              </a:lnSpc>
            </a:pPr>
            <a:r>
              <a:rPr sz="1500" b="1" spc="-30" dirty="0">
                <a:latin typeface="Calibri"/>
                <a:cs typeface="Calibri"/>
              </a:rPr>
              <a:t>CREATE</a:t>
            </a:r>
            <a:r>
              <a:rPr sz="1500" b="1" spc="-65" dirty="0">
                <a:latin typeface="Calibri"/>
                <a:cs typeface="Calibri"/>
              </a:rPr>
              <a:t> </a:t>
            </a:r>
            <a:r>
              <a:rPr sz="1500" b="1" spc="-5" dirty="0">
                <a:latin typeface="Calibri"/>
                <a:cs typeface="Calibri"/>
              </a:rPr>
              <a:t>Model</a:t>
            </a:r>
            <a:endParaRPr sz="1500" dirty="0">
              <a:latin typeface="Calibri"/>
              <a:cs typeface="Calibri"/>
            </a:endParaRPr>
          </a:p>
          <a:p>
            <a:pPr>
              <a:lnSpc>
                <a:spcPct val="100000"/>
              </a:lnSpc>
              <a:spcBef>
                <a:spcPts val="50"/>
              </a:spcBef>
            </a:pPr>
            <a:endParaRPr sz="1500" dirty="0">
              <a:latin typeface="Times New Roman"/>
              <a:cs typeface="Times New Roman"/>
            </a:endParaRPr>
          </a:p>
          <a:p>
            <a:pPr marL="126364">
              <a:lnSpc>
                <a:spcPct val="100000"/>
              </a:lnSpc>
            </a:pPr>
            <a:r>
              <a:rPr sz="1200" spc="-5" dirty="0">
                <a:latin typeface="Calibri"/>
                <a:cs typeface="Calibri"/>
              </a:rPr>
              <a:t>The </a:t>
            </a:r>
            <a:r>
              <a:rPr sz="1200" dirty="0">
                <a:latin typeface="Calibri"/>
                <a:cs typeface="Calibri"/>
              </a:rPr>
              <a:t>idea </a:t>
            </a:r>
            <a:r>
              <a:rPr sz="1200" spc="-5" dirty="0">
                <a:latin typeface="Calibri"/>
                <a:cs typeface="Calibri"/>
              </a:rPr>
              <a:t>of </a:t>
            </a:r>
            <a:r>
              <a:rPr sz="1200" spc="-20" dirty="0">
                <a:latin typeface="Calibri"/>
                <a:cs typeface="Calibri"/>
              </a:rPr>
              <a:t>CREATE </a:t>
            </a:r>
            <a:r>
              <a:rPr sz="1200" dirty="0">
                <a:latin typeface="Calibri"/>
                <a:cs typeface="Calibri"/>
              </a:rPr>
              <a:t>model is </a:t>
            </a:r>
            <a:r>
              <a:rPr sz="1200" spc="-10" dirty="0">
                <a:latin typeface="Calibri"/>
                <a:cs typeface="Calibri"/>
              </a:rPr>
              <a:t>to </a:t>
            </a:r>
            <a:r>
              <a:rPr sz="1200" dirty="0">
                <a:latin typeface="Calibri"/>
                <a:cs typeface="Calibri"/>
              </a:rPr>
              <a:t>‘Coach </a:t>
            </a:r>
            <a:r>
              <a:rPr sz="1200" spc="-10" dirty="0">
                <a:latin typeface="Calibri"/>
                <a:cs typeface="Calibri"/>
              </a:rPr>
              <a:t>for</a:t>
            </a:r>
            <a:r>
              <a:rPr sz="1200" spc="-90" dirty="0">
                <a:latin typeface="Calibri"/>
                <a:cs typeface="Calibri"/>
              </a:rPr>
              <a:t> </a:t>
            </a:r>
            <a:r>
              <a:rPr sz="1200" dirty="0">
                <a:latin typeface="Calibri"/>
                <a:cs typeface="Calibri"/>
              </a:rPr>
              <a:t>Action’:</a:t>
            </a:r>
          </a:p>
          <a:p>
            <a:pPr marL="299085" indent="-172720">
              <a:lnSpc>
                <a:spcPct val="100000"/>
              </a:lnSpc>
              <a:spcBef>
                <a:spcPts val="585"/>
              </a:spcBef>
              <a:buClr>
                <a:srgbClr val="FF6600"/>
              </a:buClr>
              <a:buFont typeface="Wingdings"/>
              <a:buChar char=""/>
              <a:tabLst>
                <a:tab pos="299720" algn="l"/>
              </a:tabLst>
            </a:pPr>
            <a:r>
              <a:rPr sz="1200" spc="-5" dirty="0">
                <a:solidFill>
                  <a:srgbClr val="006FC0"/>
                </a:solidFill>
                <a:latin typeface="Calibri"/>
                <a:cs typeface="Calibri"/>
              </a:rPr>
              <a:t>C</a:t>
            </a:r>
            <a:r>
              <a:rPr sz="1200" spc="-5" dirty="0">
                <a:latin typeface="Calibri"/>
                <a:cs typeface="Calibri"/>
              </a:rPr>
              <a:t>urrent</a:t>
            </a:r>
            <a:r>
              <a:rPr sz="1200" spc="-90" dirty="0">
                <a:latin typeface="Calibri"/>
                <a:cs typeface="Calibri"/>
              </a:rPr>
              <a:t> </a:t>
            </a:r>
            <a:r>
              <a:rPr sz="1200" spc="-5" dirty="0">
                <a:solidFill>
                  <a:srgbClr val="006FC0"/>
                </a:solidFill>
                <a:latin typeface="Calibri"/>
                <a:cs typeface="Calibri"/>
              </a:rPr>
              <a:t>R</a:t>
            </a:r>
            <a:r>
              <a:rPr sz="1200" spc="-5" dirty="0">
                <a:latin typeface="Calibri"/>
                <a:cs typeface="Calibri"/>
              </a:rPr>
              <a:t>eality</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solidFill>
                  <a:srgbClr val="006FC0"/>
                </a:solidFill>
                <a:latin typeface="Calibri"/>
                <a:cs typeface="Calibri"/>
              </a:rPr>
              <a:t>E</a:t>
            </a:r>
            <a:r>
              <a:rPr sz="1200" spc="-5" dirty="0">
                <a:latin typeface="Calibri"/>
                <a:cs typeface="Calibri"/>
              </a:rPr>
              <a:t>xplore</a:t>
            </a:r>
            <a:r>
              <a:rPr sz="1200" spc="-70" dirty="0">
                <a:latin typeface="Calibri"/>
                <a:cs typeface="Calibri"/>
              </a:rPr>
              <a:t> </a:t>
            </a:r>
            <a:r>
              <a:rPr sz="1200" spc="-5" dirty="0">
                <a:solidFill>
                  <a:srgbClr val="006FC0"/>
                </a:solidFill>
                <a:latin typeface="Calibri"/>
                <a:cs typeface="Calibri"/>
              </a:rPr>
              <a:t>A</a:t>
            </a:r>
            <a:r>
              <a:rPr sz="1200" spc="-5" dirty="0">
                <a:latin typeface="Calibri"/>
                <a:cs typeface="Calibri"/>
              </a:rPr>
              <a:t>lternatives</a:t>
            </a:r>
            <a:endParaRPr sz="1200" dirty="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35" dirty="0">
                <a:solidFill>
                  <a:srgbClr val="006FC0"/>
                </a:solidFill>
                <a:latin typeface="Calibri"/>
                <a:cs typeface="Calibri"/>
              </a:rPr>
              <a:t>T</a:t>
            </a:r>
            <a:r>
              <a:rPr sz="1200" spc="-35" dirty="0">
                <a:latin typeface="Calibri"/>
                <a:cs typeface="Calibri"/>
              </a:rPr>
              <a:t>ap </a:t>
            </a:r>
            <a:r>
              <a:rPr sz="1200" dirty="0">
                <a:latin typeface="Calibri"/>
                <a:cs typeface="Calibri"/>
              </a:rPr>
              <a:t>their</a:t>
            </a:r>
            <a:r>
              <a:rPr sz="1200" spc="-50" dirty="0">
                <a:latin typeface="Calibri"/>
                <a:cs typeface="Calibri"/>
              </a:rPr>
              <a:t> </a:t>
            </a:r>
            <a:r>
              <a:rPr sz="1200" spc="-5" dirty="0">
                <a:solidFill>
                  <a:srgbClr val="006FC0"/>
                </a:solidFill>
                <a:latin typeface="Calibri"/>
                <a:cs typeface="Calibri"/>
              </a:rPr>
              <a:t>E</a:t>
            </a:r>
            <a:r>
              <a:rPr sz="1200" spc="-5" dirty="0">
                <a:latin typeface="Calibri"/>
                <a:cs typeface="Calibri"/>
              </a:rPr>
              <a:t>nergy</a:t>
            </a:r>
            <a:endParaRPr sz="1200" dirty="0">
              <a:latin typeface="Calibri"/>
              <a:cs typeface="Calibri"/>
            </a:endParaRPr>
          </a:p>
        </p:txBody>
      </p:sp>
      <p:sp>
        <p:nvSpPr>
          <p:cNvPr id="61" name="object 61"/>
          <p:cNvSpPr/>
          <p:nvPr/>
        </p:nvSpPr>
        <p:spPr>
          <a:xfrm>
            <a:off x="4875657" y="8069581"/>
            <a:ext cx="565150" cy="271273"/>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4" name="object 64"/>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5" name="object 65"/>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6" name="object 66"/>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7" name="object 67"/>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8" name="object 68"/>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9" name="object 69"/>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0" name="object 70"/>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1" name="object 71"/>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2" name="object 72"/>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3" name="object 73"/>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4" name="object 74"/>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5" name="object 75"/>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6" name="object 76"/>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7" name="object 77"/>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8" name="object 78"/>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9" name="object 79"/>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0" name="object 80"/>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1" name="object 81"/>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2" name="object 82"/>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3" name="object 83"/>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4" name="object 84"/>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5" name="object 85"/>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6" name="object 86"/>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7" name="object 87"/>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8" name="object 88"/>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9" name="object 89"/>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0" name="object 90"/>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1" name="object 91"/>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2" name="object 92"/>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3" name="object 93"/>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4" name="object 94"/>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5" name="object 95"/>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6" name="object 96"/>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7" name="object 97"/>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8" name="object 98"/>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9" name="object 99"/>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0" name="object 100"/>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1" name="object 101"/>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2" name="object 102"/>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3" name="object 103"/>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4" name="object 104"/>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5" name="object 105"/>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6" name="object 106"/>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7" name="object 107"/>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8" name="object 108"/>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9" name="object 109"/>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0" name="object 110"/>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1" name="object 111"/>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2" name="object 112"/>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3" name="object 113"/>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5" name="object 115"/>
          <p:cNvSpPr txBox="1"/>
          <p:nvPr/>
        </p:nvSpPr>
        <p:spPr>
          <a:xfrm>
            <a:off x="1214426" y="4988944"/>
            <a:ext cx="4010025" cy="2505301"/>
          </a:xfrm>
          <a:prstGeom prst="rect">
            <a:avLst/>
          </a:prstGeom>
        </p:spPr>
        <p:txBody>
          <a:bodyPr vert="horz" wrap="square" lIns="0" tIns="0" rIns="0" bIns="0" rtlCol="0">
            <a:spAutoFit/>
          </a:bodyPr>
          <a:lstStyle/>
          <a:p>
            <a:pPr marL="12700">
              <a:lnSpc>
                <a:spcPct val="100000"/>
              </a:lnSpc>
            </a:pPr>
            <a:r>
              <a:rPr sz="1500" b="1" spc="-10" dirty="0">
                <a:latin typeface="Calibri"/>
                <a:cs typeface="Calibri"/>
              </a:rPr>
              <a:t>Current</a:t>
            </a:r>
            <a:r>
              <a:rPr sz="1500" b="1" spc="-90" dirty="0">
                <a:latin typeface="Calibri"/>
                <a:cs typeface="Calibri"/>
              </a:rPr>
              <a:t> </a:t>
            </a:r>
            <a:r>
              <a:rPr sz="1500" b="1" spc="-5" dirty="0">
                <a:latin typeface="Calibri"/>
                <a:cs typeface="Calibri"/>
              </a:rPr>
              <a:t>Reality</a:t>
            </a:r>
            <a:endParaRPr sz="1500">
              <a:latin typeface="Calibri"/>
              <a:cs typeface="Calibri"/>
            </a:endParaRPr>
          </a:p>
          <a:p>
            <a:pPr>
              <a:lnSpc>
                <a:spcPct val="100000"/>
              </a:lnSpc>
              <a:spcBef>
                <a:spcPts val="50"/>
              </a:spcBef>
            </a:pPr>
            <a:endParaRPr sz="1250">
              <a:latin typeface="Times New Roman"/>
              <a:cs typeface="Times New Roman"/>
            </a:endParaRPr>
          </a:p>
          <a:p>
            <a:pPr marL="299085" marR="5080" indent="-172720">
              <a:lnSpc>
                <a:spcPct val="120000"/>
              </a:lnSpc>
              <a:buClr>
                <a:srgbClr val="FF6600"/>
              </a:buClr>
              <a:buFont typeface="Wingdings"/>
              <a:buChar char=""/>
              <a:tabLst>
                <a:tab pos="299720" algn="l"/>
              </a:tabLst>
            </a:pPr>
            <a:r>
              <a:rPr sz="1200" spc="-5" dirty="0">
                <a:latin typeface="Calibri"/>
                <a:cs typeface="Calibri"/>
              </a:rPr>
              <a:t>Identify </a:t>
            </a:r>
            <a:r>
              <a:rPr sz="1200" dirty="0">
                <a:latin typeface="Calibri"/>
                <a:cs typeface="Calibri"/>
              </a:rPr>
              <a:t>the </a:t>
            </a:r>
            <a:r>
              <a:rPr sz="1200" spc="-5" dirty="0">
                <a:latin typeface="Calibri"/>
                <a:cs typeface="Calibri"/>
              </a:rPr>
              <a:t>landscape of </a:t>
            </a:r>
            <a:r>
              <a:rPr sz="1200" dirty="0">
                <a:latin typeface="Calibri"/>
                <a:cs typeface="Calibri"/>
              </a:rPr>
              <a:t>a </a:t>
            </a:r>
            <a:r>
              <a:rPr sz="1200" spc="-15" dirty="0">
                <a:latin typeface="Calibri"/>
                <a:cs typeface="Calibri"/>
              </a:rPr>
              <a:t>person’s </a:t>
            </a:r>
            <a:r>
              <a:rPr sz="1200" spc="-5" dirty="0">
                <a:latin typeface="Calibri"/>
                <a:cs typeface="Calibri"/>
              </a:rPr>
              <a:t>thinking </a:t>
            </a:r>
            <a:r>
              <a:rPr sz="1200" spc="-10" dirty="0">
                <a:latin typeface="Calibri"/>
                <a:cs typeface="Calibri"/>
              </a:rPr>
              <a:t>rather </a:t>
            </a:r>
            <a:r>
              <a:rPr sz="1200" spc="-5" dirty="0">
                <a:latin typeface="Calibri"/>
                <a:cs typeface="Calibri"/>
              </a:rPr>
              <a:t>than </a:t>
            </a:r>
            <a:r>
              <a:rPr sz="1200" dirty="0">
                <a:latin typeface="Calibri"/>
                <a:cs typeface="Calibri"/>
              </a:rPr>
              <a:t>the  </a:t>
            </a:r>
            <a:r>
              <a:rPr sz="1200" spc="-5" dirty="0">
                <a:latin typeface="Calibri"/>
                <a:cs typeface="Calibri"/>
              </a:rPr>
              <a:t>landscape </a:t>
            </a:r>
            <a:r>
              <a:rPr sz="1200" dirty="0">
                <a:latin typeface="Calibri"/>
                <a:cs typeface="Calibri"/>
              </a:rPr>
              <a:t>of their</a:t>
            </a:r>
            <a:r>
              <a:rPr sz="1200" spc="-110" dirty="0">
                <a:latin typeface="Calibri"/>
                <a:cs typeface="Calibri"/>
              </a:rPr>
              <a:t> </a:t>
            </a:r>
            <a:r>
              <a:rPr sz="1200" dirty="0">
                <a:latin typeface="Calibri"/>
                <a:cs typeface="Calibri"/>
              </a:rPr>
              <a:t>issue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Avoid </a:t>
            </a:r>
            <a:r>
              <a:rPr sz="1200" spc="-5" dirty="0">
                <a:latin typeface="Calibri"/>
                <a:cs typeface="Calibri"/>
              </a:rPr>
              <a:t>value</a:t>
            </a:r>
            <a:r>
              <a:rPr sz="1200" spc="-35" dirty="0">
                <a:latin typeface="Calibri"/>
                <a:cs typeface="Calibri"/>
              </a:rPr>
              <a:t> </a:t>
            </a:r>
            <a:r>
              <a:rPr sz="1200" spc="-5" dirty="0">
                <a:latin typeface="Calibri"/>
                <a:cs typeface="Calibri"/>
              </a:rPr>
              <a:t>judgments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Use powerful</a:t>
            </a:r>
            <a:r>
              <a:rPr sz="1200" spc="-40" dirty="0">
                <a:latin typeface="Calibri"/>
                <a:cs typeface="Calibri"/>
              </a:rPr>
              <a:t> </a:t>
            </a:r>
            <a:r>
              <a:rPr sz="1200" spc="-5" dirty="0">
                <a:latin typeface="Calibri"/>
                <a:cs typeface="Calibri"/>
              </a:rPr>
              <a:t>questioning:</a:t>
            </a:r>
            <a:endParaRPr sz="1200">
              <a:latin typeface="Calibri"/>
              <a:cs typeface="Calibri"/>
            </a:endParaRPr>
          </a:p>
          <a:p>
            <a:pPr marL="498475" lvl="1" indent="-143510">
              <a:lnSpc>
                <a:spcPct val="100000"/>
              </a:lnSpc>
              <a:spcBef>
                <a:spcPts val="575"/>
              </a:spcBef>
              <a:buClr>
                <a:srgbClr val="FF6600"/>
              </a:buClr>
              <a:buFont typeface="Arial"/>
              <a:buChar char="•"/>
              <a:tabLst>
                <a:tab pos="499109" algn="l"/>
              </a:tabLst>
            </a:pPr>
            <a:r>
              <a:rPr sz="1000" i="1" spc="-5" dirty="0">
                <a:latin typeface="Calibri"/>
                <a:cs typeface="Calibri"/>
              </a:rPr>
              <a:t>What </a:t>
            </a:r>
            <a:r>
              <a:rPr sz="1000" i="1" spc="-10" dirty="0">
                <a:latin typeface="Calibri"/>
                <a:cs typeface="Calibri"/>
              </a:rPr>
              <a:t>are </a:t>
            </a:r>
            <a:r>
              <a:rPr sz="1000" i="1" spc="-5" dirty="0">
                <a:latin typeface="Calibri"/>
                <a:cs typeface="Calibri"/>
              </a:rPr>
              <a:t>your main insights about this issue </a:t>
            </a:r>
            <a:r>
              <a:rPr sz="1000" i="1" dirty="0">
                <a:latin typeface="Calibri"/>
                <a:cs typeface="Calibri"/>
              </a:rPr>
              <a:t>up </a:t>
            </a:r>
            <a:r>
              <a:rPr sz="1000" i="1" spc="-10" dirty="0">
                <a:latin typeface="Calibri"/>
                <a:cs typeface="Calibri"/>
              </a:rPr>
              <a:t>to</a:t>
            </a:r>
            <a:r>
              <a:rPr sz="1000" i="1" dirty="0">
                <a:latin typeface="Calibri"/>
                <a:cs typeface="Calibri"/>
              </a:rPr>
              <a:t> </a:t>
            </a:r>
            <a:r>
              <a:rPr sz="1000" i="1" spc="5" dirty="0">
                <a:latin typeface="Calibri"/>
                <a:cs typeface="Calibri"/>
              </a:rPr>
              <a:t>now?</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i="1" spc="-5" dirty="0">
                <a:latin typeface="Calibri"/>
                <a:cs typeface="Calibri"/>
              </a:rPr>
              <a:t>And, what</a:t>
            </a:r>
            <a:r>
              <a:rPr sz="1000" i="1" spc="-80" dirty="0">
                <a:latin typeface="Calibri"/>
                <a:cs typeface="Calibri"/>
              </a:rPr>
              <a:t> </a:t>
            </a:r>
            <a:r>
              <a:rPr sz="1000" i="1" spc="-5" dirty="0">
                <a:latin typeface="Calibri"/>
                <a:cs typeface="Calibri"/>
              </a:rPr>
              <a:t>else?</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i="1" spc="-5" dirty="0">
                <a:latin typeface="Calibri"/>
                <a:cs typeface="Calibri"/>
              </a:rPr>
              <a:t>How important is this issue </a:t>
            </a:r>
            <a:r>
              <a:rPr sz="1000" i="1" spc="-10" dirty="0">
                <a:latin typeface="Calibri"/>
                <a:cs typeface="Calibri"/>
              </a:rPr>
              <a:t>to</a:t>
            </a:r>
            <a:r>
              <a:rPr sz="1000" i="1" spc="-55" dirty="0">
                <a:latin typeface="Calibri"/>
                <a:cs typeface="Calibri"/>
              </a:rPr>
              <a:t> </a:t>
            </a:r>
            <a:r>
              <a:rPr sz="1000" i="1" spc="-5" dirty="0">
                <a:latin typeface="Calibri"/>
                <a:cs typeface="Calibri"/>
              </a:rPr>
              <a:t>you?</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i="1" spc="-5" dirty="0">
                <a:latin typeface="Calibri"/>
                <a:cs typeface="Calibri"/>
              </a:rPr>
              <a:t>What is the real challenge here </a:t>
            </a:r>
            <a:r>
              <a:rPr sz="1000" i="1" spc="-10" dirty="0">
                <a:latin typeface="Calibri"/>
                <a:cs typeface="Calibri"/>
              </a:rPr>
              <a:t>for</a:t>
            </a:r>
            <a:r>
              <a:rPr sz="1000" i="1" spc="-40" dirty="0">
                <a:latin typeface="Calibri"/>
                <a:cs typeface="Calibri"/>
              </a:rPr>
              <a:t> </a:t>
            </a:r>
            <a:r>
              <a:rPr sz="1000" i="1" spc="-5" dirty="0">
                <a:latin typeface="Calibri"/>
                <a:cs typeface="Calibri"/>
              </a:rPr>
              <a:t>you?</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i="1" spc="-5" dirty="0">
                <a:latin typeface="Calibri"/>
                <a:cs typeface="Calibri"/>
              </a:rPr>
              <a:t>What do you </a:t>
            </a:r>
            <a:r>
              <a:rPr sz="1000" i="1" spc="-10" dirty="0">
                <a:latin typeface="Calibri"/>
                <a:cs typeface="Calibri"/>
              </a:rPr>
              <a:t>feel </a:t>
            </a:r>
            <a:r>
              <a:rPr sz="1000" i="1" spc="-5" dirty="0">
                <a:latin typeface="Calibri"/>
                <a:cs typeface="Calibri"/>
              </a:rPr>
              <a:t>about the thinking time you have given this so</a:t>
            </a:r>
            <a:r>
              <a:rPr sz="1000" i="1" spc="35" dirty="0">
                <a:latin typeface="Calibri"/>
                <a:cs typeface="Calibri"/>
              </a:rPr>
              <a:t> </a:t>
            </a:r>
            <a:r>
              <a:rPr sz="1000" i="1" spc="-10" dirty="0">
                <a:latin typeface="Calibri"/>
                <a:cs typeface="Calibri"/>
              </a:rPr>
              <a:t>far?</a:t>
            </a:r>
            <a:endParaRPr sz="1000">
              <a:latin typeface="Calibri"/>
              <a:cs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0"/>
            <a:ext cx="3860800" cy="1674817"/>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Explore</a:t>
            </a:r>
            <a:r>
              <a:rPr sz="1500" b="1" spc="-60" dirty="0">
                <a:latin typeface="Calibri"/>
                <a:cs typeface="Calibri"/>
              </a:rPr>
              <a:t> </a:t>
            </a:r>
            <a:r>
              <a:rPr sz="1500" b="1" spc="-10" dirty="0">
                <a:latin typeface="Calibri"/>
                <a:cs typeface="Calibri"/>
              </a:rPr>
              <a:t>Alternatives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5" dirty="0">
                <a:latin typeface="Calibri"/>
                <a:cs typeface="Calibri"/>
              </a:rPr>
              <a:t>Help coachee </a:t>
            </a:r>
            <a:r>
              <a:rPr sz="1200" spc="-15" dirty="0">
                <a:latin typeface="Calibri"/>
                <a:cs typeface="Calibri"/>
              </a:rPr>
              <a:t>take </a:t>
            </a:r>
            <a:r>
              <a:rPr sz="1200" dirty="0">
                <a:latin typeface="Calibri"/>
                <a:cs typeface="Calibri"/>
              </a:rPr>
              <a:t>the </a:t>
            </a:r>
            <a:r>
              <a:rPr sz="1200" spc="-5" dirty="0">
                <a:latin typeface="Calibri"/>
                <a:cs typeface="Calibri"/>
              </a:rPr>
              <a:t>best</a:t>
            </a:r>
            <a:r>
              <a:rPr sz="1200" spc="-60" dirty="0">
                <a:latin typeface="Calibri"/>
                <a:cs typeface="Calibri"/>
              </a:rPr>
              <a:t> </a:t>
            </a:r>
            <a:r>
              <a:rPr sz="1200" dirty="0">
                <a:latin typeface="Calibri"/>
                <a:cs typeface="Calibri"/>
              </a:rPr>
              <a:t>option</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Not the </a:t>
            </a:r>
            <a:r>
              <a:rPr sz="1000" spc="-10" dirty="0">
                <a:latin typeface="Calibri"/>
                <a:cs typeface="Calibri"/>
              </a:rPr>
              <a:t>easiest </a:t>
            </a:r>
            <a:r>
              <a:rPr sz="1000" spc="-5" dirty="0">
                <a:latin typeface="Calibri"/>
                <a:cs typeface="Calibri"/>
              </a:rPr>
              <a:t>or the </a:t>
            </a:r>
            <a:r>
              <a:rPr sz="1000" spc="-15" dirty="0">
                <a:latin typeface="Calibri"/>
                <a:cs typeface="Calibri"/>
              </a:rPr>
              <a:t>first</a:t>
            </a:r>
            <a:r>
              <a:rPr sz="1000" spc="80" dirty="0">
                <a:latin typeface="Calibri"/>
                <a:cs typeface="Calibri"/>
              </a:rPr>
              <a:t> </a:t>
            </a:r>
            <a:r>
              <a:rPr sz="1000" spc="-5" dirty="0">
                <a:latin typeface="Calibri"/>
                <a:cs typeface="Calibri"/>
              </a:rPr>
              <a:t>one</a:t>
            </a:r>
            <a:endParaRPr sz="1000">
              <a:latin typeface="Calibri"/>
              <a:cs typeface="Calibri"/>
            </a:endParaRPr>
          </a:p>
          <a:p>
            <a:pPr marL="299085" indent="-172720">
              <a:lnSpc>
                <a:spcPct val="100000"/>
              </a:lnSpc>
              <a:spcBef>
                <a:spcPts val="555"/>
              </a:spcBef>
              <a:buClr>
                <a:srgbClr val="FF6600"/>
              </a:buClr>
              <a:buFont typeface="Wingdings"/>
              <a:buChar char=""/>
              <a:tabLst>
                <a:tab pos="299720" algn="l"/>
              </a:tabLst>
            </a:pPr>
            <a:r>
              <a:rPr sz="1200" spc="-5" dirty="0">
                <a:latin typeface="Calibri"/>
                <a:cs typeface="Calibri"/>
              </a:rPr>
              <a:t>Prompt </a:t>
            </a:r>
            <a:r>
              <a:rPr sz="1200" dirty="0">
                <a:latin typeface="Calibri"/>
                <a:cs typeface="Calibri"/>
              </a:rPr>
              <a:t>people </a:t>
            </a:r>
            <a:r>
              <a:rPr sz="1200" spc="-5" dirty="0">
                <a:latin typeface="Calibri"/>
                <a:cs typeface="Calibri"/>
              </a:rPr>
              <a:t>to </a:t>
            </a:r>
            <a:r>
              <a:rPr sz="1200" dirty="0">
                <a:latin typeface="Calibri"/>
                <a:cs typeface="Calibri"/>
              </a:rPr>
              <a:t>think</a:t>
            </a:r>
            <a:r>
              <a:rPr sz="1200" spc="-155" dirty="0">
                <a:latin typeface="Calibri"/>
                <a:cs typeface="Calibri"/>
              </a:rPr>
              <a:t> </a:t>
            </a:r>
            <a:r>
              <a:rPr sz="1200" spc="-5" dirty="0">
                <a:latin typeface="Calibri"/>
                <a:cs typeface="Calibri"/>
              </a:rPr>
              <a:t>more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With </a:t>
            </a:r>
            <a:r>
              <a:rPr sz="1200" spc="-5" dirty="0">
                <a:latin typeface="Calibri"/>
                <a:cs typeface="Calibri"/>
              </a:rPr>
              <a:t>each alternative, </a:t>
            </a:r>
            <a:r>
              <a:rPr sz="1200" dirty="0">
                <a:latin typeface="Calibri"/>
                <a:cs typeface="Calibri"/>
              </a:rPr>
              <a:t>new </a:t>
            </a:r>
            <a:r>
              <a:rPr sz="1200" spc="-5" dirty="0">
                <a:latin typeface="Calibri"/>
                <a:cs typeface="Calibri"/>
              </a:rPr>
              <a:t>mental </a:t>
            </a:r>
            <a:r>
              <a:rPr sz="1200" dirty="0">
                <a:latin typeface="Calibri"/>
                <a:cs typeface="Calibri"/>
              </a:rPr>
              <a:t>maps </a:t>
            </a:r>
            <a:r>
              <a:rPr sz="1200" spc="-5" dirty="0">
                <a:latin typeface="Calibri"/>
                <a:cs typeface="Calibri"/>
              </a:rPr>
              <a:t>are</a:t>
            </a:r>
            <a:r>
              <a:rPr sz="1200" spc="-80" dirty="0">
                <a:latin typeface="Calibri"/>
                <a:cs typeface="Calibri"/>
              </a:rPr>
              <a:t> </a:t>
            </a:r>
            <a:r>
              <a:rPr sz="1200" spc="-10" dirty="0">
                <a:latin typeface="Calibri"/>
                <a:cs typeface="Calibri"/>
              </a:rPr>
              <a:t>created</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May </a:t>
            </a:r>
            <a:r>
              <a:rPr sz="1200" spc="-5" dirty="0">
                <a:latin typeface="Calibri"/>
                <a:cs typeface="Calibri"/>
              </a:rPr>
              <a:t>give gentle suggestions </a:t>
            </a:r>
            <a:r>
              <a:rPr sz="1200" dirty="0">
                <a:latin typeface="Calibri"/>
                <a:cs typeface="Calibri"/>
              </a:rPr>
              <a:t>or </a:t>
            </a:r>
            <a:r>
              <a:rPr sz="1200" spc="-5" dirty="0">
                <a:latin typeface="Calibri"/>
                <a:cs typeface="Calibri"/>
              </a:rPr>
              <a:t>clues to </a:t>
            </a:r>
            <a:r>
              <a:rPr sz="1200" dirty="0">
                <a:latin typeface="Calibri"/>
                <a:cs typeface="Calibri"/>
              </a:rPr>
              <a:t>other</a:t>
            </a:r>
            <a:r>
              <a:rPr sz="1200" spc="-75" dirty="0">
                <a:latin typeface="Calibri"/>
                <a:cs typeface="Calibri"/>
              </a:rPr>
              <a:t> </a:t>
            </a:r>
            <a:r>
              <a:rPr sz="1200" spc="-5" dirty="0">
                <a:latin typeface="Calibri"/>
                <a:cs typeface="Calibri"/>
              </a:rPr>
              <a:t>alternatives</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88944"/>
            <a:ext cx="3822700" cy="1890261"/>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Explore</a:t>
            </a:r>
            <a:r>
              <a:rPr sz="1500" b="1" spc="-90" dirty="0">
                <a:latin typeface="Calibri"/>
                <a:cs typeface="Calibri"/>
              </a:rPr>
              <a:t> </a:t>
            </a:r>
            <a:r>
              <a:rPr sz="1500" b="1" spc="-5" dirty="0">
                <a:latin typeface="Calibri"/>
                <a:cs typeface="Calibri"/>
              </a:rPr>
              <a:t>Alternatives…</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spc="-5" dirty="0">
                <a:latin typeface="Calibri"/>
                <a:cs typeface="Calibri"/>
              </a:rPr>
              <a:t>Powerful questioning while exploring</a:t>
            </a:r>
            <a:r>
              <a:rPr sz="1200" spc="-55" dirty="0">
                <a:latin typeface="Calibri"/>
                <a:cs typeface="Calibri"/>
              </a:rPr>
              <a:t> </a:t>
            </a:r>
            <a:r>
              <a:rPr sz="1200" spc="-5" dirty="0">
                <a:latin typeface="Calibri"/>
                <a:cs typeface="Calibri"/>
              </a:rPr>
              <a:t>alternatives:</a:t>
            </a:r>
            <a:endParaRPr sz="1200">
              <a:latin typeface="Calibri"/>
              <a:cs typeface="Calibri"/>
            </a:endParaRPr>
          </a:p>
          <a:p>
            <a:pPr marL="299085" indent="-172720">
              <a:lnSpc>
                <a:spcPct val="100000"/>
              </a:lnSpc>
              <a:spcBef>
                <a:spcPts val="580"/>
              </a:spcBef>
              <a:buClr>
                <a:srgbClr val="FF6600"/>
              </a:buClr>
              <a:buFont typeface="Wingdings"/>
              <a:buChar char=""/>
              <a:tabLst>
                <a:tab pos="299720" algn="l"/>
              </a:tabLst>
            </a:pPr>
            <a:r>
              <a:rPr sz="1100" i="1" spc="-5" dirty="0">
                <a:latin typeface="Calibri"/>
                <a:cs typeface="Calibri"/>
              </a:rPr>
              <a:t>What </a:t>
            </a:r>
            <a:r>
              <a:rPr sz="1100" i="1" dirty="0">
                <a:latin typeface="Calibri"/>
                <a:cs typeface="Calibri"/>
              </a:rPr>
              <a:t>are the </a:t>
            </a:r>
            <a:r>
              <a:rPr sz="1100" i="1" spc="-5" dirty="0">
                <a:latin typeface="Calibri"/>
                <a:cs typeface="Calibri"/>
              </a:rPr>
              <a:t>possible paths </a:t>
            </a:r>
            <a:r>
              <a:rPr sz="1100" i="1" dirty="0">
                <a:latin typeface="Calibri"/>
                <a:cs typeface="Calibri"/>
              </a:rPr>
              <a:t>we </a:t>
            </a:r>
            <a:r>
              <a:rPr sz="1100" i="1" spc="-10" dirty="0">
                <a:latin typeface="Calibri"/>
                <a:cs typeface="Calibri"/>
              </a:rPr>
              <a:t>can </a:t>
            </a:r>
            <a:r>
              <a:rPr sz="1100" i="1" spc="-15" dirty="0">
                <a:latin typeface="Calibri"/>
                <a:cs typeface="Calibri"/>
              </a:rPr>
              <a:t>take </a:t>
            </a:r>
            <a:r>
              <a:rPr sz="1100" i="1" spc="-5" dirty="0">
                <a:latin typeface="Calibri"/>
                <a:cs typeface="Calibri"/>
              </a:rPr>
              <a:t>from</a:t>
            </a:r>
            <a:r>
              <a:rPr sz="1100" i="1" spc="-50" dirty="0">
                <a:latin typeface="Calibri"/>
                <a:cs typeface="Calibri"/>
              </a:rPr>
              <a:t> </a:t>
            </a:r>
            <a:r>
              <a:rPr sz="1100" i="1" dirty="0">
                <a:latin typeface="Calibri"/>
                <a:cs typeface="Calibri"/>
              </a:rPr>
              <a:t>here?</a:t>
            </a:r>
            <a:endParaRPr sz="1100">
              <a:latin typeface="Calibri"/>
              <a:cs typeface="Calibri"/>
            </a:endParaRPr>
          </a:p>
          <a:p>
            <a:pPr marL="299085" indent="-172720">
              <a:lnSpc>
                <a:spcPct val="100000"/>
              </a:lnSpc>
              <a:spcBef>
                <a:spcPts val="560"/>
              </a:spcBef>
              <a:buClr>
                <a:srgbClr val="FF6600"/>
              </a:buClr>
              <a:buFont typeface="Wingdings"/>
              <a:buChar char=""/>
              <a:tabLst>
                <a:tab pos="299720" algn="l"/>
              </a:tabLst>
            </a:pPr>
            <a:r>
              <a:rPr sz="1100" i="1" dirty="0">
                <a:latin typeface="Calibri"/>
                <a:cs typeface="Calibri"/>
              </a:rPr>
              <a:t>Do </a:t>
            </a:r>
            <a:r>
              <a:rPr sz="1100" i="1" spc="-5" dirty="0">
                <a:latin typeface="Calibri"/>
                <a:cs typeface="Calibri"/>
              </a:rPr>
              <a:t>you want to </a:t>
            </a:r>
            <a:r>
              <a:rPr sz="1100" i="1" spc="-10" dirty="0">
                <a:latin typeface="Calibri"/>
                <a:cs typeface="Calibri"/>
              </a:rPr>
              <a:t>explore </a:t>
            </a:r>
            <a:r>
              <a:rPr sz="1100" i="1" dirty="0">
                <a:latin typeface="Calibri"/>
                <a:cs typeface="Calibri"/>
              </a:rPr>
              <a:t>a </a:t>
            </a:r>
            <a:r>
              <a:rPr sz="1100" i="1" spc="-10" dirty="0">
                <a:latin typeface="Calibri"/>
                <a:cs typeface="Calibri"/>
              </a:rPr>
              <a:t>few </a:t>
            </a:r>
            <a:r>
              <a:rPr sz="1100" i="1" spc="-5" dirty="0">
                <a:latin typeface="Calibri"/>
                <a:cs typeface="Calibri"/>
              </a:rPr>
              <a:t>different</a:t>
            </a:r>
            <a:r>
              <a:rPr sz="1100" i="1" spc="-90" dirty="0">
                <a:latin typeface="Calibri"/>
                <a:cs typeface="Calibri"/>
              </a:rPr>
              <a:t> </a:t>
            </a:r>
            <a:r>
              <a:rPr sz="1100" i="1" dirty="0">
                <a:latin typeface="Calibri"/>
                <a:cs typeface="Calibri"/>
              </a:rPr>
              <a:t>ideas?</a:t>
            </a:r>
            <a:endParaRPr sz="1100">
              <a:latin typeface="Calibri"/>
              <a:cs typeface="Calibri"/>
            </a:endParaRPr>
          </a:p>
          <a:p>
            <a:pPr marL="299085" indent="-172720">
              <a:lnSpc>
                <a:spcPct val="100000"/>
              </a:lnSpc>
              <a:spcBef>
                <a:spcPts val="565"/>
              </a:spcBef>
              <a:buClr>
                <a:srgbClr val="FF6600"/>
              </a:buClr>
              <a:buFont typeface="Wingdings"/>
              <a:buChar char=""/>
              <a:tabLst>
                <a:tab pos="299720" algn="l"/>
              </a:tabLst>
            </a:pPr>
            <a:r>
              <a:rPr sz="1100" i="1" spc="-5" dirty="0">
                <a:latin typeface="Calibri"/>
                <a:cs typeface="Calibri"/>
              </a:rPr>
              <a:t>Can you see some different angles </a:t>
            </a:r>
            <a:r>
              <a:rPr sz="1100" i="1" dirty="0">
                <a:latin typeface="Calibri"/>
                <a:cs typeface="Calibri"/>
              </a:rPr>
              <a:t>we </a:t>
            </a:r>
            <a:r>
              <a:rPr sz="1100" i="1" spc="-10" dirty="0">
                <a:latin typeface="Calibri"/>
                <a:cs typeface="Calibri"/>
              </a:rPr>
              <a:t>could </a:t>
            </a:r>
            <a:r>
              <a:rPr sz="1100" i="1" spc="-5" dirty="0">
                <a:latin typeface="Calibri"/>
                <a:cs typeface="Calibri"/>
              </a:rPr>
              <a:t>look at </a:t>
            </a:r>
            <a:r>
              <a:rPr sz="1100" i="1" dirty="0">
                <a:latin typeface="Calibri"/>
                <a:cs typeface="Calibri"/>
              </a:rPr>
              <a:t>this </a:t>
            </a:r>
            <a:r>
              <a:rPr sz="1100" i="1" spc="-5" dirty="0">
                <a:latin typeface="Calibri"/>
                <a:cs typeface="Calibri"/>
              </a:rPr>
              <a:t>from</a:t>
            </a:r>
            <a:r>
              <a:rPr sz="1100" i="1" spc="-25" dirty="0">
                <a:latin typeface="Calibri"/>
                <a:cs typeface="Calibri"/>
              </a:rPr>
              <a:t> </a:t>
            </a:r>
            <a:r>
              <a:rPr sz="1100" i="1" dirty="0">
                <a:latin typeface="Calibri"/>
                <a:cs typeface="Calibri"/>
              </a:rPr>
              <a:t>?</a:t>
            </a:r>
            <a:endParaRPr sz="1100">
              <a:latin typeface="Calibri"/>
              <a:cs typeface="Calibri"/>
            </a:endParaRPr>
          </a:p>
          <a:p>
            <a:pPr marL="299085" indent="-172720">
              <a:lnSpc>
                <a:spcPct val="100000"/>
              </a:lnSpc>
              <a:spcBef>
                <a:spcPts val="565"/>
              </a:spcBef>
              <a:buClr>
                <a:srgbClr val="FF6600"/>
              </a:buClr>
              <a:buFont typeface="Wingdings"/>
              <a:buChar char=""/>
              <a:tabLst>
                <a:tab pos="299720" algn="l"/>
              </a:tabLst>
            </a:pPr>
            <a:r>
              <a:rPr sz="1100" i="1" spc="-5" dirty="0">
                <a:latin typeface="Calibri"/>
                <a:cs typeface="Calibri"/>
              </a:rPr>
              <a:t>How </a:t>
            </a:r>
            <a:r>
              <a:rPr sz="1100" i="1" spc="-10" dirty="0">
                <a:latin typeface="Calibri"/>
                <a:cs typeface="Calibri"/>
              </a:rPr>
              <a:t>can </a:t>
            </a:r>
            <a:r>
              <a:rPr sz="1100" i="1" dirty="0">
                <a:latin typeface="Calibri"/>
                <a:cs typeface="Calibri"/>
              </a:rPr>
              <a:t>I </a:t>
            </a:r>
            <a:r>
              <a:rPr sz="1100" i="1" spc="-5" dirty="0">
                <a:latin typeface="Calibri"/>
                <a:cs typeface="Calibri"/>
              </a:rPr>
              <a:t>possibly </a:t>
            </a:r>
            <a:r>
              <a:rPr sz="1100" i="1" dirty="0">
                <a:latin typeface="Calibri"/>
                <a:cs typeface="Calibri"/>
              </a:rPr>
              <a:t>help</a:t>
            </a:r>
            <a:r>
              <a:rPr sz="1100" i="1" spc="-85" dirty="0">
                <a:latin typeface="Calibri"/>
                <a:cs typeface="Calibri"/>
              </a:rPr>
              <a:t> </a:t>
            </a:r>
            <a:r>
              <a:rPr sz="1100" i="1" dirty="0">
                <a:latin typeface="Calibri"/>
                <a:cs typeface="Calibri"/>
              </a:rPr>
              <a:t>here?</a:t>
            </a:r>
            <a:endParaRPr sz="1100">
              <a:latin typeface="Calibri"/>
              <a:cs typeface="Calibri"/>
            </a:endParaRPr>
          </a:p>
          <a:p>
            <a:pPr marL="299085" indent="-172720">
              <a:lnSpc>
                <a:spcPct val="100000"/>
              </a:lnSpc>
              <a:spcBef>
                <a:spcPts val="560"/>
              </a:spcBef>
              <a:buClr>
                <a:srgbClr val="FF6600"/>
              </a:buClr>
              <a:buFont typeface="Wingdings"/>
              <a:buChar char=""/>
              <a:tabLst>
                <a:tab pos="299720" algn="l"/>
              </a:tabLst>
            </a:pPr>
            <a:r>
              <a:rPr sz="1100" i="1" dirty="0">
                <a:latin typeface="Calibri"/>
                <a:cs typeface="Calibri"/>
              </a:rPr>
              <a:t>If you are saying ‘yes’ </a:t>
            </a:r>
            <a:r>
              <a:rPr sz="1100" i="1" spc="-5" dirty="0">
                <a:latin typeface="Calibri"/>
                <a:cs typeface="Calibri"/>
              </a:rPr>
              <a:t>to </a:t>
            </a:r>
            <a:r>
              <a:rPr sz="1100" i="1" dirty="0">
                <a:latin typeface="Calibri"/>
                <a:cs typeface="Calibri"/>
              </a:rPr>
              <a:t>this, what are you saying</a:t>
            </a:r>
            <a:r>
              <a:rPr sz="1100" i="1" spc="-175" dirty="0">
                <a:latin typeface="Calibri"/>
                <a:cs typeface="Calibri"/>
              </a:rPr>
              <a:t> </a:t>
            </a:r>
            <a:r>
              <a:rPr sz="1100" i="1" spc="-5" dirty="0">
                <a:latin typeface="Calibri"/>
                <a:cs typeface="Calibri"/>
              </a:rPr>
              <a:t>‘no’ to?</a:t>
            </a:r>
            <a:endParaRPr sz="1100">
              <a:latin typeface="Calibri"/>
              <a:cs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0"/>
            <a:ext cx="3815715" cy="1705595"/>
          </a:xfrm>
          <a:prstGeom prst="rect">
            <a:avLst/>
          </a:prstGeom>
        </p:spPr>
        <p:txBody>
          <a:bodyPr vert="horz" wrap="square" lIns="0" tIns="0" rIns="0" bIns="0" rtlCol="0">
            <a:spAutoFit/>
          </a:bodyPr>
          <a:lstStyle/>
          <a:p>
            <a:pPr marL="12700">
              <a:lnSpc>
                <a:spcPct val="100000"/>
              </a:lnSpc>
            </a:pPr>
            <a:r>
              <a:rPr sz="1500" b="1" spc="-40" dirty="0">
                <a:latin typeface="Calibri"/>
                <a:cs typeface="Calibri"/>
              </a:rPr>
              <a:t>Tap </a:t>
            </a:r>
            <a:r>
              <a:rPr sz="1500" b="1" spc="-5" dirty="0">
                <a:latin typeface="Calibri"/>
                <a:cs typeface="Calibri"/>
              </a:rPr>
              <a:t>their</a:t>
            </a:r>
            <a:r>
              <a:rPr sz="1500" b="1" spc="-45" dirty="0">
                <a:latin typeface="Calibri"/>
                <a:cs typeface="Calibri"/>
              </a:rPr>
              <a:t> </a:t>
            </a:r>
            <a:r>
              <a:rPr sz="1500" b="1" spc="-5" dirty="0">
                <a:latin typeface="Calibri"/>
                <a:cs typeface="Calibri"/>
              </a:rPr>
              <a:t>Energy</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dirty="0">
                <a:latin typeface="Calibri"/>
                <a:cs typeface="Calibri"/>
              </a:rPr>
              <a:t>Time </a:t>
            </a:r>
            <a:r>
              <a:rPr sz="1200" spc="-5" dirty="0">
                <a:latin typeface="Calibri"/>
                <a:cs typeface="Calibri"/>
              </a:rPr>
              <a:t>to </a:t>
            </a:r>
            <a:r>
              <a:rPr sz="1200" dirty="0">
                <a:latin typeface="Calibri"/>
                <a:cs typeface="Calibri"/>
              </a:rPr>
              <a:t>anchor an </a:t>
            </a:r>
            <a:r>
              <a:rPr sz="1200" spc="-5" dirty="0">
                <a:latin typeface="Calibri"/>
                <a:cs typeface="Calibri"/>
              </a:rPr>
              <a:t>insight into</a:t>
            </a:r>
            <a:r>
              <a:rPr sz="1200" spc="-140" dirty="0">
                <a:latin typeface="Calibri"/>
                <a:cs typeface="Calibri"/>
              </a:rPr>
              <a:t> </a:t>
            </a:r>
            <a:r>
              <a:rPr sz="1200" spc="-5" dirty="0">
                <a:latin typeface="Calibri"/>
                <a:cs typeface="Calibri"/>
              </a:rPr>
              <a:t>reality: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Get specific while </a:t>
            </a:r>
            <a:r>
              <a:rPr sz="1200" dirty="0">
                <a:latin typeface="Calibri"/>
                <a:cs typeface="Calibri"/>
              </a:rPr>
              <a:t>their </a:t>
            </a:r>
            <a:r>
              <a:rPr sz="1200" spc="-5" dirty="0">
                <a:latin typeface="Calibri"/>
                <a:cs typeface="Calibri"/>
              </a:rPr>
              <a:t>energy </a:t>
            </a:r>
            <a:r>
              <a:rPr sz="1200" dirty="0">
                <a:latin typeface="Calibri"/>
                <a:cs typeface="Calibri"/>
              </a:rPr>
              <a:t>is </a:t>
            </a:r>
            <a:r>
              <a:rPr sz="1200" spc="-5" dirty="0">
                <a:latin typeface="Calibri"/>
                <a:cs typeface="Calibri"/>
              </a:rPr>
              <a:t>still</a:t>
            </a:r>
            <a:r>
              <a:rPr sz="1200" spc="-75" dirty="0">
                <a:latin typeface="Calibri"/>
                <a:cs typeface="Calibri"/>
              </a:rPr>
              <a:t> </a:t>
            </a:r>
            <a:r>
              <a:rPr sz="1200" dirty="0">
                <a:latin typeface="Calibri"/>
                <a:cs typeface="Calibri"/>
              </a:rPr>
              <a:t>flowing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Create </a:t>
            </a:r>
            <a:r>
              <a:rPr sz="1200" dirty="0">
                <a:latin typeface="Calibri"/>
                <a:cs typeface="Calibri"/>
              </a:rPr>
              <a:t>Deadlines </a:t>
            </a:r>
            <a:r>
              <a:rPr sz="1200" spc="-5" dirty="0">
                <a:latin typeface="Calibri"/>
                <a:cs typeface="Calibri"/>
              </a:rPr>
              <a:t>when </a:t>
            </a:r>
            <a:r>
              <a:rPr sz="1200" dirty="0">
                <a:latin typeface="Calibri"/>
                <a:cs typeface="Calibri"/>
              </a:rPr>
              <a:t>people </a:t>
            </a:r>
            <a:r>
              <a:rPr sz="1200" spc="-5" dirty="0">
                <a:latin typeface="Calibri"/>
                <a:cs typeface="Calibri"/>
              </a:rPr>
              <a:t>are more </a:t>
            </a:r>
            <a:r>
              <a:rPr sz="1200" spc="-10" dirty="0">
                <a:latin typeface="Calibri"/>
                <a:cs typeface="Calibri"/>
              </a:rPr>
              <a:t>likely </a:t>
            </a:r>
            <a:r>
              <a:rPr sz="1200" spc="-5" dirty="0">
                <a:latin typeface="Calibri"/>
                <a:cs typeface="Calibri"/>
              </a:rPr>
              <a:t>to</a:t>
            </a:r>
            <a:r>
              <a:rPr sz="1200" spc="-110" dirty="0">
                <a:latin typeface="Calibri"/>
                <a:cs typeface="Calibri"/>
              </a:rPr>
              <a:t> </a:t>
            </a:r>
            <a:r>
              <a:rPr sz="1200" spc="-5" dirty="0">
                <a:latin typeface="Calibri"/>
                <a:cs typeface="Calibri"/>
              </a:rPr>
              <a:t>commit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Establish feedback </a:t>
            </a:r>
            <a:r>
              <a:rPr sz="1200" dirty="0">
                <a:latin typeface="Calibri"/>
                <a:cs typeface="Calibri"/>
              </a:rPr>
              <a:t>loop – </a:t>
            </a:r>
            <a:r>
              <a:rPr sz="1200" spc="-5" dirty="0">
                <a:latin typeface="Calibri"/>
                <a:cs typeface="Calibri"/>
              </a:rPr>
              <a:t>improves </a:t>
            </a:r>
            <a:r>
              <a:rPr sz="1200" dirty="0">
                <a:latin typeface="Calibri"/>
                <a:cs typeface="Calibri"/>
              </a:rPr>
              <a:t>odds </a:t>
            </a:r>
            <a:r>
              <a:rPr sz="1200" spc="-10" dirty="0">
                <a:latin typeface="Calibri"/>
                <a:cs typeface="Calibri"/>
              </a:rPr>
              <a:t>for</a:t>
            </a:r>
            <a:r>
              <a:rPr sz="1200" spc="-145" dirty="0">
                <a:latin typeface="Calibri"/>
                <a:cs typeface="Calibri"/>
              </a:rPr>
              <a:t> </a:t>
            </a:r>
            <a:r>
              <a:rPr sz="1200" dirty="0">
                <a:latin typeface="Calibri"/>
                <a:cs typeface="Calibri"/>
              </a:rPr>
              <a:t>action</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Look </a:t>
            </a:r>
            <a:r>
              <a:rPr sz="1200" spc="-10" dirty="0">
                <a:latin typeface="Calibri"/>
                <a:cs typeface="Calibri"/>
              </a:rPr>
              <a:t>for </a:t>
            </a:r>
            <a:r>
              <a:rPr sz="1200" dirty="0">
                <a:latin typeface="Calibri"/>
                <a:cs typeface="Calibri"/>
              </a:rPr>
              <a:t>a </a:t>
            </a:r>
            <a:r>
              <a:rPr sz="1200" spc="-5" dirty="0">
                <a:latin typeface="Calibri"/>
                <a:cs typeface="Calibri"/>
              </a:rPr>
              <a:t>quick tangible </a:t>
            </a:r>
            <a:r>
              <a:rPr sz="1200" dirty="0">
                <a:latin typeface="Calibri"/>
                <a:cs typeface="Calibri"/>
              </a:rPr>
              <a:t>activity </a:t>
            </a:r>
            <a:r>
              <a:rPr sz="1200" spc="-10" dirty="0">
                <a:latin typeface="Calibri"/>
                <a:cs typeface="Calibri"/>
              </a:rPr>
              <a:t>linked </a:t>
            </a:r>
            <a:r>
              <a:rPr sz="1200" spc="-5" dirty="0">
                <a:latin typeface="Calibri"/>
                <a:cs typeface="Calibri"/>
              </a:rPr>
              <a:t>to </a:t>
            </a:r>
            <a:r>
              <a:rPr sz="1200" dirty="0">
                <a:latin typeface="Calibri"/>
                <a:cs typeface="Calibri"/>
              </a:rPr>
              <a:t>the</a:t>
            </a:r>
            <a:r>
              <a:rPr sz="1200" spc="-95" dirty="0">
                <a:latin typeface="Calibri"/>
                <a:cs typeface="Calibri"/>
              </a:rPr>
              <a:t> </a:t>
            </a:r>
            <a:r>
              <a:rPr sz="1200" spc="-5" dirty="0">
                <a:latin typeface="Calibri"/>
                <a:cs typeface="Calibri"/>
              </a:rPr>
              <a:t>insight</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5"/>
            <a:ext cx="3757929" cy="1967205"/>
          </a:xfrm>
          <a:prstGeom prst="rect">
            <a:avLst/>
          </a:prstGeom>
        </p:spPr>
        <p:txBody>
          <a:bodyPr vert="horz" wrap="square" lIns="0" tIns="0" rIns="0" bIns="0" rtlCol="0">
            <a:spAutoFit/>
          </a:bodyPr>
          <a:lstStyle/>
          <a:p>
            <a:pPr marL="12700">
              <a:lnSpc>
                <a:spcPct val="100000"/>
              </a:lnSpc>
            </a:pPr>
            <a:r>
              <a:rPr sz="1500" b="1" spc="-40" dirty="0">
                <a:latin typeface="Calibri"/>
                <a:cs typeface="Calibri"/>
              </a:rPr>
              <a:t>Tap </a:t>
            </a:r>
            <a:r>
              <a:rPr sz="1500" b="1" spc="-5" dirty="0">
                <a:latin typeface="Calibri"/>
                <a:cs typeface="Calibri"/>
              </a:rPr>
              <a:t>their</a:t>
            </a:r>
            <a:r>
              <a:rPr sz="1500" b="1" spc="-35" dirty="0">
                <a:latin typeface="Calibri"/>
                <a:cs typeface="Calibri"/>
              </a:rPr>
              <a:t> </a:t>
            </a:r>
            <a:r>
              <a:rPr sz="1500" b="1" spc="-5" dirty="0">
                <a:latin typeface="Calibri"/>
                <a:cs typeface="Calibri"/>
              </a:rPr>
              <a:t>Energy…</a:t>
            </a:r>
            <a:endParaRPr sz="1500">
              <a:latin typeface="Calibri"/>
              <a:cs typeface="Calibri"/>
            </a:endParaRPr>
          </a:p>
          <a:p>
            <a:pPr>
              <a:lnSpc>
                <a:spcPct val="100000"/>
              </a:lnSpc>
              <a:spcBef>
                <a:spcPts val="50"/>
              </a:spcBef>
            </a:pPr>
            <a:endParaRPr sz="1500">
              <a:latin typeface="Times New Roman"/>
              <a:cs typeface="Times New Roman"/>
            </a:endParaRPr>
          </a:p>
          <a:p>
            <a:pPr marL="126364">
              <a:lnSpc>
                <a:spcPct val="100000"/>
              </a:lnSpc>
            </a:pPr>
            <a:r>
              <a:rPr sz="1200" spc="-5" dirty="0">
                <a:latin typeface="Calibri"/>
                <a:cs typeface="Calibri"/>
              </a:rPr>
              <a:t>Powerful</a:t>
            </a:r>
            <a:r>
              <a:rPr sz="1200" spc="-65" dirty="0">
                <a:latin typeface="Calibri"/>
                <a:cs typeface="Calibri"/>
              </a:rPr>
              <a:t> </a:t>
            </a:r>
            <a:r>
              <a:rPr sz="1200" spc="-5" dirty="0">
                <a:latin typeface="Calibri"/>
                <a:cs typeface="Calibri"/>
              </a:rPr>
              <a:t>questioning:</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i="1" spc="-5" dirty="0">
                <a:latin typeface="Calibri"/>
                <a:cs typeface="Calibri"/>
              </a:rPr>
              <a:t>How best can </a:t>
            </a:r>
            <a:r>
              <a:rPr sz="1200" i="1" dirty="0">
                <a:latin typeface="Calibri"/>
                <a:cs typeface="Calibri"/>
              </a:rPr>
              <a:t>I </a:t>
            </a:r>
            <a:r>
              <a:rPr sz="1200" i="1" spc="-5" dirty="0">
                <a:latin typeface="Calibri"/>
                <a:cs typeface="Calibri"/>
              </a:rPr>
              <a:t>help you think through</a:t>
            </a:r>
            <a:r>
              <a:rPr sz="1200" i="1" spc="25" dirty="0">
                <a:latin typeface="Calibri"/>
                <a:cs typeface="Calibri"/>
              </a:rPr>
              <a:t> </a:t>
            </a:r>
            <a:r>
              <a:rPr sz="1200" i="1" spc="-5" dirty="0">
                <a:latin typeface="Calibri"/>
                <a:cs typeface="Calibri"/>
              </a:rPr>
              <a:t>this?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i="1" spc="-5" dirty="0">
                <a:latin typeface="Calibri"/>
                <a:cs typeface="Calibri"/>
              </a:rPr>
              <a:t>Shall we focus on </a:t>
            </a:r>
            <a:r>
              <a:rPr sz="1200" i="1" dirty="0">
                <a:latin typeface="Calibri"/>
                <a:cs typeface="Calibri"/>
              </a:rPr>
              <a:t>X </a:t>
            </a:r>
            <a:r>
              <a:rPr sz="1200" i="1" spc="-5" dirty="0">
                <a:latin typeface="Calibri"/>
                <a:cs typeface="Calibri"/>
              </a:rPr>
              <a:t>and figure more</a:t>
            </a:r>
            <a:r>
              <a:rPr sz="1200" i="1" spc="25" dirty="0">
                <a:latin typeface="Calibri"/>
                <a:cs typeface="Calibri"/>
              </a:rPr>
              <a:t> </a:t>
            </a:r>
            <a:r>
              <a:rPr sz="1200" i="1" spc="-5" dirty="0">
                <a:latin typeface="Calibri"/>
                <a:cs typeface="Calibri"/>
              </a:rPr>
              <a:t>details?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i="1" spc="-5" dirty="0">
                <a:latin typeface="Calibri"/>
                <a:cs typeface="Calibri"/>
              </a:rPr>
              <a:t>What specific action do you </a:t>
            </a:r>
            <a:r>
              <a:rPr sz="1200" i="1" spc="-10" dirty="0">
                <a:latin typeface="Calibri"/>
                <a:cs typeface="Calibri"/>
              </a:rPr>
              <a:t>want </a:t>
            </a:r>
            <a:r>
              <a:rPr sz="1200" i="1" spc="-5" dirty="0">
                <a:latin typeface="Calibri"/>
                <a:cs typeface="Calibri"/>
              </a:rPr>
              <a:t>to </a:t>
            </a:r>
            <a:r>
              <a:rPr sz="1200" i="1" spc="-15" dirty="0">
                <a:latin typeface="Calibri"/>
                <a:cs typeface="Calibri"/>
              </a:rPr>
              <a:t>take</a:t>
            </a:r>
            <a:r>
              <a:rPr sz="1200" i="1" spc="15" dirty="0">
                <a:latin typeface="Calibri"/>
                <a:cs typeface="Calibri"/>
              </a:rPr>
              <a:t> </a:t>
            </a:r>
            <a:r>
              <a:rPr sz="1200" i="1" spc="-5" dirty="0">
                <a:latin typeface="Calibri"/>
                <a:cs typeface="Calibri"/>
              </a:rPr>
              <a:t>first?</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i="1" spc="-5" dirty="0">
                <a:latin typeface="Calibri"/>
                <a:cs typeface="Calibri"/>
              </a:rPr>
              <a:t>When do you think you </a:t>
            </a:r>
            <a:r>
              <a:rPr sz="1200" i="1" spc="-10" dirty="0">
                <a:latin typeface="Calibri"/>
                <a:cs typeface="Calibri"/>
              </a:rPr>
              <a:t>might </a:t>
            </a:r>
            <a:r>
              <a:rPr sz="1200" i="1" spc="-5" dirty="0">
                <a:latin typeface="Calibri"/>
                <a:cs typeface="Calibri"/>
              </a:rPr>
              <a:t>do this</a:t>
            </a:r>
            <a:r>
              <a:rPr sz="1200" i="1" spc="35" dirty="0">
                <a:latin typeface="Calibri"/>
                <a:cs typeface="Calibri"/>
              </a:rPr>
              <a:t> </a:t>
            </a:r>
            <a:r>
              <a:rPr sz="1200" i="1" spc="-5" dirty="0">
                <a:latin typeface="Calibri"/>
                <a:cs typeface="Calibri"/>
              </a:rPr>
              <a:t>by?</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i="1" spc="-15" dirty="0">
                <a:latin typeface="Calibri"/>
                <a:cs typeface="Calibri"/>
              </a:rPr>
              <a:t>Would </a:t>
            </a:r>
            <a:r>
              <a:rPr sz="1200" i="1" dirty="0">
                <a:latin typeface="Calibri"/>
                <a:cs typeface="Calibri"/>
              </a:rPr>
              <a:t>it </a:t>
            </a:r>
            <a:r>
              <a:rPr sz="1200" i="1" spc="-5" dirty="0">
                <a:latin typeface="Calibri"/>
                <a:cs typeface="Calibri"/>
              </a:rPr>
              <a:t>be </a:t>
            </a:r>
            <a:r>
              <a:rPr sz="1200" i="1" spc="-15" dirty="0">
                <a:latin typeface="Calibri"/>
                <a:cs typeface="Calibri"/>
              </a:rPr>
              <a:t>okay </a:t>
            </a:r>
            <a:r>
              <a:rPr sz="1200" i="1" spc="-5" dirty="0">
                <a:latin typeface="Calibri"/>
                <a:cs typeface="Calibri"/>
              </a:rPr>
              <a:t>to email </a:t>
            </a:r>
            <a:r>
              <a:rPr sz="1200" i="1" dirty="0">
                <a:latin typeface="Calibri"/>
                <a:cs typeface="Calibri"/>
              </a:rPr>
              <a:t>me X </a:t>
            </a:r>
            <a:r>
              <a:rPr sz="1200" i="1" spc="-5" dirty="0">
                <a:latin typeface="Calibri"/>
                <a:cs typeface="Calibri"/>
              </a:rPr>
              <a:t>when you have </a:t>
            </a:r>
            <a:r>
              <a:rPr sz="1200" i="1" dirty="0">
                <a:latin typeface="Calibri"/>
                <a:cs typeface="Calibri"/>
              </a:rPr>
              <a:t>it</a:t>
            </a:r>
            <a:r>
              <a:rPr sz="1200" i="1" spc="40" dirty="0">
                <a:latin typeface="Calibri"/>
                <a:cs typeface="Calibri"/>
              </a:rPr>
              <a:t> </a:t>
            </a:r>
            <a:r>
              <a:rPr sz="1200" i="1" spc="-5" dirty="0">
                <a:latin typeface="Calibri"/>
                <a:cs typeface="Calibri"/>
              </a:rPr>
              <a:t>ready?</a:t>
            </a:r>
            <a:endParaRPr sz="1200">
              <a:latin typeface="Calibri"/>
              <a:cs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4" y="969521"/>
            <a:ext cx="1289050" cy="1967205"/>
          </a:xfrm>
          <a:prstGeom prst="rect">
            <a:avLst/>
          </a:prstGeom>
        </p:spPr>
        <p:txBody>
          <a:bodyPr vert="horz" wrap="square" lIns="0" tIns="0" rIns="0" bIns="0" rtlCol="0">
            <a:spAutoFit/>
          </a:bodyPr>
          <a:lstStyle/>
          <a:p>
            <a:pPr marL="202565" indent="-189865">
              <a:lnSpc>
                <a:spcPct val="100000"/>
              </a:lnSpc>
              <a:buAutoNum type="arabicPeriod" startAt="6"/>
              <a:tabLst>
                <a:tab pos="203200" algn="l"/>
              </a:tabLst>
            </a:pPr>
            <a:r>
              <a:rPr sz="1500" b="1" spc="-5" dirty="0">
                <a:latin typeface="Calibri"/>
                <a:cs typeface="Calibri"/>
              </a:rPr>
              <a:t>Follow</a:t>
            </a:r>
            <a:r>
              <a:rPr sz="1500" b="1" spc="-100" dirty="0">
                <a:latin typeface="Calibri"/>
                <a:cs typeface="Calibri"/>
              </a:rPr>
              <a:t> </a:t>
            </a:r>
            <a:r>
              <a:rPr sz="1500" b="1" dirty="0">
                <a:latin typeface="Calibri"/>
                <a:cs typeface="Calibri"/>
              </a:rPr>
              <a:t>up</a:t>
            </a:r>
            <a:endParaRPr sz="1500">
              <a:latin typeface="Calibri"/>
              <a:cs typeface="Calibri"/>
            </a:endParaRPr>
          </a:p>
          <a:p>
            <a:pPr>
              <a:lnSpc>
                <a:spcPct val="100000"/>
              </a:lnSpc>
              <a:spcBef>
                <a:spcPts val="50"/>
              </a:spcBef>
              <a:buFont typeface="Calibri"/>
              <a:buAutoNum type="arabicPeriod" startAt="6"/>
            </a:pPr>
            <a:endParaRPr sz="1500">
              <a:latin typeface="Times New Roman"/>
              <a:cs typeface="Times New Roman"/>
            </a:endParaRPr>
          </a:p>
          <a:p>
            <a:pPr marL="299085" lvl="1" indent="-172720">
              <a:lnSpc>
                <a:spcPct val="100000"/>
              </a:lnSpc>
              <a:buClr>
                <a:srgbClr val="FF6600"/>
              </a:buClr>
              <a:buFont typeface="Wingdings"/>
              <a:buChar char=""/>
              <a:tabLst>
                <a:tab pos="299720" algn="l"/>
              </a:tabLst>
            </a:pPr>
            <a:r>
              <a:rPr sz="1200" spc="-10" dirty="0">
                <a:latin typeface="Calibri"/>
                <a:cs typeface="Calibri"/>
              </a:rPr>
              <a:t>Facts</a:t>
            </a:r>
            <a:endParaRPr sz="1200">
              <a:latin typeface="Calibri"/>
              <a:cs typeface="Calibri"/>
            </a:endParaRPr>
          </a:p>
          <a:p>
            <a:pPr marL="299085" lvl="1" indent="-172720">
              <a:lnSpc>
                <a:spcPct val="100000"/>
              </a:lnSpc>
              <a:spcBef>
                <a:spcPts val="585"/>
              </a:spcBef>
              <a:buClr>
                <a:srgbClr val="FF6600"/>
              </a:buClr>
              <a:buFont typeface="Wingdings"/>
              <a:buChar char=""/>
              <a:tabLst>
                <a:tab pos="299720" algn="l"/>
              </a:tabLst>
            </a:pPr>
            <a:r>
              <a:rPr sz="1200" dirty="0">
                <a:latin typeface="Calibri"/>
                <a:cs typeface="Calibri"/>
              </a:rPr>
              <a:t>Emotions</a:t>
            </a:r>
            <a:endParaRPr sz="1200">
              <a:latin typeface="Calibri"/>
              <a:cs typeface="Calibri"/>
            </a:endParaRPr>
          </a:p>
          <a:p>
            <a:pPr marL="299085" lvl="1" indent="-172720">
              <a:lnSpc>
                <a:spcPct val="100000"/>
              </a:lnSpc>
              <a:spcBef>
                <a:spcPts val="585"/>
              </a:spcBef>
              <a:buClr>
                <a:srgbClr val="FF6600"/>
              </a:buClr>
              <a:buFont typeface="Wingdings"/>
              <a:buChar char=""/>
              <a:tabLst>
                <a:tab pos="299720" algn="l"/>
              </a:tabLst>
            </a:pPr>
            <a:r>
              <a:rPr sz="1200" spc="-5" dirty="0">
                <a:latin typeface="Calibri"/>
                <a:cs typeface="Calibri"/>
              </a:rPr>
              <a:t>E</a:t>
            </a:r>
            <a:r>
              <a:rPr sz="1200" spc="5" dirty="0">
                <a:latin typeface="Calibri"/>
                <a:cs typeface="Calibri"/>
              </a:rPr>
              <a:t>n</a:t>
            </a:r>
            <a:r>
              <a:rPr sz="1200" spc="-20" dirty="0">
                <a:latin typeface="Calibri"/>
                <a:cs typeface="Calibri"/>
              </a:rPr>
              <a:t>c</a:t>
            </a:r>
            <a:r>
              <a:rPr sz="1200" dirty="0">
                <a:latin typeface="Calibri"/>
                <a:cs typeface="Calibri"/>
              </a:rPr>
              <a:t>ou</a:t>
            </a:r>
            <a:r>
              <a:rPr sz="1200" spc="-25" dirty="0">
                <a:latin typeface="Calibri"/>
                <a:cs typeface="Calibri"/>
              </a:rPr>
              <a:t>r</a:t>
            </a:r>
            <a:r>
              <a:rPr sz="1200" dirty="0">
                <a:latin typeface="Calibri"/>
                <a:cs typeface="Calibri"/>
              </a:rPr>
              <a:t>a</a:t>
            </a:r>
            <a:r>
              <a:rPr sz="1200" spc="-15" dirty="0">
                <a:latin typeface="Calibri"/>
                <a:cs typeface="Calibri"/>
              </a:rPr>
              <a:t>g</a:t>
            </a:r>
            <a:r>
              <a:rPr sz="1200" dirty="0">
                <a:latin typeface="Calibri"/>
                <a:cs typeface="Calibri"/>
              </a:rPr>
              <a:t>eme</a:t>
            </a:r>
            <a:r>
              <a:rPr sz="1200" spc="-5" dirty="0">
                <a:latin typeface="Calibri"/>
                <a:cs typeface="Calibri"/>
              </a:rPr>
              <a:t>n</a:t>
            </a:r>
            <a:r>
              <a:rPr sz="1200" dirty="0">
                <a:latin typeface="Calibri"/>
                <a:cs typeface="Calibri"/>
              </a:rPr>
              <a:t>t</a:t>
            </a:r>
            <a:endParaRPr sz="1200">
              <a:latin typeface="Calibri"/>
              <a:cs typeface="Calibri"/>
            </a:endParaRPr>
          </a:p>
          <a:p>
            <a:pPr marL="299085" lvl="1" indent="-172720">
              <a:lnSpc>
                <a:spcPct val="100000"/>
              </a:lnSpc>
              <a:spcBef>
                <a:spcPts val="585"/>
              </a:spcBef>
              <a:buClr>
                <a:srgbClr val="FF6600"/>
              </a:buClr>
              <a:buFont typeface="Wingdings"/>
              <a:buChar char=""/>
              <a:tabLst>
                <a:tab pos="299720" algn="l"/>
              </a:tabLst>
            </a:pPr>
            <a:r>
              <a:rPr sz="1200" spc="-5" dirty="0">
                <a:latin typeface="Calibri"/>
                <a:cs typeface="Calibri"/>
              </a:rPr>
              <a:t>Learning</a:t>
            </a:r>
            <a:endParaRPr sz="1200">
              <a:latin typeface="Calibri"/>
              <a:cs typeface="Calibri"/>
            </a:endParaRPr>
          </a:p>
          <a:p>
            <a:pPr marL="299085" lvl="1" indent="-172720">
              <a:lnSpc>
                <a:spcPct val="100000"/>
              </a:lnSpc>
              <a:spcBef>
                <a:spcPts val="585"/>
              </a:spcBef>
              <a:buClr>
                <a:srgbClr val="FF6600"/>
              </a:buClr>
              <a:buFont typeface="Wingdings"/>
              <a:buChar char=""/>
              <a:tabLst>
                <a:tab pos="299720" algn="l"/>
              </a:tabLst>
            </a:pPr>
            <a:r>
              <a:rPr sz="1200" spc="-5" dirty="0">
                <a:latin typeface="Calibri"/>
                <a:cs typeface="Calibri"/>
              </a:rPr>
              <a:t>Implications</a:t>
            </a:r>
            <a:endParaRPr sz="1200">
              <a:latin typeface="Calibri"/>
              <a:cs typeface="Calibri"/>
            </a:endParaRPr>
          </a:p>
          <a:p>
            <a:pPr marL="299085" lvl="1" indent="-172720">
              <a:lnSpc>
                <a:spcPct val="100000"/>
              </a:lnSpc>
              <a:spcBef>
                <a:spcPts val="590"/>
              </a:spcBef>
              <a:buClr>
                <a:srgbClr val="FF6600"/>
              </a:buClr>
              <a:buFont typeface="Wingdings"/>
              <a:buChar char=""/>
              <a:tabLst>
                <a:tab pos="299720" algn="l"/>
              </a:tabLst>
            </a:pPr>
            <a:r>
              <a:rPr sz="1200" dirty="0">
                <a:latin typeface="Calibri"/>
                <a:cs typeface="Calibri"/>
              </a:rPr>
              <a:t>New</a:t>
            </a:r>
            <a:r>
              <a:rPr sz="1200" spc="-100" dirty="0">
                <a:latin typeface="Calibri"/>
                <a:cs typeface="Calibri"/>
              </a:rPr>
              <a:t> </a:t>
            </a:r>
            <a:r>
              <a:rPr sz="1200" spc="-10" dirty="0">
                <a:latin typeface="Calibri"/>
                <a:cs typeface="Calibri"/>
              </a:rPr>
              <a:t>goal</a:t>
            </a:r>
            <a:endParaRPr sz="1200">
              <a:latin typeface="Calibri"/>
              <a:cs typeface="Calibri"/>
            </a:endParaRPr>
          </a:p>
        </p:txBody>
      </p:sp>
      <p:sp>
        <p:nvSpPr>
          <p:cNvPr id="59" name="object 59"/>
          <p:cNvSpPr txBox="1"/>
          <p:nvPr/>
        </p:nvSpPr>
        <p:spPr>
          <a:xfrm>
            <a:off x="1066800" y="5000625"/>
            <a:ext cx="4572000" cy="3585597"/>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35"/>
              </a:spcBef>
            </a:pPr>
            <a:endParaRPr sz="900">
              <a:latin typeface="Times New Roman"/>
              <a:cs typeface="Times New Roman"/>
            </a:endParaRPr>
          </a:p>
          <a:p>
            <a:pPr marL="1522730">
              <a:lnSpc>
                <a:spcPct val="100000"/>
              </a:lnSpc>
              <a:spcBef>
                <a:spcPts val="5"/>
              </a:spcBef>
            </a:pPr>
            <a:endParaRPr sz="800">
              <a:latin typeface="Arial"/>
              <a:cs typeface="Arial"/>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1234289" y="8036052"/>
            <a:ext cx="746925" cy="304368"/>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3643886" y="4911854"/>
            <a:ext cx="2071115" cy="3429000"/>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1143000" y="4911854"/>
            <a:ext cx="4572000" cy="3429000"/>
          </a:xfrm>
          <a:prstGeom prst="rect">
            <a:avLst/>
          </a:prstGeom>
          <a:blipFill>
            <a:blip r:embed="rId5" cstate="print"/>
            <a:stretch>
              <a:fillRect/>
            </a:stretch>
          </a:blipFill>
        </p:spPr>
        <p:txBody>
          <a:bodyPr wrap="square" lIns="0" tIns="0" rIns="0" bIns="0" rtlCol="0"/>
          <a:lstStyle/>
          <a:p>
            <a:endParaRPr/>
          </a:p>
        </p:txBody>
      </p:sp>
      <p:sp>
        <p:nvSpPr>
          <p:cNvPr id="64" name="object 64"/>
          <p:cNvSpPr/>
          <p:nvPr/>
        </p:nvSpPr>
        <p:spPr>
          <a:xfrm>
            <a:off x="1143000" y="6635369"/>
            <a:ext cx="4572000" cy="1705610"/>
          </a:xfrm>
          <a:custGeom>
            <a:avLst/>
            <a:gdLst/>
            <a:ahLst/>
            <a:cxnLst/>
            <a:rect l="l" t="t" r="r" b="b"/>
            <a:pathLst>
              <a:path w="4572000" h="1705609">
                <a:moveTo>
                  <a:pt x="0" y="1705483"/>
                </a:moveTo>
                <a:lnTo>
                  <a:pt x="4572000" y="1705483"/>
                </a:lnTo>
                <a:lnTo>
                  <a:pt x="4572000" y="0"/>
                </a:lnTo>
                <a:lnTo>
                  <a:pt x="0" y="0"/>
                </a:lnTo>
                <a:lnTo>
                  <a:pt x="0" y="1705483"/>
                </a:lnTo>
                <a:close/>
              </a:path>
            </a:pathLst>
          </a:custGeom>
          <a:solidFill>
            <a:srgbClr val="FFFFFF"/>
          </a:solidFill>
        </p:spPr>
        <p:txBody>
          <a:bodyPr wrap="square" lIns="0" tIns="0" rIns="0" bIns="0" rtlCol="0"/>
          <a:lstStyle/>
          <a:p>
            <a:endParaRPr/>
          </a:p>
        </p:txBody>
      </p:sp>
      <p:sp>
        <p:nvSpPr>
          <p:cNvPr id="65" name="object 65"/>
          <p:cNvSpPr/>
          <p:nvPr/>
        </p:nvSpPr>
        <p:spPr>
          <a:xfrm>
            <a:off x="1143000" y="4911855"/>
            <a:ext cx="4572000" cy="1724025"/>
          </a:xfrm>
          <a:custGeom>
            <a:avLst/>
            <a:gdLst/>
            <a:ahLst/>
            <a:cxnLst/>
            <a:rect l="l" t="t" r="r" b="b"/>
            <a:pathLst>
              <a:path w="4572000" h="1724025">
                <a:moveTo>
                  <a:pt x="0" y="1723517"/>
                </a:moveTo>
                <a:lnTo>
                  <a:pt x="4572000" y="1723517"/>
                </a:lnTo>
                <a:lnTo>
                  <a:pt x="4572000" y="0"/>
                </a:lnTo>
                <a:lnTo>
                  <a:pt x="0" y="0"/>
                </a:lnTo>
                <a:lnTo>
                  <a:pt x="0" y="1723517"/>
                </a:lnTo>
                <a:close/>
              </a:path>
            </a:pathLst>
          </a:custGeom>
          <a:solidFill>
            <a:srgbClr val="6F96D2"/>
          </a:solidFill>
        </p:spPr>
        <p:txBody>
          <a:bodyPr wrap="square" lIns="0" tIns="0" rIns="0" bIns="0" rtlCol="0"/>
          <a:lstStyle/>
          <a:p>
            <a:endParaRPr/>
          </a:p>
        </p:txBody>
      </p:sp>
      <p:sp>
        <p:nvSpPr>
          <p:cNvPr id="66" name="object 66"/>
          <p:cNvSpPr/>
          <p:nvPr/>
        </p:nvSpPr>
        <p:spPr>
          <a:xfrm>
            <a:off x="1266940" y="5533771"/>
            <a:ext cx="4384167" cy="2807082"/>
          </a:xfrm>
          <a:prstGeom prst="rect">
            <a:avLst/>
          </a:prstGeom>
          <a:blipFill>
            <a:blip r:embed="rId6" cstate="print"/>
            <a:stretch>
              <a:fillRect/>
            </a:stretch>
          </a:blipFill>
        </p:spPr>
        <p:txBody>
          <a:bodyPr wrap="square" lIns="0" tIns="0" rIns="0" bIns="0" rtlCol="0"/>
          <a:lstStyle/>
          <a:p>
            <a:endParaRPr/>
          </a:p>
        </p:txBody>
      </p:sp>
      <p:sp>
        <p:nvSpPr>
          <p:cNvPr id="67" name="object 67"/>
          <p:cNvSpPr/>
          <p:nvPr/>
        </p:nvSpPr>
        <p:spPr>
          <a:xfrm>
            <a:off x="1345691" y="5521453"/>
            <a:ext cx="4137660" cy="236221"/>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360298" y="5535462"/>
            <a:ext cx="4082415" cy="182245"/>
          </a:xfrm>
          <a:custGeom>
            <a:avLst/>
            <a:gdLst/>
            <a:ahLst/>
            <a:cxnLst/>
            <a:rect l="l" t="t" r="r" b="b"/>
            <a:pathLst>
              <a:path w="4082415" h="182245">
                <a:moveTo>
                  <a:pt x="0" y="181825"/>
                </a:moveTo>
                <a:lnTo>
                  <a:pt x="4082034" y="181825"/>
                </a:lnTo>
                <a:lnTo>
                  <a:pt x="4082034" y="0"/>
                </a:lnTo>
                <a:lnTo>
                  <a:pt x="0" y="0"/>
                </a:lnTo>
                <a:lnTo>
                  <a:pt x="0" y="181825"/>
                </a:lnTo>
                <a:close/>
              </a:path>
            </a:pathLst>
          </a:custGeom>
          <a:solidFill>
            <a:srgbClr val="567192"/>
          </a:solidFill>
        </p:spPr>
        <p:txBody>
          <a:bodyPr wrap="square" lIns="0" tIns="0" rIns="0" bIns="0" rtlCol="0"/>
          <a:lstStyle/>
          <a:p>
            <a:endParaRPr/>
          </a:p>
        </p:txBody>
      </p:sp>
      <p:sp>
        <p:nvSpPr>
          <p:cNvPr id="69" name="object 69"/>
          <p:cNvSpPr/>
          <p:nvPr/>
        </p:nvSpPr>
        <p:spPr>
          <a:xfrm>
            <a:off x="1556005" y="5596130"/>
            <a:ext cx="59435" cy="59435"/>
          </a:xfrm>
          <a:prstGeom prst="rect">
            <a:avLst/>
          </a:prstGeom>
          <a:blipFill>
            <a:blip r:embed="rId8" cstate="print"/>
            <a:stretch>
              <a:fillRect/>
            </a:stretch>
          </a:blipFill>
        </p:spPr>
        <p:txBody>
          <a:bodyPr wrap="square" lIns="0" tIns="0" rIns="0" bIns="0" rtlCol="0"/>
          <a:lstStyle/>
          <a:p>
            <a:endParaRPr/>
          </a:p>
        </p:txBody>
      </p:sp>
      <p:sp>
        <p:nvSpPr>
          <p:cNvPr id="70" name="object 70"/>
          <p:cNvSpPr/>
          <p:nvPr/>
        </p:nvSpPr>
        <p:spPr>
          <a:xfrm>
            <a:off x="3369564" y="5596130"/>
            <a:ext cx="59436" cy="59435"/>
          </a:xfrm>
          <a:prstGeom prst="rect">
            <a:avLst/>
          </a:prstGeom>
          <a:blipFill>
            <a:blip r:embed="rId9" cstate="print"/>
            <a:stretch>
              <a:fillRect/>
            </a:stretch>
          </a:blipFill>
        </p:spPr>
        <p:txBody>
          <a:bodyPr wrap="square" lIns="0" tIns="0" rIns="0" bIns="0" rtlCol="0"/>
          <a:lstStyle/>
          <a:p>
            <a:endParaRPr/>
          </a:p>
        </p:txBody>
      </p:sp>
      <p:sp>
        <p:nvSpPr>
          <p:cNvPr id="71" name="object 71"/>
          <p:cNvSpPr/>
          <p:nvPr/>
        </p:nvSpPr>
        <p:spPr>
          <a:xfrm>
            <a:off x="5189220" y="5596130"/>
            <a:ext cx="59436" cy="59435"/>
          </a:xfrm>
          <a:prstGeom prst="rect">
            <a:avLst/>
          </a:prstGeom>
          <a:blipFill>
            <a:blip r:embed="rId10" cstate="print"/>
            <a:stretch>
              <a:fillRect/>
            </a:stretch>
          </a:blipFill>
        </p:spPr>
        <p:txBody>
          <a:bodyPr wrap="square" lIns="0" tIns="0" rIns="0" bIns="0" rtlCol="0"/>
          <a:lstStyle/>
          <a:p>
            <a:endParaRPr/>
          </a:p>
        </p:txBody>
      </p:sp>
      <p:sp>
        <p:nvSpPr>
          <p:cNvPr id="73" name="object 73"/>
          <p:cNvSpPr txBox="1"/>
          <p:nvPr/>
        </p:nvSpPr>
        <p:spPr>
          <a:xfrm>
            <a:off x="1143000" y="4911852"/>
            <a:ext cx="4572000" cy="1635961"/>
          </a:xfrm>
          <a:prstGeom prst="rect">
            <a:avLst/>
          </a:prstGeom>
        </p:spPr>
        <p:txBody>
          <a:bodyPr vert="horz" wrap="square" lIns="0" tIns="109855" rIns="0" bIns="0" rtlCol="0">
            <a:spAutoFit/>
          </a:bodyPr>
          <a:lstStyle/>
          <a:p>
            <a:pPr marL="410209" indent="-182245">
              <a:lnSpc>
                <a:spcPct val="100000"/>
              </a:lnSpc>
              <a:spcBef>
                <a:spcPts val="865"/>
              </a:spcBef>
            </a:pPr>
            <a:r>
              <a:rPr sz="1300" spc="-5" dirty="0">
                <a:solidFill>
                  <a:srgbClr val="FFFFFF"/>
                </a:solidFill>
                <a:latin typeface="Arial"/>
                <a:cs typeface="Arial"/>
              </a:rPr>
              <a:t>Activity 4.4: Coaching Conversation</a:t>
            </a:r>
            <a:r>
              <a:rPr sz="1300" spc="95" dirty="0">
                <a:solidFill>
                  <a:srgbClr val="FFFFFF"/>
                </a:solidFill>
                <a:latin typeface="Arial"/>
                <a:cs typeface="Arial"/>
              </a:rPr>
              <a:t> </a:t>
            </a:r>
            <a:r>
              <a:rPr sz="1300" spc="-15" dirty="0">
                <a:solidFill>
                  <a:srgbClr val="FFFFFF"/>
                </a:solidFill>
                <a:latin typeface="Arial"/>
                <a:cs typeface="Arial"/>
              </a:rPr>
              <a:t>(CREATE)</a:t>
            </a:r>
            <a:endParaRPr sz="130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marL="410209" marR="579120">
              <a:lnSpc>
                <a:spcPct val="110000"/>
              </a:lnSpc>
              <a:spcBef>
                <a:spcPts val="865"/>
              </a:spcBef>
            </a:pPr>
            <a:r>
              <a:rPr sz="1200" dirty="0">
                <a:latin typeface="Calibri"/>
                <a:cs typeface="Calibri"/>
              </a:rPr>
              <a:t>This is a peer </a:t>
            </a:r>
            <a:r>
              <a:rPr sz="1200" spc="-5" dirty="0">
                <a:latin typeface="Calibri"/>
                <a:cs typeface="Calibri"/>
              </a:rPr>
              <a:t>coaching </a:t>
            </a:r>
            <a:r>
              <a:rPr sz="1200" spc="-10" dirty="0">
                <a:latin typeface="Calibri"/>
                <a:cs typeface="Calibri"/>
              </a:rPr>
              <a:t>exercise </a:t>
            </a:r>
            <a:r>
              <a:rPr sz="1200" spc="-5" dirty="0">
                <a:latin typeface="Calibri"/>
                <a:cs typeface="Calibri"/>
              </a:rPr>
              <a:t>using </a:t>
            </a:r>
            <a:r>
              <a:rPr sz="1200" spc="-20" dirty="0">
                <a:latin typeface="Calibri"/>
                <a:cs typeface="Calibri"/>
              </a:rPr>
              <a:t>CREATE </a:t>
            </a:r>
            <a:r>
              <a:rPr sz="1200" dirty="0">
                <a:latin typeface="Calibri"/>
                <a:cs typeface="Calibri"/>
              </a:rPr>
              <a:t>Model,  </a:t>
            </a:r>
            <a:r>
              <a:rPr sz="1200" spc="-5" dirty="0">
                <a:latin typeface="Calibri"/>
                <a:cs typeface="Calibri"/>
              </a:rPr>
              <a:t>where coach will </a:t>
            </a:r>
            <a:r>
              <a:rPr sz="1200" dirty="0">
                <a:latin typeface="Calibri"/>
                <a:cs typeface="Calibri"/>
              </a:rPr>
              <a:t>help </a:t>
            </a:r>
            <a:r>
              <a:rPr sz="1200" spc="-5" dirty="0">
                <a:latin typeface="Calibri"/>
                <a:cs typeface="Calibri"/>
              </a:rPr>
              <a:t>coachee </a:t>
            </a:r>
            <a:r>
              <a:rPr sz="1200" spc="-10" dirty="0">
                <a:latin typeface="Calibri"/>
                <a:cs typeface="Calibri"/>
              </a:rPr>
              <a:t>make </a:t>
            </a:r>
            <a:r>
              <a:rPr sz="1200" dirty="0">
                <a:latin typeface="Calibri"/>
                <a:cs typeface="Calibri"/>
              </a:rPr>
              <a:t>a decision, or </a:t>
            </a:r>
            <a:r>
              <a:rPr sz="1200" spc="-10" dirty="0">
                <a:latin typeface="Calibri"/>
                <a:cs typeface="Calibri"/>
              </a:rPr>
              <a:t>solve </a:t>
            </a:r>
            <a:r>
              <a:rPr sz="1200" dirty="0">
                <a:latin typeface="Calibri"/>
                <a:cs typeface="Calibri"/>
              </a:rPr>
              <a:t>a  </a:t>
            </a:r>
            <a:r>
              <a:rPr sz="1200" spc="-5" dirty="0">
                <a:latin typeface="Calibri"/>
                <a:cs typeface="Calibri"/>
              </a:rPr>
              <a:t>problem.</a:t>
            </a:r>
            <a:endParaRPr sz="1200">
              <a:latin typeface="Calibri"/>
              <a:cs typeface="Calibri"/>
            </a:endParaRPr>
          </a:p>
        </p:txBody>
      </p:sp>
      <p:sp>
        <p:nvSpPr>
          <p:cNvPr id="74" name="object 74"/>
          <p:cNvSpPr txBox="1"/>
          <p:nvPr/>
        </p:nvSpPr>
        <p:spPr>
          <a:xfrm>
            <a:off x="1540893" y="6579745"/>
            <a:ext cx="3487420" cy="1092607"/>
          </a:xfrm>
          <a:prstGeom prst="rect">
            <a:avLst/>
          </a:prstGeom>
        </p:spPr>
        <p:txBody>
          <a:bodyPr vert="horz" wrap="square" lIns="0" tIns="0" rIns="0" bIns="0" rtlCol="0">
            <a:spAutoFit/>
          </a:bodyPr>
          <a:lstStyle/>
          <a:p>
            <a:pPr marL="12700" marR="5080" algn="just">
              <a:lnSpc>
                <a:spcPct val="110000"/>
              </a:lnSpc>
            </a:pPr>
            <a:r>
              <a:rPr sz="1200" spc="-5" dirty="0">
                <a:latin typeface="Calibri"/>
                <a:cs typeface="Calibri"/>
              </a:rPr>
              <a:t>For each coaching session, </a:t>
            </a:r>
            <a:r>
              <a:rPr sz="1200" dirty="0">
                <a:latin typeface="Calibri"/>
                <a:cs typeface="Calibri"/>
              </a:rPr>
              <a:t>one </a:t>
            </a:r>
            <a:r>
              <a:rPr sz="1200" spc="-5" dirty="0">
                <a:latin typeface="Calibri"/>
                <a:cs typeface="Calibri"/>
              </a:rPr>
              <a:t>person will </a:t>
            </a:r>
            <a:r>
              <a:rPr sz="1200" dirty="0">
                <a:latin typeface="Calibri"/>
                <a:cs typeface="Calibri"/>
              </a:rPr>
              <a:t>act as </a:t>
            </a:r>
            <a:r>
              <a:rPr sz="1200" spc="-5" dirty="0">
                <a:latin typeface="Calibri"/>
                <a:cs typeface="Calibri"/>
              </a:rPr>
              <a:t>Coach,  </a:t>
            </a:r>
            <a:r>
              <a:rPr sz="1200" dirty="0">
                <a:latin typeface="Calibri"/>
                <a:cs typeface="Calibri"/>
              </a:rPr>
              <a:t>another as </a:t>
            </a:r>
            <a:r>
              <a:rPr sz="1200" spc="-5" dirty="0">
                <a:latin typeface="Calibri"/>
                <a:cs typeface="Calibri"/>
              </a:rPr>
              <a:t>Coachee, </a:t>
            </a:r>
            <a:r>
              <a:rPr sz="1200" dirty="0">
                <a:latin typeface="Calibri"/>
                <a:cs typeface="Calibri"/>
              </a:rPr>
              <a:t>and the </a:t>
            </a:r>
            <a:r>
              <a:rPr sz="1200" spc="-5" dirty="0">
                <a:latin typeface="Calibri"/>
                <a:cs typeface="Calibri"/>
              </a:rPr>
              <a:t>third </a:t>
            </a:r>
            <a:r>
              <a:rPr sz="1200" dirty="0">
                <a:latin typeface="Calibri"/>
                <a:cs typeface="Calibri"/>
              </a:rPr>
              <a:t>as </a:t>
            </a:r>
            <a:r>
              <a:rPr sz="1200" spc="-15" dirty="0">
                <a:latin typeface="Calibri"/>
                <a:cs typeface="Calibri"/>
              </a:rPr>
              <a:t>observer. </a:t>
            </a:r>
            <a:r>
              <a:rPr sz="1200" spc="-5" dirty="0">
                <a:latin typeface="Calibri"/>
                <a:cs typeface="Calibri"/>
              </a:rPr>
              <a:t>After</a:t>
            </a:r>
            <a:r>
              <a:rPr sz="1200" spc="-145" dirty="0">
                <a:latin typeface="Calibri"/>
                <a:cs typeface="Calibri"/>
              </a:rPr>
              <a:t> </a:t>
            </a:r>
            <a:r>
              <a:rPr sz="1200" dirty="0">
                <a:latin typeface="Calibri"/>
                <a:cs typeface="Calibri"/>
              </a:rPr>
              <a:t>the  </a:t>
            </a:r>
            <a:r>
              <a:rPr sz="1200" spc="-5" dirty="0">
                <a:latin typeface="Calibri"/>
                <a:cs typeface="Calibri"/>
              </a:rPr>
              <a:t>coaching session, observer will share</a:t>
            </a:r>
            <a:r>
              <a:rPr sz="1200" spc="-75" dirty="0">
                <a:latin typeface="Calibri"/>
                <a:cs typeface="Calibri"/>
              </a:rPr>
              <a:t> </a:t>
            </a:r>
            <a:r>
              <a:rPr sz="1200" spc="-5" dirty="0">
                <a:latin typeface="Calibri"/>
                <a:cs typeface="Calibri"/>
              </a:rPr>
              <a:t>feedback.</a:t>
            </a:r>
            <a:endParaRPr sz="1200">
              <a:latin typeface="Calibri"/>
              <a:cs typeface="Calibri"/>
            </a:endParaRPr>
          </a:p>
          <a:p>
            <a:pPr marL="12700" marR="97790">
              <a:lnSpc>
                <a:spcPct val="110000"/>
              </a:lnSpc>
              <a:spcBef>
                <a:spcPts val="600"/>
              </a:spcBef>
            </a:pPr>
            <a:r>
              <a:rPr sz="1200" spc="-5" dirty="0">
                <a:latin typeface="Calibri"/>
                <a:cs typeface="Calibri"/>
              </a:rPr>
              <a:t>After each coaching session, roles will </a:t>
            </a:r>
            <a:r>
              <a:rPr sz="1200" dirty="0">
                <a:latin typeface="Calibri"/>
                <a:cs typeface="Calibri"/>
              </a:rPr>
              <a:t>be </a:t>
            </a:r>
            <a:r>
              <a:rPr sz="1200" spc="-10" dirty="0">
                <a:latin typeface="Calibri"/>
                <a:cs typeface="Calibri"/>
              </a:rPr>
              <a:t>rotated. Each  </a:t>
            </a:r>
            <a:r>
              <a:rPr sz="1200" spc="-5" dirty="0">
                <a:latin typeface="Calibri"/>
                <a:cs typeface="Calibri"/>
              </a:rPr>
              <a:t>session should </a:t>
            </a:r>
            <a:r>
              <a:rPr sz="1200" spc="-15" dirty="0">
                <a:latin typeface="Calibri"/>
                <a:cs typeface="Calibri"/>
              </a:rPr>
              <a:t>take </a:t>
            </a:r>
            <a:r>
              <a:rPr sz="1200" dirty="0">
                <a:latin typeface="Calibri"/>
                <a:cs typeface="Calibri"/>
              </a:rPr>
              <a:t>no </a:t>
            </a:r>
            <a:r>
              <a:rPr sz="1200" spc="-5" dirty="0">
                <a:latin typeface="Calibri"/>
                <a:cs typeface="Calibri"/>
              </a:rPr>
              <a:t>more </a:t>
            </a:r>
            <a:r>
              <a:rPr sz="1200" dirty="0">
                <a:latin typeface="Calibri"/>
                <a:cs typeface="Calibri"/>
              </a:rPr>
              <a:t>than 8-10 min,</a:t>
            </a:r>
            <a:r>
              <a:rPr sz="1200" spc="-90" dirty="0">
                <a:latin typeface="Calibri"/>
                <a:cs typeface="Calibri"/>
              </a:rPr>
              <a:t> </a:t>
            </a:r>
            <a:r>
              <a:rPr sz="1200" spc="-5" dirty="0">
                <a:latin typeface="Calibri"/>
                <a:cs typeface="Calibri"/>
              </a:rPr>
              <a:t>including</a:t>
            </a:r>
            <a:endParaRPr sz="1200">
              <a:latin typeface="Calibri"/>
              <a:cs typeface="Calibri"/>
            </a:endParaRPr>
          </a:p>
        </p:txBody>
      </p:sp>
      <p:sp>
        <p:nvSpPr>
          <p:cNvPr id="75" name="object 75"/>
          <p:cNvSpPr txBox="1"/>
          <p:nvPr/>
        </p:nvSpPr>
        <p:spPr>
          <a:xfrm>
            <a:off x="1540891" y="7680069"/>
            <a:ext cx="1286510" cy="184666"/>
          </a:xfrm>
          <a:prstGeom prst="rect">
            <a:avLst/>
          </a:prstGeom>
        </p:spPr>
        <p:txBody>
          <a:bodyPr vert="horz" wrap="square" lIns="0" tIns="0" rIns="0" bIns="0" rtlCol="0">
            <a:spAutoFit/>
          </a:bodyPr>
          <a:lstStyle/>
          <a:p>
            <a:pPr marL="12700">
              <a:lnSpc>
                <a:spcPct val="100000"/>
              </a:lnSpc>
            </a:pPr>
            <a:r>
              <a:rPr sz="1200" spc="-5" dirty="0">
                <a:latin typeface="Calibri"/>
                <a:cs typeface="Calibri"/>
              </a:rPr>
              <a:t>observation</a:t>
            </a:r>
            <a:r>
              <a:rPr sz="1200" spc="-110" dirty="0">
                <a:latin typeface="Calibri"/>
                <a:cs typeface="Calibri"/>
              </a:rPr>
              <a:t> </a:t>
            </a:r>
            <a:r>
              <a:rPr sz="1200" dirty="0">
                <a:latin typeface="Calibri"/>
                <a:cs typeface="Calibri"/>
              </a:rPr>
              <a:t>sharing.</a:t>
            </a:r>
            <a:endParaRPr sz="1200">
              <a:latin typeface="Calibri"/>
              <a:cs typeface="Calibri"/>
            </a:endParaRPr>
          </a:p>
        </p:txBody>
      </p:sp>
      <p:sp>
        <p:nvSpPr>
          <p:cNvPr id="76" name="object 76"/>
          <p:cNvSpPr/>
          <p:nvPr/>
        </p:nvSpPr>
        <p:spPr>
          <a:xfrm>
            <a:off x="4826510" y="7482842"/>
            <a:ext cx="568451" cy="566929"/>
          </a:xfrm>
          <a:prstGeom prst="rect">
            <a:avLst/>
          </a:prstGeom>
          <a:blipFill>
            <a:blip r:embed="rId11" cstate="print"/>
            <a:stretch>
              <a:fillRect/>
            </a:stretch>
          </a:blipFill>
        </p:spPr>
        <p:txBody>
          <a:bodyPr wrap="square" lIns="0" tIns="0" rIns="0" bIns="0" rtlCol="0"/>
          <a:lstStyle/>
          <a:p>
            <a:endParaRPr/>
          </a:p>
        </p:txBody>
      </p:sp>
      <p:sp>
        <p:nvSpPr>
          <p:cNvPr id="77" name="object 77"/>
          <p:cNvSpPr/>
          <p:nvPr/>
        </p:nvSpPr>
        <p:spPr>
          <a:xfrm>
            <a:off x="4846956" y="7502652"/>
            <a:ext cx="500380" cy="500380"/>
          </a:xfrm>
          <a:custGeom>
            <a:avLst/>
            <a:gdLst/>
            <a:ahLst/>
            <a:cxnLst/>
            <a:rect l="l" t="t" r="r" b="b"/>
            <a:pathLst>
              <a:path w="500379" h="500379">
                <a:moveTo>
                  <a:pt x="250062" y="0"/>
                </a:moveTo>
                <a:lnTo>
                  <a:pt x="205128" y="4026"/>
                </a:lnTo>
                <a:lnTo>
                  <a:pt x="162830" y="15635"/>
                </a:lnTo>
                <a:lnTo>
                  <a:pt x="123876" y="34120"/>
                </a:lnTo>
                <a:lnTo>
                  <a:pt x="88974" y="58777"/>
                </a:lnTo>
                <a:lnTo>
                  <a:pt x="58830" y="88900"/>
                </a:lnTo>
                <a:lnTo>
                  <a:pt x="34153" y="123782"/>
                </a:lnTo>
                <a:lnTo>
                  <a:pt x="15651" y="162719"/>
                </a:lnTo>
                <a:lnTo>
                  <a:pt x="4030" y="205006"/>
                </a:lnTo>
                <a:lnTo>
                  <a:pt x="0" y="249936"/>
                </a:lnTo>
                <a:lnTo>
                  <a:pt x="4030" y="294903"/>
                </a:lnTo>
                <a:lnTo>
                  <a:pt x="15651" y="337217"/>
                </a:lnTo>
                <a:lnTo>
                  <a:pt x="34153" y="376175"/>
                </a:lnTo>
                <a:lnTo>
                  <a:pt x="58830" y="411071"/>
                </a:lnTo>
                <a:lnTo>
                  <a:pt x="88974" y="441202"/>
                </a:lnTo>
                <a:lnTo>
                  <a:pt x="123876" y="465864"/>
                </a:lnTo>
                <a:lnTo>
                  <a:pt x="162830" y="484351"/>
                </a:lnTo>
                <a:lnTo>
                  <a:pt x="205128" y="495960"/>
                </a:lnTo>
                <a:lnTo>
                  <a:pt x="250062" y="499986"/>
                </a:lnTo>
                <a:lnTo>
                  <a:pt x="294992" y="495960"/>
                </a:lnTo>
                <a:lnTo>
                  <a:pt x="337279" y="484351"/>
                </a:lnTo>
                <a:lnTo>
                  <a:pt x="376216" y="465864"/>
                </a:lnTo>
                <a:lnTo>
                  <a:pt x="411099" y="441202"/>
                </a:lnTo>
                <a:lnTo>
                  <a:pt x="441221" y="411071"/>
                </a:lnTo>
                <a:lnTo>
                  <a:pt x="465878" y="376175"/>
                </a:lnTo>
                <a:lnTo>
                  <a:pt x="484363" y="337217"/>
                </a:lnTo>
                <a:lnTo>
                  <a:pt x="495972" y="294903"/>
                </a:lnTo>
                <a:lnTo>
                  <a:pt x="499999" y="249936"/>
                </a:lnTo>
                <a:lnTo>
                  <a:pt x="495972" y="205006"/>
                </a:lnTo>
                <a:lnTo>
                  <a:pt x="484363" y="162719"/>
                </a:lnTo>
                <a:lnTo>
                  <a:pt x="465878" y="123782"/>
                </a:lnTo>
                <a:lnTo>
                  <a:pt x="441221" y="88900"/>
                </a:lnTo>
                <a:lnTo>
                  <a:pt x="411098" y="58777"/>
                </a:lnTo>
                <a:lnTo>
                  <a:pt x="376216" y="34120"/>
                </a:lnTo>
                <a:lnTo>
                  <a:pt x="337279" y="15635"/>
                </a:lnTo>
                <a:lnTo>
                  <a:pt x="294992" y="4026"/>
                </a:lnTo>
                <a:lnTo>
                  <a:pt x="250062" y="0"/>
                </a:lnTo>
                <a:close/>
              </a:path>
            </a:pathLst>
          </a:custGeom>
          <a:solidFill>
            <a:srgbClr val="465063"/>
          </a:solidFill>
        </p:spPr>
        <p:txBody>
          <a:bodyPr wrap="square" lIns="0" tIns="0" rIns="0" bIns="0" rtlCol="0"/>
          <a:lstStyle/>
          <a:p>
            <a:endParaRPr/>
          </a:p>
        </p:txBody>
      </p:sp>
      <p:sp>
        <p:nvSpPr>
          <p:cNvPr id="78" name="object 78"/>
          <p:cNvSpPr/>
          <p:nvPr/>
        </p:nvSpPr>
        <p:spPr>
          <a:xfrm>
            <a:off x="4846956" y="7502652"/>
            <a:ext cx="500380" cy="500380"/>
          </a:xfrm>
          <a:custGeom>
            <a:avLst/>
            <a:gdLst/>
            <a:ahLst/>
            <a:cxnLst/>
            <a:rect l="l" t="t" r="r" b="b"/>
            <a:pathLst>
              <a:path w="500379" h="500379">
                <a:moveTo>
                  <a:pt x="0" y="249936"/>
                </a:moveTo>
                <a:lnTo>
                  <a:pt x="4030" y="205006"/>
                </a:lnTo>
                <a:lnTo>
                  <a:pt x="15651" y="162719"/>
                </a:lnTo>
                <a:lnTo>
                  <a:pt x="34153" y="123782"/>
                </a:lnTo>
                <a:lnTo>
                  <a:pt x="58830" y="88900"/>
                </a:lnTo>
                <a:lnTo>
                  <a:pt x="88974" y="58777"/>
                </a:lnTo>
                <a:lnTo>
                  <a:pt x="123876" y="34120"/>
                </a:lnTo>
                <a:lnTo>
                  <a:pt x="162830" y="15635"/>
                </a:lnTo>
                <a:lnTo>
                  <a:pt x="205128" y="4026"/>
                </a:lnTo>
                <a:lnTo>
                  <a:pt x="250062" y="0"/>
                </a:lnTo>
                <a:lnTo>
                  <a:pt x="294992" y="4026"/>
                </a:lnTo>
                <a:lnTo>
                  <a:pt x="337279" y="15635"/>
                </a:lnTo>
                <a:lnTo>
                  <a:pt x="376216" y="34120"/>
                </a:lnTo>
                <a:lnTo>
                  <a:pt x="411098" y="58777"/>
                </a:lnTo>
                <a:lnTo>
                  <a:pt x="441221" y="88900"/>
                </a:lnTo>
                <a:lnTo>
                  <a:pt x="465878" y="123782"/>
                </a:lnTo>
                <a:lnTo>
                  <a:pt x="484363" y="162719"/>
                </a:lnTo>
                <a:lnTo>
                  <a:pt x="495972" y="205006"/>
                </a:lnTo>
                <a:lnTo>
                  <a:pt x="499999" y="249936"/>
                </a:lnTo>
                <a:lnTo>
                  <a:pt x="495972" y="294903"/>
                </a:lnTo>
                <a:lnTo>
                  <a:pt x="484363" y="337217"/>
                </a:lnTo>
                <a:lnTo>
                  <a:pt x="465878" y="376175"/>
                </a:lnTo>
                <a:lnTo>
                  <a:pt x="441221" y="411071"/>
                </a:lnTo>
                <a:lnTo>
                  <a:pt x="411099" y="441202"/>
                </a:lnTo>
                <a:lnTo>
                  <a:pt x="376216" y="465864"/>
                </a:lnTo>
                <a:lnTo>
                  <a:pt x="337279" y="484351"/>
                </a:lnTo>
                <a:lnTo>
                  <a:pt x="294992" y="495960"/>
                </a:lnTo>
                <a:lnTo>
                  <a:pt x="250062" y="499986"/>
                </a:lnTo>
                <a:lnTo>
                  <a:pt x="205128" y="495960"/>
                </a:lnTo>
                <a:lnTo>
                  <a:pt x="162830" y="484351"/>
                </a:lnTo>
                <a:lnTo>
                  <a:pt x="123876" y="465864"/>
                </a:lnTo>
                <a:lnTo>
                  <a:pt x="88974" y="441202"/>
                </a:lnTo>
                <a:lnTo>
                  <a:pt x="58830" y="411071"/>
                </a:lnTo>
                <a:lnTo>
                  <a:pt x="34153" y="376175"/>
                </a:lnTo>
                <a:lnTo>
                  <a:pt x="15651" y="337217"/>
                </a:lnTo>
                <a:lnTo>
                  <a:pt x="4030" y="294903"/>
                </a:lnTo>
                <a:lnTo>
                  <a:pt x="0" y="249936"/>
                </a:lnTo>
                <a:close/>
              </a:path>
            </a:pathLst>
          </a:custGeom>
          <a:ln w="12700">
            <a:solidFill>
              <a:srgbClr val="FFFFFF"/>
            </a:solidFill>
          </a:ln>
        </p:spPr>
        <p:txBody>
          <a:bodyPr wrap="square" lIns="0" tIns="0" rIns="0" bIns="0" rtlCol="0"/>
          <a:lstStyle/>
          <a:p>
            <a:endParaRPr/>
          </a:p>
        </p:txBody>
      </p:sp>
      <p:sp>
        <p:nvSpPr>
          <p:cNvPr id="79" name="object 79"/>
          <p:cNvSpPr/>
          <p:nvPr/>
        </p:nvSpPr>
        <p:spPr>
          <a:xfrm>
            <a:off x="4898135" y="7553706"/>
            <a:ext cx="398145" cy="398145"/>
          </a:xfrm>
          <a:custGeom>
            <a:avLst/>
            <a:gdLst/>
            <a:ahLst/>
            <a:cxnLst/>
            <a:rect l="l" t="t" r="r" b="b"/>
            <a:pathLst>
              <a:path w="398145" h="398145">
                <a:moveTo>
                  <a:pt x="198881" y="0"/>
                </a:moveTo>
                <a:lnTo>
                  <a:pt x="153275" y="5251"/>
                </a:lnTo>
                <a:lnTo>
                  <a:pt x="111411" y="20211"/>
                </a:lnTo>
                <a:lnTo>
                  <a:pt x="74484" y="43687"/>
                </a:lnTo>
                <a:lnTo>
                  <a:pt x="43687" y="74484"/>
                </a:lnTo>
                <a:lnTo>
                  <a:pt x="20211" y="111411"/>
                </a:lnTo>
                <a:lnTo>
                  <a:pt x="5251" y="153275"/>
                </a:lnTo>
                <a:lnTo>
                  <a:pt x="0" y="198881"/>
                </a:lnTo>
                <a:lnTo>
                  <a:pt x="5251" y="244495"/>
                </a:lnTo>
                <a:lnTo>
                  <a:pt x="20211" y="286377"/>
                </a:lnTo>
                <a:lnTo>
                  <a:pt x="43687" y="323329"/>
                </a:lnTo>
                <a:lnTo>
                  <a:pt x="74484" y="354153"/>
                </a:lnTo>
                <a:lnTo>
                  <a:pt x="111411" y="377653"/>
                </a:lnTo>
                <a:lnTo>
                  <a:pt x="153275" y="392632"/>
                </a:lnTo>
                <a:lnTo>
                  <a:pt x="198881" y="397890"/>
                </a:lnTo>
                <a:lnTo>
                  <a:pt x="244488" y="392632"/>
                </a:lnTo>
                <a:lnTo>
                  <a:pt x="286352" y="377653"/>
                </a:lnTo>
                <a:lnTo>
                  <a:pt x="323279" y="354153"/>
                </a:lnTo>
                <a:lnTo>
                  <a:pt x="354076" y="323329"/>
                </a:lnTo>
                <a:lnTo>
                  <a:pt x="377552" y="286377"/>
                </a:lnTo>
                <a:lnTo>
                  <a:pt x="392512" y="244495"/>
                </a:lnTo>
                <a:lnTo>
                  <a:pt x="397763" y="198881"/>
                </a:lnTo>
                <a:lnTo>
                  <a:pt x="392512" y="153275"/>
                </a:lnTo>
                <a:lnTo>
                  <a:pt x="377552" y="111411"/>
                </a:lnTo>
                <a:lnTo>
                  <a:pt x="354076" y="74484"/>
                </a:lnTo>
                <a:lnTo>
                  <a:pt x="323279" y="43687"/>
                </a:lnTo>
                <a:lnTo>
                  <a:pt x="286352" y="20211"/>
                </a:lnTo>
                <a:lnTo>
                  <a:pt x="244488" y="5251"/>
                </a:lnTo>
                <a:lnTo>
                  <a:pt x="198881" y="0"/>
                </a:lnTo>
                <a:close/>
              </a:path>
            </a:pathLst>
          </a:custGeom>
          <a:solidFill>
            <a:srgbClr val="D9D9D9"/>
          </a:solidFill>
        </p:spPr>
        <p:txBody>
          <a:bodyPr wrap="square" lIns="0" tIns="0" rIns="0" bIns="0" rtlCol="0"/>
          <a:lstStyle/>
          <a:p>
            <a:endParaRPr/>
          </a:p>
        </p:txBody>
      </p:sp>
      <p:sp>
        <p:nvSpPr>
          <p:cNvPr id="80" name="object 80"/>
          <p:cNvSpPr/>
          <p:nvPr/>
        </p:nvSpPr>
        <p:spPr>
          <a:xfrm>
            <a:off x="5094223" y="7552944"/>
            <a:ext cx="7620" cy="396240"/>
          </a:xfrm>
          <a:custGeom>
            <a:avLst/>
            <a:gdLst/>
            <a:ahLst/>
            <a:cxnLst/>
            <a:rect l="l" t="t" r="r" b="b"/>
            <a:pathLst>
              <a:path w="7620" h="396240">
                <a:moveTo>
                  <a:pt x="0" y="0"/>
                </a:moveTo>
                <a:lnTo>
                  <a:pt x="7365" y="396113"/>
                </a:lnTo>
              </a:path>
            </a:pathLst>
          </a:custGeom>
          <a:ln w="6350">
            <a:solidFill>
              <a:srgbClr val="A6A6A6"/>
            </a:solidFill>
          </a:ln>
        </p:spPr>
        <p:txBody>
          <a:bodyPr wrap="square" lIns="0" tIns="0" rIns="0" bIns="0" rtlCol="0"/>
          <a:lstStyle/>
          <a:p>
            <a:endParaRPr/>
          </a:p>
        </p:txBody>
      </p:sp>
      <p:sp>
        <p:nvSpPr>
          <p:cNvPr id="81" name="object 81"/>
          <p:cNvSpPr/>
          <p:nvPr/>
        </p:nvSpPr>
        <p:spPr>
          <a:xfrm>
            <a:off x="4899786" y="7746491"/>
            <a:ext cx="396240" cy="7620"/>
          </a:xfrm>
          <a:custGeom>
            <a:avLst/>
            <a:gdLst/>
            <a:ahLst/>
            <a:cxnLst/>
            <a:rect l="l" t="t" r="r" b="b"/>
            <a:pathLst>
              <a:path w="396239" h="7620">
                <a:moveTo>
                  <a:pt x="0" y="7239"/>
                </a:moveTo>
                <a:lnTo>
                  <a:pt x="396239" y="0"/>
                </a:lnTo>
              </a:path>
            </a:pathLst>
          </a:custGeom>
          <a:ln w="6350">
            <a:solidFill>
              <a:srgbClr val="A6A6A6"/>
            </a:solidFill>
          </a:ln>
        </p:spPr>
        <p:txBody>
          <a:bodyPr wrap="square" lIns="0" tIns="0" rIns="0" bIns="0" rtlCol="0"/>
          <a:lstStyle/>
          <a:p>
            <a:endParaRPr/>
          </a:p>
        </p:txBody>
      </p:sp>
      <p:sp>
        <p:nvSpPr>
          <p:cNvPr id="82" name="object 82"/>
          <p:cNvSpPr/>
          <p:nvPr/>
        </p:nvSpPr>
        <p:spPr>
          <a:xfrm>
            <a:off x="4954396" y="7615173"/>
            <a:ext cx="285750" cy="274955"/>
          </a:xfrm>
          <a:custGeom>
            <a:avLst/>
            <a:gdLst/>
            <a:ahLst/>
            <a:cxnLst/>
            <a:rect l="l" t="t" r="r" b="b"/>
            <a:pathLst>
              <a:path w="285750" h="274954">
                <a:moveTo>
                  <a:pt x="0" y="0"/>
                </a:moveTo>
                <a:lnTo>
                  <a:pt x="285241" y="274955"/>
                </a:lnTo>
              </a:path>
            </a:pathLst>
          </a:custGeom>
          <a:ln w="6350">
            <a:solidFill>
              <a:srgbClr val="A6A6A6"/>
            </a:solidFill>
          </a:ln>
        </p:spPr>
        <p:txBody>
          <a:bodyPr wrap="square" lIns="0" tIns="0" rIns="0" bIns="0" rtlCol="0"/>
          <a:lstStyle/>
          <a:p>
            <a:endParaRPr/>
          </a:p>
        </p:txBody>
      </p:sp>
      <p:sp>
        <p:nvSpPr>
          <p:cNvPr id="83" name="object 83"/>
          <p:cNvSpPr/>
          <p:nvPr/>
        </p:nvSpPr>
        <p:spPr>
          <a:xfrm>
            <a:off x="4958971" y="7609459"/>
            <a:ext cx="274955" cy="285750"/>
          </a:xfrm>
          <a:custGeom>
            <a:avLst/>
            <a:gdLst/>
            <a:ahLst/>
            <a:cxnLst/>
            <a:rect l="l" t="t" r="r" b="b"/>
            <a:pathLst>
              <a:path w="274954" h="285750">
                <a:moveTo>
                  <a:pt x="0" y="285241"/>
                </a:moveTo>
                <a:lnTo>
                  <a:pt x="274954" y="0"/>
                </a:lnTo>
              </a:path>
            </a:pathLst>
          </a:custGeom>
          <a:ln w="6350">
            <a:solidFill>
              <a:srgbClr val="A6A6A6"/>
            </a:solidFill>
          </a:ln>
        </p:spPr>
        <p:txBody>
          <a:bodyPr wrap="square" lIns="0" tIns="0" rIns="0" bIns="0" rtlCol="0"/>
          <a:lstStyle/>
          <a:p>
            <a:endParaRPr/>
          </a:p>
        </p:txBody>
      </p:sp>
      <p:sp>
        <p:nvSpPr>
          <p:cNvPr id="84" name="object 84"/>
          <p:cNvSpPr/>
          <p:nvPr/>
        </p:nvSpPr>
        <p:spPr>
          <a:xfrm>
            <a:off x="4932555" y="7588251"/>
            <a:ext cx="328930" cy="328930"/>
          </a:xfrm>
          <a:custGeom>
            <a:avLst/>
            <a:gdLst/>
            <a:ahLst/>
            <a:cxnLst/>
            <a:rect l="l" t="t" r="r" b="b"/>
            <a:pathLst>
              <a:path w="328929" h="328929">
                <a:moveTo>
                  <a:pt x="164464" y="0"/>
                </a:moveTo>
                <a:lnTo>
                  <a:pt x="120752" y="5876"/>
                </a:lnTo>
                <a:lnTo>
                  <a:pt x="81468" y="22455"/>
                </a:lnTo>
                <a:lnTo>
                  <a:pt x="48180" y="48164"/>
                </a:lnTo>
                <a:lnTo>
                  <a:pt x="22460" y="81430"/>
                </a:lnTo>
                <a:lnTo>
                  <a:pt x="5876" y="120679"/>
                </a:lnTo>
                <a:lnTo>
                  <a:pt x="0" y="164338"/>
                </a:lnTo>
                <a:lnTo>
                  <a:pt x="5876" y="208050"/>
                </a:lnTo>
                <a:lnTo>
                  <a:pt x="22460" y="247334"/>
                </a:lnTo>
                <a:lnTo>
                  <a:pt x="48180" y="280622"/>
                </a:lnTo>
                <a:lnTo>
                  <a:pt x="81468" y="306342"/>
                </a:lnTo>
                <a:lnTo>
                  <a:pt x="120752" y="322926"/>
                </a:lnTo>
                <a:lnTo>
                  <a:pt x="164464" y="328803"/>
                </a:lnTo>
                <a:lnTo>
                  <a:pt x="208167" y="322926"/>
                </a:lnTo>
                <a:lnTo>
                  <a:pt x="247428" y="306342"/>
                </a:lnTo>
                <a:lnTo>
                  <a:pt x="280685" y="280622"/>
                </a:lnTo>
                <a:lnTo>
                  <a:pt x="306375" y="247334"/>
                </a:lnTo>
                <a:lnTo>
                  <a:pt x="322935" y="208050"/>
                </a:lnTo>
                <a:lnTo>
                  <a:pt x="328802" y="164338"/>
                </a:lnTo>
                <a:lnTo>
                  <a:pt x="322935" y="120679"/>
                </a:lnTo>
                <a:lnTo>
                  <a:pt x="306375" y="81430"/>
                </a:lnTo>
                <a:lnTo>
                  <a:pt x="280685" y="48164"/>
                </a:lnTo>
                <a:lnTo>
                  <a:pt x="247428" y="22455"/>
                </a:lnTo>
                <a:lnTo>
                  <a:pt x="208167" y="5876"/>
                </a:lnTo>
                <a:lnTo>
                  <a:pt x="164464" y="0"/>
                </a:lnTo>
                <a:close/>
              </a:path>
            </a:pathLst>
          </a:custGeom>
          <a:solidFill>
            <a:srgbClr val="D9D9D9"/>
          </a:solidFill>
        </p:spPr>
        <p:txBody>
          <a:bodyPr wrap="square" lIns="0" tIns="0" rIns="0" bIns="0" rtlCol="0"/>
          <a:lstStyle/>
          <a:p>
            <a:endParaRPr/>
          </a:p>
        </p:txBody>
      </p:sp>
      <p:sp>
        <p:nvSpPr>
          <p:cNvPr id="85" name="object 85"/>
          <p:cNvSpPr/>
          <p:nvPr/>
        </p:nvSpPr>
        <p:spPr>
          <a:xfrm>
            <a:off x="4952872" y="7608571"/>
            <a:ext cx="288290" cy="288289"/>
          </a:xfrm>
          <a:custGeom>
            <a:avLst/>
            <a:gdLst/>
            <a:ahLst/>
            <a:cxnLst/>
            <a:rect l="l" t="t" r="r" b="b"/>
            <a:pathLst>
              <a:path w="288289" h="288290">
                <a:moveTo>
                  <a:pt x="144144" y="0"/>
                </a:moveTo>
                <a:lnTo>
                  <a:pt x="98576" y="7345"/>
                </a:lnTo>
                <a:lnTo>
                  <a:pt x="59006" y="27797"/>
                </a:lnTo>
                <a:lnTo>
                  <a:pt x="27805" y="58978"/>
                </a:lnTo>
                <a:lnTo>
                  <a:pt x="7346" y="98511"/>
                </a:lnTo>
                <a:lnTo>
                  <a:pt x="0" y="144018"/>
                </a:lnTo>
                <a:lnTo>
                  <a:pt x="7346" y="189586"/>
                </a:lnTo>
                <a:lnTo>
                  <a:pt x="27805" y="229156"/>
                </a:lnTo>
                <a:lnTo>
                  <a:pt x="59006" y="260357"/>
                </a:lnTo>
                <a:lnTo>
                  <a:pt x="98576" y="280816"/>
                </a:lnTo>
                <a:lnTo>
                  <a:pt x="144144" y="288163"/>
                </a:lnTo>
                <a:lnTo>
                  <a:pt x="189651" y="280816"/>
                </a:lnTo>
                <a:lnTo>
                  <a:pt x="229184" y="260357"/>
                </a:lnTo>
                <a:lnTo>
                  <a:pt x="260365" y="229156"/>
                </a:lnTo>
                <a:lnTo>
                  <a:pt x="280817" y="189586"/>
                </a:lnTo>
                <a:lnTo>
                  <a:pt x="288163" y="144018"/>
                </a:lnTo>
                <a:lnTo>
                  <a:pt x="280817" y="98511"/>
                </a:lnTo>
                <a:lnTo>
                  <a:pt x="260365" y="58978"/>
                </a:lnTo>
                <a:lnTo>
                  <a:pt x="229184" y="27797"/>
                </a:lnTo>
                <a:lnTo>
                  <a:pt x="189651" y="7345"/>
                </a:lnTo>
                <a:lnTo>
                  <a:pt x="144144" y="0"/>
                </a:lnTo>
                <a:close/>
              </a:path>
            </a:pathLst>
          </a:custGeom>
          <a:solidFill>
            <a:srgbClr val="E68421"/>
          </a:solidFill>
        </p:spPr>
        <p:txBody>
          <a:bodyPr wrap="square" lIns="0" tIns="0" rIns="0" bIns="0" rtlCol="0"/>
          <a:lstStyle/>
          <a:p>
            <a:endParaRPr/>
          </a:p>
        </p:txBody>
      </p:sp>
      <p:sp>
        <p:nvSpPr>
          <p:cNvPr id="86" name="object 86"/>
          <p:cNvSpPr txBox="1"/>
          <p:nvPr/>
        </p:nvSpPr>
        <p:spPr>
          <a:xfrm>
            <a:off x="5000627" y="7626222"/>
            <a:ext cx="193675" cy="230832"/>
          </a:xfrm>
          <a:prstGeom prst="rect">
            <a:avLst/>
          </a:prstGeom>
        </p:spPr>
        <p:txBody>
          <a:bodyPr vert="horz" wrap="square" lIns="0" tIns="0" rIns="0" bIns="0" rtlCol="0">
            <a:spAutoFit/>
          </a:bodyPr>
          <a:lstStyle/>
          <a:p>
            <a:pPr marL="12700">
              <a:lnSpc>
                <a:spcPts val="1135"/>
              </a:lnSpc>
            </a:pPr>
            <a:r>
              <a:rPr sz="1000" b="1" spc="-10" dirty="0">
                <a:solidFill>
                  <a:srgbClr val="FFFFFF"/>
                </a:solidFill>
                <a:latin typeface="Arial Black"/>
                <a:cs typeface="Arial Black"/>
              </a:rPr>
              <a:t>3</a:t>
            </a:r>
            <a:r>
              <a:rPr sz="1000" b="1" spc="-5" dirty="0">
                <a:solidFill>
                  <a:srgbClr val="FFFFFF"/>
                </a:solidFill>
                <a:latin typeface="Arial Black"/>
                <a:cs typeface="Arial Black"/>
              </a:rPr>
              <a:t>0</a:t>
            </a:r>
            <a:endParaRPr sz="1000">
              <a:latin typeface="Arial Black"/>
              <a:cs typeface="Arial Black"/>
            </a:endParaRPr>
          </a:p>
          <a:p>
            <a:pPr marL="29209">
              <a:lnSpc>
                <a:spcPts val="655"/>
              </a:lnSpc>
            </a:pPr>
            <a:r>
              <a:rPr sz="600" b="1" spc="-5" dirty="0">
                <a:solidFill>
                  <a:srgbClr val="FFFFFF"/>
                </a:solidFill>
                <a:latin typeface="Arial"/>
                <a:cs typeface="Arial"/>
              </a:rPr>
              <a:t>min</a:t>
            </a:r>
            <a:endParaRPr sz="600">
              <a:latin typeface="Arial"/>
              <a:cs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61" name="object 61"/>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3" name="object 63"/>
          <p:cNvSpPr/>
          <p:nvPr/>
        </p:nvSpPr>
        <p:spPr>
          <a:xfrm>
            <a:off x="3149346" y="5709922"/>
            <a:ext cx="1270" cy="1377315"/>
          </a:xfrm>
          <a:custGeom>
            <a:avLst/>
            <a:gdLst/>
            <a:ahLst/>
            <a:cxnLst/>
            <a:rect l="l" t="t" r="r" b="b"/>
            <a:pathLst>
              <a:path w="1269" h="1377315">
                <a:moveTo>
                  <a:pt x="889" y="0"/>
                </a:moveTo>
                <a:lnTo>
                  <a:pt x="0" y="1376934"/>
                </a:lnTo>
              </a:path>
            </a:pathLst>
          </a:custGeom>
          <a:ln/>
        </p:spPr>
        <p:style>
          <a:lnRef idx="3">
            <a:schemeClr val="accent3"/>
          </a:lnRef>
          <a:fillRef idx="0">
            <a:schemeClr val="accent3"/>
          </a:fillRef>
          <a:effectRef idx="2">
            <a:schemeClr val="accent3"/>
          </a:effectRef>
          <a:fontRef idx="minor">
            <a:schemeClr val="tx1"/>
          </a:fontRef>
        </p:style>
        <p:txBody>
          <a:bodyPr wrap="square" lIns="0" tIns="0" rIns="0" bIns="0" rtlCol="0"/>
          <a:lstStyle/>
          <a:p>
            <a:endParaRPr/>
          </a:p>
        </p:txBody>
      </p:sp>
      <p:sp>
        <p:nvSpPr>
          <p:cNvPr id="68" name="object 68"/>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9" name="object 69"/>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70" name="object 70"/>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71" name="object 71"/>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72" name="object 72"/>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3" name="object 73"/>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4" name="object 74"/>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5" name="object 75"/>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6" name="object 76"/>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7" name="object 77"/>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8" name="object 78"/>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9" name="object 79"/>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80" name="object 80"/>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81" name="object 81"/>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82" name="object 82"/>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3" name="object 83"/>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4" name="object 84"/>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5" name="object 85"/>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6" name="object 86"/>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7" name="object 87"/>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8" name="object 88"/>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9" name="object 89"/>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90" name="object 90"/>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91" name="object 91"/>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92" name="object 92"/>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3" name="object 93"/>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4" name="object 94"/>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5" name="object 95"/>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6" name="object 96"/>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7" name="object 97"/>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8" name="object 98"/>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9" name="object 99"/>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100" name="object 100"/>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101" name="object 101"/>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102" name="object 102"/>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3" name="object 103"/>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4" name="object 104"/>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5" name="object 105"/>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6" name="object 106"/>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7" name="object 107"/>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8" name="object 108"/>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9" name="object 109"/>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10" name="object 110"/>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11" name="object 111"/>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12" name="object 112"/>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3" name="object 113"/>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4" name="object 114"/>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5" name="object 115"/>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6" name="object 116"/>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7" name="object 117"/>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8" name="object 118"/>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9" name="object 119"/>
          <p:cNvSpPr txBox="1"/>
          <p:nvPr/>
        </p:nvSpPr>
        <p:spPr>
          <a:xfrm>
            <a:off x="3256026" y="5921123"/>
            <a:ext cx="2252980" cy="492443"/>
          </a:xfrm>
          <a:prstGeom prst="rect">
            <a:avLst/>
          </a:prstGeom>
        </p:spPr>
        <p:txBody>
          <a:bodyPr vert="horz" wrap="square" lIns="0" tIns="0" rIns="0" bIns="0" rtlCol="0">
            <a:spAutoFit/>
          </a:bodyPr>
          <a:lstStyle/>
          <a:p>
            <a:pPr marL="492759" marR="5080" indent="-480059">
              <a:lnSpc>
                <a:spcPct val="100000"/>
              </a:lnSpc>
            </a:pPr>
            <a:r>
              <a:rPr sz="1600" b="1" spc="-5" dirty="0">
                <a:latin typeface="Arial"/>
                <a:cs typeface="Arial"/>
              </a:rPr>
              <a:t>5. Understanding</a:t>
            </a:r>
            <a:r>
              <a:rPr sz="1600" b="1" spc="-50" dirty="0">
                <a:latin typeface="Arial"/>
                <a:cs typeface="Arial"/>
              </a:rPr>
              <a:t> </a:t>
            </a:r>
            <a:r>
              <a:rPr sz="1600" b="1" spc="-35" dirty="0">
                <a:latin typeface="Arial"/>
                <a:cs typeface="Arial"/>
              </a:rPr>
              <a:t>Team  </a:t>
            </a:r>
            <a:r>
              <a:rPr sz="1600" b="1" spc="-10" dirty="0">
                <a:latin typeface="Arial"/>
                <a:cs typeface="Arial"/>
              </a:rPr>
              <a:t>Development</a:t>
            </a:r>
            <a:endParaRPr sz="1600">
              <a:latin typeface="Arial"/>
              <a:cs typeface="Arial"/>
            </a:endParaRPr>
          </a:p>
        </p:txBody>
      </p:sp>
      <p:pic>
        <p:nvPicPr>
          <p:cNvPr id="123" name="Picture 2" descr="C:\Users\JS5027377\Desktop\Sri Core Java\champion-c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1" y="1571626"/>
            <a:ext cx="1848443" cy="2362201"/>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685800" y="1800225"/>
            <a:ext cx="3276600" cy="1752600"/>
          </a:xfrm>
          <a:prstGeom prst="rect">
            <a:avLst/>
          </a:prstGeom>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You have successfully completed –</a:t>
            </a:r>
          </a:p>
          <a:p>
            <a:pPr algn="ct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Coaching Conversations – Coaching for Action</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0"/>
            <a:ext cx="3292475" cy="222881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Learning</a:t>
            </a:r>
            <a:r>
              <a:rPr sz="1500" b="1" spc="-70" dirty="0">
                <a:latin typeface="Calibri"/>
                <a:cs typeface="Calibri"/>
              </a:rPr>
              <a:t> </a:t>
            </a:r>
            <a:r>
              <a:rPr sz="1500" b="1" spc="-5" dirty="0">
                <a:latin typeface="Calibri"/>
                <a:cs typeface="Calibri"/>
              </a:rPr>
              <a:t>Objectives</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Working </a:t>
            </a:r>
            <a:r>
              <a:rPr sz="1200" spc="-5" dirty="0">
                <a:latin typeface="Calibri"/>
                <a:cs typeface="Calibri"/>
              </a:rPr>
              <a:t>groups </a:t>
            </a:r>
            <a:r>
              <a:rPr sz="1200" dirty="0">
                <a:latin typeface="Calibri"/>
                <a:cs typeface="Calibri"/>
              </a:rPr>
              <a:t>vs.</a:t>
            </a:r>
            <a:r>
              <a:rPr sz="1200" spc="-105" dirty="0">
                <a:latin typeface="Calibri"/>
                <a:cs typeface="Calibri"/>
              </a:rPr>
              <a:t> </a:t>
            </a:r>
            <a:r>
              <a:rPr sz="1200" spc="-5" dirty="0">
                <a:latin typeface="Calibri"/>
                <a:cs typeface="Calibri"/>
              </a:rPr>
              <a:t>teams</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Different stages </a:t>
            </a:r>
            <a:r>
              <a:rPr sz="1200" dirty="0">
                <a:latin typeface="Calibri"/>
                <a:cs typeface="Calibri"/>
              </a:rPr>
              <a:t>of a</a:t>
            </a:r>
            <a:r>
              <a:rPr sz="1200" spc="-75" dirty="0">
                <a:latin typeface="Calibri"/>
                <a:cs typeface="Calibri"/>
              </a:rPr>
              <a:t> </a:t>
            </a:r>
            <a:r>
              <a:rPr sz="1200" spc="-5" dirty="0">
                <a:latin typeface="Calibri"/>
                <a:cs typeface="Calibri"/>
              </a:rPr>
              <a:t>team</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Helping a </a:t>
            </a:r>
            <a:r>
              <a:rPr sz="1200" spc="-5" dirty="0">
                <a:latin typeface="Calibri"/>
                <a:cs typeface="Calibri"/>
              </a:rPr>
              <a:t>team move </a:t>
            </a:r>
            <a:r>
              <a:rPr sz="1200" dirty="0">
                <a:latin typeface="Calibri"/>
                <a:cs typeface="Calibri"/>
              </a:rPr>
              <a:t>up the </a:t>
            </a:r>
            <a:r>
              <a:rPr sz="1200" spc="-5" dirty="0">
                <a:latin typeface="Calibri"/>
                <a:cs typeface="Calibri"/>
              </a:rPr>
              <a:t>development</a:t>
            </a:r>
            <a:r>
              <a:rPr sz="1200" spc="-120" dirty="0">
                <a:latin typeface="Calibri"/>
                <a:cs typeface="Calibri"/>
              </a:rPr>
              <a:t> </a:t>
            </a:r>
            <a:r>
              <a:rPr sz="1200" spc="-5" dirty="0">
                <a:latin typeface="Calibri"/>
                <a:cs typeface="Calibri"/>
              </a:rPr>
              <a:t>curve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Defining </a:t>
            </a:r>
            <a:r>
              <a:rPr sz="1200" dirty="0">
                <a:latin typeface="Calibri"/>
                <a:cs typeface="Calibri"/>
              </a:rPr>
              <a:t>and </a:t>
            </a:r>
            <a:r>
              <a:rPr sz="1200" spc="-5" dirty="0">
                <a:latin typeface="Calibri"/>
                <a:cs typeface="Calibri"/>
              </a:rPr>
              <a:t>identifying </a:t>
            </a:r>
            <a:r>
              <a:rPr sz="1200" dirty="0">
                <a:latin typeface="Calibri"/>
                <a:cs typeface="Calibri"/>
              </a:rPr>
              <a:t>high</a:t>
            </a:r>
            <a:r>
              <a:rPr sz="1200" spc="-50" dirty="0">
                <a:latin typeface="Calibri"/>
                <a:cs typeface="Calibri"/>
              </a:rPr>
              <a:t> </a:t>
            </a:r>
            <a:r>
              <a:rPr sz="1200" spc="-5" dirty="0">
                <a:latin typeface="Calibri"/>
                <a:cs typeface="Calibri"/>
              </a:rPr>
              <a:t>performance</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dirty="0">
                <a:latin typeface="Calibri"/>
                <a:cs typeface="Calibri"/>
              </a:rPr>
              <a:t>The </a:t>
            </a:r>
            <a:r>
              <a:rPr sz="1200" spc="-15" dirty="0">
                <a:latin typeface="Calibri"/>
                <a:cs typeface="Calibri"/>
              </a:rPr>
              <a:t>coach’s </a:t>
            </a:r>
            <a:r>
              <a:rPr sz="1200" spc="-10" dirty="0">
                <a:latin typeface="Calibri"/>
                <a:cs typeface="Calibri"/>
              </a:rPr>
              <a:t>role </a:t>
            </a:r>
            <a:r>
              <a:rPr sz="1200" dirty="0">
                <a:latin typeface="Calibri"/>
                <a:cs typeface="Calibri"/>
              </a:rPr>
              <a:t>in a </a:t>
            </a:r>
            <a:r>
              <a:rPr sz="1200" spc="-5" dirty="0">
                <a:latin typeface="Calibri"/>
                <a:cs typeface="Calibri"/>
              </a:rPr>
              <a:t>self-organizing</a:t>
            </a:r>
            <a:r>
              <a:rPr sz="1200" spc="-55" dirty="0">
                <a:latin typeface="Calibri"/>
                <a:cs typeface="Calibri"/>
              </a:rPr>
              <a:t> </a:t>
            </a:r>
            <a:r>
              <a:rPr sz="1200" spc="-5" dirty="0">
                <a:latin typeface="Calibri"/>
                <a:cs typeface="Calibri"/>
              </a:rPr>
              <a:t>team</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dirty="0">
                <a:latin typeface="Calibri"/>
                <a:cs typeface="Calibri"/>
              </a:rPr>
              <a:t>Identifying and Managing </a:t>
            </a:r>
            <a:r>
              <a:rPr sz="1200" spc="-10" dirty="0">
                <a:latin typeface="Calibri"/>
                <a:cs typeface="Calibri"/>
              </a:rPr>
              <a:t>‘Group</a:t>
            </a:r>
            <a:r>
              <a:rPr sz="1200" spc="-140" dirty="0">
                <a:latin typeface="Calibri"/>
                <a:cs typeface="Calibri"/>
              </a:rPr>
              <a:t> </a:t>
            </a:r>
            <a:r>
              <a:rPr sz="1200" dirty="0">
                <a:latin typeface="Calibri"/>
                <a:cs typeface="Calibri"/>
              </a:rPr>
              <a:t>Think’</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Identifying </a:t>
            </a:r>
            <a:r>
              <a:rPr sz="1200" dirty="0">
                <a:latin typeface="Calibri"/>
                <a:cs typeface="Calibri"/>
              </a:rPr>
              <a:t>and </a:t>
            </a:r>
            <a:r>
              <a:rPr sz="1200" spc="-5" dirty="0">
                <a:latin typeface="Calibri"/>
                <a:cs typeface="Calibri"/>
              </a:rPr>
              <a:t>resolving</a:t>
            </a:r>
            <a:r>
              <a:rPr sz="1200" spc="-45" dirty="0">
                <a:latin typeface="Calibri"/>
                <a:cs typeface="Calibri"/>
              </a:rPr>
              <a:t> </a:t>
            </a:r>
            <a:r>
              <a:rPr sz="1200" spc="-5" dirty="0">
                <a:latin typeface="Calibri"/>
                <a:cs typeface="Calibri"/>
              </a:rPr>
              <a:t>conflicts</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6" name="object 66"/>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7" name="object 67"/>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8" name="object 68"/>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9" name="object 69"/>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70" name="object 70"/>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71" name="object 71"/>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72" name="object 72"/>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3" name="object 73"/>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4" name="object 74"/>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5" name="object 75"/>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6" name="object 76"/>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7" name="object 77"/>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8" name="object 78"/>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9" name="object 79"/>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80" name="object 80"/>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81" name="object 81"/>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82" name="object 82"/>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3" name="object 83"/>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4" name="object 84"/>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5" name="object 85"/>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6" name="object 86"/>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7" name="object 87"/>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8" name="object 88"/>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9" name="object 89"/>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90" name="object 90"/>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91" name="object 91"/>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92" name="object 92"/>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3" name="object 93"/>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4" name="object 94"/>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5" name="object 95"/>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6" name="object 96"/>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7" name="object 97"/>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8" name="object 98"/>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9" name="object 99"/>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100" name="object 100"/>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101" name="object 101"/>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102" name="object 102"/>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3" name="object 103"/>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4" name="object 104"/>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5" name="object 105"/>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6" name="object 106"/>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7" name="object 107"/>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8" name="object 108"/>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9" name="object 109"/>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10" name="object 110"/>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11" name="object 111"/>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12" name="object 112"/>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3" name="object 113"/>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4" name="object 114"/>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5" name="object 115"/>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7" name="object 117"/>
          <p:cNvSpPr txBox="1"/>
          <p:nvPr/>
        </p:nvSpPr>
        <p:spPr>
          <a:xfrm>
            <a:off x="2510791" y="6258562"/>
            <a:ext cx="1843405" cy="246221"/>
          </a:xfrm>
          <a:prstGeom prst="rect">
            <a:avLst/>
          </a:prstGeom>
        </p:spPr>
        <p:txBody>
          <a:bodyPr vert="horz" wrap="square" lIns="0" tIns="0" rIns="0" bIns="0" rtlCol="0">
            <a:spAutoFit/>
          </a:bodyPr>
          <a:lstStyle/>
          <a:p>
            <a:pPr marL="12700">
              <a:lnSpc>
                <a:spcPct val="100000"/>
              </a:lnSpc>
            </a:pPr>
            <a:r>
              <a:rPr sz="1600" b="1" spc="-10" dirty="0">
                <a:latin typeface="Calibri"/>
                <a:cs typeface="Calibri"/>
              </a:rPr>
              <a:t>Understanding</a:t>
            </a:r>
            <a:r>
              <a:rPr sz="1600" b="1" spc="-70" dirty="0">
                <a:latin typeface="Calibri"/>
                <a:cs typeface="Calibri"/>
              </a:rPr>
              <a:t> </a:t>
            </a:r>
            <a:r>
              <a:rPr sz="1600" b="1" spc="-35" dirty="0">
                <a:latin typeface="Calibri"/>
                <a:cs typeface="Calibri"/>
              </a:rPr>
              <a:t>Teams</a:t>
            </a:r>
            <a:endParaRPr sz="1600">
              <a:latin typeface="Calibri"/>
              <a:cs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373" y="36830"/>
            <a:ext cx="609600" cy="184666"/>
          </a:xfrm>
          <a:prstGeom prst="rect">
            <a:avLst/>
          </a:prstGeom>
        </p:spPr>
        <p:txBody>
          <a:bodyPr vert="horz" wrap="square" lIns="0" tIns="0" rIns="0" bIns="0" rtlCol="0">
            <a:spAutoFit/>
          </a:bodyPr>
          <a:lstStyle/>
          <a:p>
            <a:pPr marL="12700">
              <a:lnSpc>
                <a:spcPct val="100000"/>
              </a:lnSpc>
            </a:pPr>
            <a:r>
              <a:rPr sz="1200" dirty="0">
                <a:latin typeface="Calibri"/>
                <a:cs typeface="Calibri"/>
              </a:rPr>
              <a:t>2</a:t>
            </a:r>
            <a:r>
              <a:rPr sz="1200" spc="5" dirty="0">
                <a:latin typeface="Calibri"/>
                <a:cs typeface="Calibri"/>
              </a:rPr>
              <a:t>/</a:t>
            </a:r>
            <a:r>
              <a:rPr sz="1200" dirty="0">
                <a:latin typeface="Calibri"/>
                <a:cs typeface="Calibri"/>
              </a:rPr>
              <a:t>3</a:t>
            </a:r>
            <a:r>
              <a:rPr sz="1200" spc="5" dirty="0">
                <a:latin typeface="Calibri"/>
                <a:cs typeface="Calibri"/>
              </a:rPr>
              <a:t>/</a:t>
            </a:r>
            <a:r>
              <a:rPr sz="1200" dirty="0">
                <a:latin typeface="Calibri"/>
                <a:cs typeface="Calibri"/>
              </a:rPr>
              <a:t>2</a:t>
            </a:r>
            <a:r>
              <a:rPr sz="1200" spc="5" dirty="0">
                <a:latin typeface="Calibri"/>
                <a:cs typeface="Calibri"/>
              </a:rPr>
              <a:t>0</a:t>
            </a:r>
            <a:r>
              <a:rPr sz="1200" dirty="0">
                <a:latin typeface="Calibri"/>
                <a:cs typeface="Calibri"/>
              </a:rPr>
              <a:t>17</a:t>
            </a:r>
            <a:endParaRPr sz="1200">
              <a:latin typeface="Calibri"/>
              <a:cs typeface="Calibri"/>
            </a:endParaRPr>
          </a:p>
        </p:txBody>
      </p:sp>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69520"/>
            <a:ext cx="2723515" cy="1705595"/>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What </a:t>
            </a:r>
            <a:r>
              <a:rPr sz="1500" b="1" dirty="0">
                <a:latin typeface="Calibri"/>
                <a:cs typeface="Calibri"/>
              </a:rPr>
              <a:t>is a</a:t>
            </a:r>
            <a:r>
              <a:rPr sz="1500" b="1" spc="-105" dirty="0">
                <a:latin typeface="Calibri"/>
                <a:cs typeface="Calibri"/>
              </a:rPr>
              <a:t> </a:t>
            </a:r>
            <a:r>
              <a:rPr sz="1500" b="1" spc="-30" dirty="0">
                <a:latin typeface="Calibri"/>
                <a:cs typeface="Calibri"/>
              </a:rPr>
              <a:t>Team?</a:t>
            </a:r>
            <a:endParaRPr sz="1500">
              <a:latin typeface="Calibri"/>
              <a:cs typeface="Calibri"/>
            </a:endParaRPr>
          </a:p>
          <a:p>
            <a:pPr>
              <a:lnSpc>
                <a:spcPct val="100000"/>
              </a:lnSpc>
              <a:spcBef>
                <a:spcPts val="50"/>
              </a:spcBef>
            </a:pPr>
            <a:endParaRPr sz="1500">
              <a:latin typeface="Times New Roman"/>
              <a:cs typeface="Times New Roman"/>
            </a:endParaRPr>
          </a:p>
          <a:p>
            <a:pPr marL="299085" indent="-172720">
              <a:lnSpc>
                <a:spcPct val="100000"/>
              </a:lnSpc>
              <a:buClr>
                <a:srgbClr val="FF6600"/>
              </a:buClr>
              <a:buFont typeface="Wingdings"/>
              <a:buChar char=""/>
              <a:tabLst>
                <a:tab pos="299720" algn="l"/>
              </a:tabLst>
            </a:pPr>
            <a:r>
              <a:rPr sz="1200" dirty="0">
                <a:latin typeface="Calibri"/>
                <a:cs typeface="Calibri"/>
              </a:rPr>
              <a:t>Sports</a:t>
            </a:r>
            <a:r>
              <a:rPr sz="1200" spc="-100" dirty="0">
                <a:latin typeface="Calibri"/>
                <a:cs typeface="Calibri"/>
              </a:rPr>
              <a:t> </a:t>
            </a:r>
            <a:r>
              <a:rPr sz="1200" spc="-25" dirty="0">
                <a:latin typeface="Calibri"/>
                <a:cs typeface="Calibri"/>
              </a:rPr>
              <a:t>Team?</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People working</a:t>
            </a:r>
            <a:r>
              <a:rPr sz="1200" spc="-95" dirty="0">
                <a:latin typeface="Calibri"/>
                <a:cs typeface="Calibri"/>
              </a:rPr>
              <a:t> </a:t>
            </a:r>
            <a:r>
              <a:rPr sz="1200" spc="-5" dirty="0">
                <a:latin typeface="Calibri"/>
                <a:cs typeface="Calibri"/>
              </a:rPr>
              <a:t>together?</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People that share </a:t>
            </a:r>
            <a:r>
              <a:rPr sz="1200" dirty="0">
                <a:latin typeface="Calibri"/>
                <a:cs typeface="Calibri"/>
              </a:rPr>
              <a:t>the </a:t>
            </a:r>
            <a:r>
              <a:rPr sz="1200" spc="-5" dirty="0">
                <a:latin typeface="Calibri"/>
                <a:cs typeface="Calibri"/>
              </a:rPr>
              <a:t>same work</a:t>
            </a:r>
            <a:r>
              <a:rPr sz="1200" spc="-114" dirty="0">
                <a:latin typeface="Calibri"/>
                <a:cs typeface="Calibri"/>
              </a:rPr>
              <a:t> </a:t>
            </a:r>
            <a:r>
              <a:rPr sz="1200" spc="-5" dirty="0">
                <a:latin typeface="Calibri"/>
                <a:cs typeface="Calibri"/>
              </a:rPr>
              <a:t>area?</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Employees </a:t>
            </a:r>
            <a:r>
              <a:rPr sz="1200" dirty="0">
                <a:latin typeface="Calibri"/>
                <a:cs typeface="Calibri"/>
              </a:rPr>
              <a:t>in a</a:t>
            </a:r>
            <a:r>
              <a:rPr sz="1200" spc="-100" dirty="0">
                <a:latin typeface="Calibri"/>
                <a:cs typeface="Calibri"/>
              </a:rPr>
              <a:t> </a:t>
            </a:r>
            <a:r>
              <a:rPr sz="1200" dirty="0">
                <a:latin typeface="Calibri"/>
                <a:cs typeface="Calibri"/>
              </a:rPr>
              <a:t>department?</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Management</a:t>
            </a:r>
            <a:r>
              <a:rPr sz="1200" spc="-75" dirty="0">
                <a:latin typeface="Calibri"/>
                <a:cs typeface="Calibri"/>
              </a:rPr>
              <a:t> </a:t>
            </a:r>
            <a:r>
              <a:rPr sz="1200" spc="-5" dirty="0">
                <a:latin typeface="Calibri"/>
                <a:cs typeface="Calibri"/>
              </a:rPr>
              <a:t>group?</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4" y="4976749"/>
            <a:ext cx="1621790" cy="230832"/>
          </a:xfrm>
          <a:prstGeom prst="rect">
            <a:avLst/>
          </a:prstGeom>
        </p:spPr>
        <p:txBody>
          <a:bodyPr vert="horz" wrap="square" lIns="0" tIns="0" rIns="0" bIns="0" rtlCol="0">
            <a:spAutoFit/>
          </a:bodyPr>
          <a:lstStyle/>
          <a:p>
            <a:pPr marL="12700">
              <a:lnSpc>
                <a:spcPct val="100000"/>
              </a:lnSpc>
            </a:pPr>
            <a:r>
              <a:rPr sz="1500" b="1" spc="-5" dirty="0">
                <a:latin typeface="Calibri"/>
                <a:cs typeface="Calibri"/>
              </a:rPr>
              <a:t>Definition </a:t>
            </a:r>
            <a:r>
              <a:rPr sz="1500" b="1" dirty="0">
                <a:latin typeface="Calibri"/>
                <a:cs typeface="Calibri"/>
              </a:rPr>
              <a:t>of a</a:t>
            </a:r>
            <a:r>
              <a:rPr sz="1500" b="1" spc="-85" dirty="0">
                <a:latin typeface="Calibri"/>
                <a:cs typeface="Calibri"/>
              </a:rPr>
              <a:t> </a:t>
            </a:r>
            <a:r>
              <a:rPr sz="1500" b="1" spc="-35" dirty="0">
                <a:latin typeface="Calibri"/>
                <a:cs typeface="Calibri"/>
              </a:rPr>
              <a:t>Team</a:t>
            </a:r>
            <a:endParaRPr sz="1500">
              <a:latin typeface="Calibri"/>
              <a:cs typeface="Calibri"/>
            </a:endParaRPr>
          </a:p>
        </p:txBody>
      </p:sp>
      <p:sp>
        <p:nvSpPr>
          <p:cNvPr id="115" name="object 115"/>
          <p:cNvSpPr/>
          <p:nvPr/>
        </p:nvSpPr>
        <p:spPr>
          <a:xfrm>
            <a:off x="1726694" y="5658612"/>
            <a:ext cx="3366515" cy="1993390"/>
          </a:xfrm>
          <a:prstGeom prst="rect">
            <a:avLst/>
          </a:prstGeom>
          <a:blipFill>
            <a:blip r:embed="rId3" cstate="print"/>
            <a:stretch>
              <a:fillRect/>
            </a:stretch>
          </a:blipFill>
        </p:spPr>
        <p:txBody>
          <a:bodyPr wrap="square" lIns="0" tIns="0" rIns="0" bIns="0" rtlCol="0"/>
          <a:lstStyle/>
          <a:p>
            <a:endParaRPr/>
          </a:p>
        </p:txBody>
      </p:sp>
      <p:sp>
        <p:nvSpPr>
          <p:cNvPr id="116" name="object 116"/>
          <p:cNvSpPr/>
          <p:nvPr/>
        </p:nvSpPr>
        <p:spPr>
          <a:xfrm>
            <a:off x="1938527" y="6025896"/>
            <a:ext cx="2977896" cy="1463040"/>
          </a:xfrm>
          <a:prstGeom prst="rect">
            <a:avLst/>
          </a:prstGeom>
          <a:blipFill>
            <a:blip r:embed="rId4" cstate="print"/>
            <a:stretch>
              <a:fillRect/>
            </a:stretch>
          </a:blipFill>
        </p:spPr>
        <p:txBody>
          <a:bodyPr wrap="square" lIns="0" tIns="0" rIns="0" bIns="0" rtlCol="0"/>
          <a:lstStyle/>
          <a:p>
            <a:endParaRPr/>
          </a:p>
        </p:txBody>
      </p:sp>
      <p:sp>
        <p:nvSpPr>
          <p:cNvPr id="117" name="object 117"/>
          <p:cNvSpPr/>
          <p:nvPr/>
        </p:nvSpPr>
        <p:spPr>
          <a:xfrm>
            <a:off x="1874011" y="5673854"/>
            <a:ext cx="3193288" cy="1943100"/>
          </a:xfrm>
          <a:prstGeom prst="rect">
            <a:avLst/>
          </a:prstGeom>
          <a:blipFill>
            <a:blip r:embed="rId5" cstate="print"/>
            <a:stretch>
              <a:fillRect/>
            </a:stretch>
          </a:blipFill>
        </p:spPr>
        <p:txBody>
          <a:bodyPr wrap="square" lIns="0" tIns="0" rIns="0" bIns="0" rtlCol="0"/>
          <a:lstStyle/>
          <a:p>
            <a:endParaRPr/>
          </a:p>
        </p:txBody>
      </p:sp>
      <p:sp>
        <p:nvSpPr>
          <p:cNvPr id="118" name="object 118"/>
          <p:cNvSpPr/>
          <p:nvPr/>
        </p:nvSpPr>
        <p:spPr>
          <a:xfrm>
            <a:off x="1752602" y="5795264"/>
            <a:ext cx="485775" cy="1821688"/>
          </a:xfrm>
          <a:prstGeom prst="rect">
            <a:avLst/>
          </a:prstGeom>
          <a:blipFill>
            <a:blip r:embed="rId6" cstate="print"/>
            <a:stretch>
              <a:fillRect/>
            </a:stretch>
          </a:blipFill>
        </p:spPr>
        <p:txBody>
          <a:bodyPr wrap="square" lIns="0" tIns="0" rIns="0" bIns="0" rtlCol="0"/>
          <a:lstStyle/>
          <a:p>
            <a:endParaRPr/>
          </a:p>
        </p:txBody>
      </p:sp>
      <p:sp>
        <p:nvSpPr>
          <p:cNvPr id="119" name="object 119"/>
          <p:cNvSpPr/>
          <p:nvPr/>
        </p:nvSpPr>
        <p:spPr>
          <a:xfrm>
            <a:off x="1752600" y="5673854"/>
            <a:ext cx="3314700" cy="1943100"/>
          </a:xfrm>
          <a:custGeom>
            <a:avLst/>
            <a:gdLst/>
            <a:ahLst/>
            <a:cxnLst/>
            <a:rect l="l" t="t" r="r" b="b"/>
            <a:pathLst>
              <a:path w="3314700" h="1943100">
                <a:moveTo>
                  <a:pt x="242824" y="1700149"/>
                </a:moveTo>
                <a:lnTo>
                  <a:pt x="242824" y="121412"/>
                </a:lnTo>
                <a:lnTo>
                  <a:pt x="252384" y="74152"/>
                </a:lnTo>
                <a:lnTo>
                  <a:pt x="278447" y="35560"/>
                </a:lnTo>
                <a:lnTo>
                  <a:pt x="317083" y="9540"/>
                </a:lnTo>
                <a:lnTo>
                  <a:pt x="364363" y="0"/>
                </a:lnTo>
                <a:lnTo>
                  <a:pt x="3193288" y="0"/>
                </a:lnTo>
                <a:lnTo>
                  <a:pt x="3240547" y="9540"/>
                </a:lnTo>
                <a:lnTo>
                  <a:pt x="3279140" y="35559"/>
                </a:lnTo>
                <a:lnTo>
                  <a:pt x="3305159" y="74152"/>
                </a:lnTo>
                <a:lnTo>
                  <a:pt x="3314700" y="121412"/>
                </a:lnTo>
                <a:lnTo>
                  <a:pt x="3305159" y="168671"/>
                </a:lnTo>
                <a:lnTo>
                  <a:pt x="3279140" y="207263"/>
                </a:lnTo>
                <a:lnTo>
                  <a:pt x="3240547" y="233283"/>
                </a:lnTo>
                <a:lnTo>
                  <a:pt x="3193288" y="242824"/>
                </a:lnTo>
                <a:lnTo>
                  <a:pt x="3071749" y="242824"/>
                </a:lnTo>
                <a:lnTo>
                  <a:pt x="3071749" y="1821688"/>
                </a:lnTo>
                <a:lnTo>
                  <a:pt x="3062208" y="1868947"/>
                </a:lnTo>
                <a:lnTo>
                  <a:pt x="3036189" y="1907539"/>
                </a:lnTo>
                <a:lnTo>
                  <a:pt x="2997596" y="1933559"/>
                </a:lnTo>
                <a:lnTo>
                  <a:pt x="2950337" y="1943100"/>
                </a:lnTo>
                <a:lnTo>
                  <a:pt x="121412" y="1943100"/>
                </a:lnTo>
                <a:lnTo>
                  <a:pt x="74152" y="1933559"/>
                </a:lnTo>
                <a:lnTo>
                  <a:pt x="35560" y="1907539"/>
                </a:lnTo>
                <a:lnTo>
                  <a:pt x="9540" y="1868947"/>
                </a:lnTo>
                <a:lnTo>
                  <a:pt x="0" y="1821688"/>
                </a:lnTo>
                <a:lnTo>
                  <a:pt x="9540" y="1774408"/>
                </a:lnTo>
                <a:lnTo>
                  <a:pt x="35560" y="1735772"/>
                </a:lnTo>
                <a:lnTo>
                  <a:pt x="74152" y="1709709"/>
                </a:lnTo>
                <a:lnTo>
                  <a:pt x="121412" y="1700149"/>
                </a:lnTo>
                <a:lnTo>
                  <a:pt x="242824" y="1700149"/>
                </a:lnTo>
                <a:close/>
              </a:path>
            </a:pathLst>
          </a:custGeom>
          <a:ln w="4762">
            <a:solidFill>
              <a:srgbClr val="5C71B1"/>
            </a:solidFill>
          </a:ln>
        </p:spPr>
        <p:txBody>
          <a:bodyPr wrap="square" lIns="0" tIns="0" rIns="0" bIns="0" rtlCol="0"/>
          <a:lstStyle/>
          <a:p>
            <a:endParaRPr/>
          </a:p>
        </p:txBody>
      </p:sp>
      <p:sp>
        <p:nvSpPr>
          <p:cNvPr id="120" name="object 120"/>
          <p:cNvSpPr/>
          <p:nvPr/>
        </p:nvSpPr>
        <p:spPr>
          <a:xfrm>
            <a:off x="2056259" y="5673854"/>
            <a:ext cx="182245" cy="243205"/>
          </a:xfrm>
          <a:custGeom>
            <a:avLst/>
            <a:gdLst/>
            <a:ahLst/>
            <a:cxnLst/>
            <a:rect l="l" t="t" r="r" b="b"/>
            <a:pathLst>
              <a:path w="182244" h="243204">
                <a:moveTo>
                  <a:pt x="60706" y="0"/>
                </a:moveTo>
                <a:lnTo>
                  <a:pt x="107965" y="9540"/>
                </a:lnTo>
                <a:lnTo>
                  <a:pt x="146557" y="35559"/>
                </a:lnTo>
                <a:lnTo>
                  <a:pt x="172577" y="74152"/>
                </a:lnTo>
                <a:lnTo>
                  <a:pt x="182118" y="121412"/>
                </a:lnTo>
                <a:lnTo>
                  <a:pt x="172577" y="168671"/>
                </a:lnTo>
                <a:lnTo>
                  <a:pt x="146557" y="207263"/>
                </a:lnTo>
                <a:lnTo>
                  <a:pt x="107965" y="233283"/>
                </a:lnTo>
                <a:lnTo>
                  <a:pt x="60706" y="242824"/>
                </a:lnTo>
                <a:lnTo>
                  <a:pt x="37076" y="238053"/>
                </a:lnTo>
                <a:lnTo>
                  <a:pt x="17780" y="225043"/>
                </a:lnTo>
                <a:lnTo>
                  <a:pt x="4770" y="205747"/>
                </a:lnTo>
                <a:lnTo>
                  <a:pt x="0" y="182117"/>
                </a:lnTo>
                <a:lnTo>
                  <a:pt x="4770" y="158488"/>
                </a:lnTo>
                <a:lnTo>
                  <a:pt x="17780" y="139192"/>
                </a:lnTo>
                <a:lnTo>
                  <a:pt x="37076" y="126182"/>
                </a:lnTo>
                <a:lnTo>
                  <a:pt x="60706" y="121412"/>
                </a:lnTo>
                <a:lnTo>
                  <a:pt x="182118" y="121412"/>
                </a:lnTo>
              </a:path>
            </a:pathLst>
          </a:custGeom>
          <a:ln w="4762">
            <a:solidFill>
              <a:srgbClr val="5C71B1"/>
            </a:solidFill>
          </a:ln>
        </p:spPr>
        <p:txBody>
          <a:bodyPr wrap="square" lIns="0" tIns="0" rIns="0" bIns="0" rtlCol="0"/>
          <a:lstStyle/>
          <a:p>
            <a:endParaRPr/>
          </a:p>
        </p:txBody>
      </p:sp>
      <p:sp>
        <p:nvSpPr>
          <p:cNvPr id="121" name="object 121"/>
          <p:cNvSpPr/>
          <p:nvPr/>
        </p:nvSpPr>
        <p:spPr>
          <a:xfrm>
            <a:off x="2116963" y="5916677"/>
            <a:ext cx="2707640" cy="0"/>
          </a:xfrm>
          <a:custGeom>
            <a:avLst/>
            <a:gdLst/>
            <a:ahLst/>
            <a:cxnLst/>
            <a:rect l="l" t="t" r="r" b="b"/>
            <a:pathLst>
              <a:path w="2707640">
                <a:moveTo>
                  <a:pt x="2707386" y="0"/>
                </a:moveTo>
                <a:lnTo>
                  <a:pt x="0" y="0"/>
                </a:lnTo>
              </a:path>
            </a:pathLst>
          </a:custGeom>
          <a:ln w="4762">
            <a:solidFill>
              <a:srgbClr val="5C71B1"/>
            </a:solidFill>
          </a:ln>
        </p:spPr>
        <p:txBody>
          <a:bodyPr wrap="square" lIns="0" tIns="0" rIns="0" bIns="0" rtlCol="0"/>
          <a:lstStyle/>
          <a:p>
            <a:endParaRPr/>
          </a:p>
        </p:txBody>
      </p:sp>
      <p:sp>
        <p:nvSpPr>
          <p:cNvPr id="122" name="object 122"/>
          <p:cNvSpPr/>
          <p:nvPr/>
        </p:nvSpPr>
        <p:spPr>
          <a:xfrm>
            <a:off x="1874011" y="7374001"/>
            <a:ext cx="121920" cy="121920"/>
          </a:xfrm>
          <a:custGeom>
            <a:avLst/>
            <a:gdLst/>
            <a:ahLst/>
            <a:cxnLst/>
            <a:rect l="l" t="t" r="r" b="b"/>
            <a:pathLst>
              <a:path w="121919" h="121920">
                <a:moveTo>
                  <a:pt x="0" y="0"/>
                </a:moveTo>
                <a:lnTo>
                  <a:pt x="23629" y="4790"/>
                </a:lnTo>
                <a:lnTo>
                  <a:pt x="42925" y="17843"/>
                </a:lnTo>
                <a:lnTo>
                  <a:pt x="55935" y="37183"/>
                </a:lnTo>
                <a:lnTo>
                  <a:pt x="60706" y="60832"/>
                </a:lnTo>
                <a:lnTo>
                  <a:pt x="55935" y="84462"/>
                </a:lnTo>
                <a:lnTo>
                  <a:pt x="42925" y="103758"/>
                </a:lnTo>
                <a:lnTo>
                  <a:pt x="23629" y="116768"/>
                </a:lnTo>
                <a:lnTo>
                  <a:pt x="0" y="121538"/>
                </a:lnTo>
                <a:lnTo>
                  <a:pt x="121412" y="121538"/>
                </a:lnTo>
              </a:path>
            </a:pathLst>
          </a:custGeom>
          <a:ln w="4762">
            <a:solidFill>
              <a:srgbClr val="5C71B1"/>
            </a:solidFill>
          </a:ln>
        </p:spPr>
        <p:txBody>
          <a:bodyPr wrap="square" lIns="0" tIns="0" rIns="0" bIns="0" rtlCol="0"/>
          <a:lstStyle/>
          <a:p>
            <a:endParaRPr/>
          </a:p>
        </p:txBody>
      </p:sp>
      <p:sp>
        <p:nvSpPr>
          <p:cNvPr id="123" name="object 123"/>
          <p:cNvSpPr/>
          <p:nvPr/>
        </p:nvSpPr>
        <p:spPr>
          <a:xfrm>
            <a:off x="1874011" y="7374002"/>
            <a:ext cx="121920" cy="243205"/>
          </a:xfrm>
          <a:custGeom>
            <a:avLst/>
            <a:gdLst/>
            <a:ahLst/>
            <a:cxnLst/>
            <a:rect l="l" t="t" r="r" b="b"/>
            <a:pathLst>
              <a:path w="121919" h="243204">
                <a:moveTo>
                  <a:pt x="0" y="242950"/>
                </a:moveTo>
                <a:lnTo>
                  <a:pt x="47279" y="233410"/>
                </a:lnTo>
                <a:lnTo>
                  <a:pt x="85915" y="207390"/>
                </a:lnTo>
                <a:lnTo>
                  <a:pt x="111978" y="168798"/>
                </a:lnTo>
                <a:lnTo>
                  <a:pt x="121538" y="121538"/>
                </a:lnTo>
                <a:lnTo>
                  <a:pt x="121412" y="0"/>
                </a:lnTo>
              </a:path>
            </a:pathLst>
          </a:custGeom>
          <a:ln w="4762">
            <a:solidFill>
              <a:srgbClr val="5C71B1"/>
            </a:solidFill>
          </a:ln>
        </p:spPr>
        <p:txBody>
          <a:bodyPr wrap="square" lIns="0" tIns="0" rIns="0" bIns="0" rtlCol="0"/>
          <a:lstStyle/>
          <a:p>
            <a:endParaRPr/>
          </a:p>
        </p:txBody>
      </p:sp>
      <p:sp>
        <p:nvSpPr>
          <p:cNvPr id="124" name="object 124"/>
          <p:cNvSpPr txBox="1"/>
          <p:nvPr/>
        </p:nvSpPr>
        <p:spPr>
          <a:xfrm>
            <a:off x="2040129" y="5983224"/>
            <a:ext cx="2740025" cy="1384995"/>
          </a:xfrm>
          <a:prstGeom prst="rect">
            <a:avLst/>
          </a:prstGeom>
        </p:spPr>
        <p:txBody>
          <a:bodyPr vert="horz" wrap="square" lIns="0" tIns="0" rIns="0" bIns="0" rtlCol="0">
            <a:spAutoFit/>
          </a:bodyPr>
          <a:lstStyle/>
          <a:p>
            <a:pPr marL="12700" marR="5080" indent="-1270" algn="ctr">
              <a:lnSpc>
                <a:spcPct val="150000"/>
              </a:lnSpc>
            </a:pPr>
            <a:r>
              <a:rPr sz="1200" dirty="0">
                <a:latin typeface="Calibri"/>
                <a:cs typeface="Calibri"/>
              </a:rPr>
              <a:t>A </a:t>
            </a:r>
            <a:r>
              <a:rPr sz="1200" spc="-5" dirty="0">
                <a:latin typeface="Calibri"/>
                <a:cs typeface="Calibri"/>
              </a:rPr>
              <a:t>team </a:t>
            </a:r>
            <a:r>
              <a:rPr sz="1200" dirty="0">
                <a:latin typeface="Calibri"/>
                <a:cs typeface="Calibri"/>
              </a:rPr>
              <a:t>is a </a:t>
            </a:r>
            <a:r>
              <a:rPr sz="1200" spc="-5" dirty="0">
                <a:latin typeface="Calibri"/>
                <a:cs typeface="Calibri"/>
              </a:rPr>
              <a:t>small </a:t>
            </a:r>
            <a:r>
              <a:rPr sz="1200" dirty="0">
                <a:latin typeface="Calibri"/>
                <a:cs typeface="Calibri"/>
              </a:rPr>
              <a:t>number of people </a:t>
            </a:r>
            <a:r>
              <a:rPr sz="1200" spc="-5" dirty="0">
                <a:latin typeface="Calibri"/>
                <a:cs typeface="Calibri"/>
              </a:rPr>
              <a:t>with  complementary skills who are committed</a:t>
            </a:r>
            <a:r>
              <a:rPr sz="1200" spc="-100" dirty="0">
                <a:latin typeface="Calibri"/>
                <a:cs typeface="Calibri"/>
              </a:rPr>
              <a:t> </a:t>
            </a:r>
            <a:r>
              <a:rPr sz="1200" spc="-5" dirty="0">
                <a:latin typeface="Calibri"/>
                <a:cs typeface="Calibri"/>
              </a:rPr>
              <a:t>to  </a:t>
            </a:r>
            <a:r>
              <a:rPr sz="1200" dirty="0">
                <a:latin typeface="Calibri"/>
                <a:cs typeface="Calibri"/>
              </a:rPr>
              <a:t>a </a:t>
            </a:r>
            <a:r>
              <a:rPr sz="1200" spc="-5" dirty="0">
                <a:latin typeface="Calibri"/>
                <a:cs typeface="Calibri"/>
              </a:rPr>
              <a:t>common purpose, performance goals </a:t>
            </a:r>
            <a:r>
              <a:rPr sz="1200" dirty="0">
                <a:latin typeface="Calibri"/>
                <a:cs typeface="Calibri"/>
              </a:rPr>
              <a:t>and  </a:t>
            </a:r>
            <a:r>
              <a:rPr sz="1200" spc="-5" dirty="0">
                <a:latin typeface="Calibri"/>
                <a:cs typeface="Calibri"/>
              </a:rPr>
              <a:t>approach </a:t>
            </a:r>
            <a:r>
              <a:rPr sz="1200" spc="-10" dirty="0">
                <a:latin typeface="Calibri"/>
                <a:cs typeface="Calibri"/>
              </a:rPr>
              <a:t>for </a:t>
            </a:r>
            <a:r>
              <a:rPr sz="1200" spc="-5" dirty="0">
                <a:latin typeface="Calibri"/>
                <a:cs typeface="Calibri"/>
              </a:rPr>
              <a:t>which they </a:t>
            </a:r>
            <a:r>
              <a:rPr sz="1200" dirty="0">
                <a:latin typeface="Calibri"/>
                <a:cs typeface="Calibri"/>
              </a:rPr>
              <a:t>hold </a:t>
            </a:r>
            <a:r>
              <a:rPr sz="1200" spc="-5" dirty="0">
                <a:latin typeface="Calibri"/>
                <a:cs typeface="Calibri"/>
              </a:rPr>
              <a:t>themselves  </a:t>
            </a:r>
            <a:r>
              <a:rPr sz="1200" dirty="0">
                <a:latin typeface="Calibri"/>
                <a:cs typeface="Calibri"/>
              </a:rPr>
              <a:t>mutually</a:t>
            </a:r>
            <a:r>
              <a:rPr sz="1200" spc="-90" dirty="0">
                <a:latin typeface="Calibri"/>
                <a:cs typeface="Calibri"/>
              </a:rPr>
              <a:t> </a:t>
            </a:r>
            <a:r>
              <a:rPr sz="1200" spc="-5" dirty="0">
                <a:latin typeface="Calibri"/>
                <a:cs typeface="Calibri"/>
              </a:rPr>
              <a:t>accountable.</a:t>
            </a:r>
            <a:endParaRPr sz="120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1143000" y="1318437"/>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7" name="object 7"/>
          <p:cNvSpPr/>
          <p:nvPr/>
        </p:nvSpPr>
        <p:spPr>
          <a:xfrm>
            <a:off x="1143000" y="1318437"/>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8" name="object 8"/>
          <p:cNvSpPr/>
          <p:nvPr/>
        </p:nvSpPr>
        <p:spPr>
          <a:xfrm>
            <a:off x="1234289" y="1318437"/>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9" name="object 9"/>
          <p:cNvSpPr/>
          <p:nvPr/>
        </p:nvSpPr>
        <p:spPr>
          <a:xfrm>
            <a:off x="1325501" y="1318437"/>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10" name="object 10"/>
          <p:cNvSpPr/>
          <p:nvPr/>
        </p:nvSpPr>
        <p:spPr>
          <a:xfrm>
            <a:off x="1417574" y="1318437"/>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11" name="object 11"/>
          <p:cNvSpPr/>
          <p:nvPr/>
        </p:nvSpPr>
        <p:spPr>
          <a:xfrm>
            <a:off x="1508886" y="1318437"/>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12" name="object 12"/>
          <p:cNvSpPr/>
          <p:nvPr/>
        </p:nvSpPr>
        <p:spPr>
          <a:xfrm>
            <a:off x="1600200" y="1318437"/>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13" name="object 13"/>
          <p:cNvSpPr/>
          <p:nvPr/>
        </p:nvSpPr>
        <p:spPr>
          <a:xfrm>
            <a:off x="1691515" y="1318437"/>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14" name="object 14"/>
          <p:cNvSpPr/>
          <p:nvPr/>
        </p:nvSpPr>
        <p:spPr>
          <a:xfrm>
            <a:off x="1782699" y="1318437"/>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15" name="object 15"/>
          <p:cNvSpPr/>
          <p:nvPr/>
        </p:nvSpPr>
        <p:spPr>
          <a:xfrm>
            <a:off x="1874901" y="1318437"/>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16" name="object 16"/>
          <p:cNvSpPr/>
          <p:nvPr/>
        </p:nvSpPr>
        <p:spPr>
          <a:xfrm>
            <a:off x="1966086" y="1318437"/>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17" name="object 17"/>
          <p:cNvSpPr/>
          <p:nvPr/>
        </p:nvSpPr>
        <p:spPr>
          <a:xfrm>
            <a:off x="2057400" y="1318437"/>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18" name="object 18"/>
          <p:cNvSpPr/>
          <p:nvPr/>
        </p:nvSpPr>
        <p:spPr>
          <a:xfrm>
            <a:off x="2148715" y="1318437"/>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19" name="object 19"/>
          <p:cNvSpPr/>
          <p:nvPr/>
        </p:nvSpPr>
        <p:spPr>
          <a:xfrm>
            <a:off x="2239900" y="1318437"/>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20" name="object 20"/>
          <p:cNvSpPr/>
          <p:nvPr/>
        </p:nvSpPr>
        <p:spPr>
          <a:xfrm>
            <a:off x="2332101" y="1318437"/>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21" name="object 21"/>
          <p:cNvSpPr/>
          <p:nvPr/>
        </p:nvSpPr>
        <p:spPr>
          <a:xfrm>
            <a:off x="2423286" y="1318437"/>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22" name="object 22"/>
          <p:cNvSpPr/>
          <p:nvPr/>
        </p:nvSpPr>
        <p:spPr>
          <a:xfrm>
            <a:off x="2514600" y="1318437"/>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23" name="object 23"/>
          <p:cNvSpPr/>
          <p:nvPr/>
        </p:nvSpPr>
        <p:spPr>
          <a:xfrm>
            <a:off x="2605915" y="1318437"/>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24" name="object 24"/>
          <p:cNvSpPr/>
          <p:nvPr/>
        </p:nvSpPr>
        <p:spPr>
          <a:xfrm>
            <a:off x="2697100" y="1318437"/>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25" name="object 25"/>
          <p:cNvSpPr/>
          <p:nvPr/>
        </p:nvSpPr>
        <p:spPr>
          <a:xfrm>
            <a:off x="2789173" y="1318437"/>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26" name="object 26"/>
          <p:cNvSpPr/>
          <p:nvPr/>
        </p:nvSpPr>
        <p:spPr>
          <a:xfrm>
            <a:off x="2880486" y="1318437"/>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27" name="object 27"/>
          <p:cNvSpPr/>
          <p:nvPr/>
        </p:nvSpPr>
        <p:spPr>
          <a:xfrm>
            <a:off x="2971800" y="1318437"/>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28" name="object 28"/>
          <p:cNvSpPr/>
          <p:nvPr/>
        </p:nvSpPr>
        <p:spPr>
          <a:xfrm>
            <a:off x="3063115" y="1318437"/>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29" name="object 29"/>
          <p:cNvSpPr/>
          <p:nvPr/>
        </p:nvSpPr>
        <p:spPr>
          <a:xfrm>
            <a:off x="3154428" y="1318437"/>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30" name="object 30"/>
          <p:cNvSpPr/>
          <p:nvPr/>
        </p:nvSpPr>
        <p:spPr>
          <a:xfrm>
            <a:off x="3246373" y="1318437"/>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31" name="object 31"/>
          <p:cNvSpPr/>
          <p:nvPr/>
        </p:nvSpPr>
        <p:spPr>
          <a:xfrm>
            <a:off x="3337686" y="1318437"/>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32" name="object 32"/>
          <p:cNvSpPr/>
          <p:nvPr/>
        </p:nvSpPr>
        <p:spPr>
          <a:xfrm>
            <a:off x="3429000" y="1318437"/>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33" name="object 33"/>
          <p:cNvSpPr/>
          <p:nvPr/>
        </p:nvSpPr>
        <p:spPr>
          <a:xfrm>
            <a:off x="3520315" y="1318437"/>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34" name="object 34"/>
          <p:cNvSpPr/>
          <p:nvPr/>
        </p:nvSpPr>
        <p:spPr>
          <a:xfrm>
            <a:off x="3611628" y="1318437"/>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35" name="object 35"/>
          <p:cNvSpPr/>
          <p:nvPr/>
        </p:nvSpPr>
        <p:spPr>
          <a:xfrm>
            <a:off x="3703573" y="1318437"/>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36" name="object 36"/>
          <p:cNvSpPr/>
          <p:nvPr/>
        </p:nvSpPr>
        <p:spPr>
          <a:xfrm>
            <a:off x="3794886" y="1318437"/>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37" name="object 37"/>
          <p:cNvSpPr/>
          <p:nvPr/>
        </p:nvSpPr>
        <p:spPr>
          <a:xfrm>
            <a:off x="3886200" y="1318437"/>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38" name="object 38"/>
          <p:cNvSpPr/>
          <p:nvPr/>
        </p:nvSpPr>
        <p:spPr>
          <a:xfrm>
            <a:off x="3977515" y="1318437"/>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39" name="object 39"/>
          <p:cNvSpPr/>
          <p:nvPr/>
        </p:nvSpPr>
        <p:spPr>
          <a:xfrm>
            <a:off x="4068828" y="1318437"/>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40" name="object 40"/>
          <p:cNvSpPr/>
          <p:nvPr/>
        </p:nvSpPr>
        <p:spPr>
          <a:xfrm>
            <a:off x="4160773" y="1318437"/>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41" name="object 41"/>
          <p:cNvSpPr/>
          <p:nvPr/>
        </p:nvSpPr>
        <p:spPr>
          <a:xfrm>
            <a:off x="4252086" y="1318437"/>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42" name="object 42"/>
          <p:cNvSpPr/>
          <p:nvPr/>
        </p:nvSpPr>
        <p:spPr>
          <a:xfrm>
            <a:off x="4343400" y="1318437"/>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43" name="object 43"/>
          <p:cNvSpPr/>
          <p:nvPr/>
        </p:nvSpPr>
        <p:spPr>
          <a:xfrm>
            <a:off x="4434715" y="1318437"/>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44" name="object 44"/>
          <p:cNvSpPr/>
          <p:nvPr/>
        </p:nvSpPr>
        <p:spPr>
          <a:xfrm>
            <a:off x="4526028" y="1318437"/>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45" name="object 45"/>
          <p:cNvSpPr/>
          <p:nvPr/>
        </p:nvSpPr>
        <p:spPr>
          <a:xfrm>
            <a:off x="4617973" y="1318437"/>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46" name="object 46"/>
          <p:cNvSpPr/>
          <p:nvPr/>
        </p:nvSpPr>
        <p:spPr>
          <a:xfrm>
            <a:off x="4709286" y="1318437"/>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47" name="object 47"/>
          <p:cNvSpPr/>
          <p:nvPr/>
        </p:nvSpPr>
        <p:spPr>
          <a:xfrm>
            <a:off x="4800600" y="1318437"/>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48" name="object 48"/>
          <p:cNvSpPr/>
          <p:nvPr/>
        </p:nvSpPr>
        <p:spPr>
          <a:xfrm>
            <a:off x="4891915" y="1318437"/>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49" name="object 49"/>
          <p:cNvSpPr/>
          <p:nvPr/>
        </p:nvSpPr>
        <p:spPr>
          <a:xfrm>
            <a:off x="4983228" y="1318437"/>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50" name="object 50"/>
          <p:cNvSpPr/>
          <p:nvPr/>
        </p:nvSpPr>
        <p:spPr>
          <a:xfrm>
            <a:off x="5075173" y="1318437"/>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51" name="object 51"/>
          <p:cNvSpPr/>
          <p:nvPr/>
        </p:nvSpPr>
        <p:spPr>
          <a:xfrm>
            <a:off x="5166486" y="1318437"/>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52" name="object 52"/>
          <p:cNvSpPr/>
          <p:nvPr/>
        </p:nvSpPr>
        <p:spPr>
          <a:xfrm>
            <a:off x="5257800" y="1318437"/>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53" name="object 53"/>
          <p:cNvSpPr/>
          <p:nvPr/>
        </p:nvSpPr>
        <p:spPr>
          <a:xfrm>
            <a:off x="5349115" y="1318437"/>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54" name="object 54"/>
          <p:cNvSpPr/>
          <p:nvPr/>
        </p:nvSpPr>
        <p:spPr>
          <a:xfrm>
            <a:off x="5440428" y="1318437"/>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55" name="object 55"/>
          <p:cNvSpPr/>
          <p:nvPr/>
        </p:nvSpPr>
        <p:spPr>
          <a:xfrm>
            <a:off x="5532373" y="1318437"/>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56" name="object 56"/>
          <p:cNvSpPr/>
          <p:nvPr/>
        </p:nvSpPr>
        <p:spPr>
          <a:xfrm>
            <a:off x="5623686" y="1318437"/>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58" name="object 58"/>
          <p:cNvSpPr txBox="1"/>
          <p:nvPr/>
        </p:nvSpPr>
        <p:spPr>
          <a:xfrm>
            <a:off x="1214426" y="929640"/>
            <a:ext cx="2908935" cy="1477328"/>
          </a:xfrm>
          <a:prstGeom prst="rect">
            <a:avLst/>
          </a:prstGeom>
        </p:spPr>
        <p:txBody>
          <a:bodyPr vert="horz" wrap="square" lIns="0" tIns="0" rIns="0" bIns="0" rtlCol="0">
            <a:spAutoFit/>
          </a:bodyPr>
          <a:lstStyle/>
          <a:p>
            <a:pPr marL="12700">
              <a:lnSpc>
                <a:spcPct val="100000"/>
              </a:lnSpc>
            </a:pPr>
            <a:r>
              <a:rPr sz="1500" b="1" dirty="0">
                <a:latin typeface="Calibri"/>
                <a:cs typeface="Calibri"/>
              </a:rPr>
              <a:t>Helping a </a:t>
            </a:r>
            <a:r>
              <a:rPr sz="1500" b="1" spc="-35" dirty="0">
                <a:latin typeface="Calibri"/>
                <a:cs typeface="Calibri"/>
              </a:rPr>
              <a:t>Team </a:t>
            </a:r>
            <a:r>
              <a:rPr sz="1500" b="1" spc="-5" dirty="0">
                <a:latin typeface="Calibri"/>
                <a:cs typeface="Calibri"/>
              </a:rPr>
              <a:t>Choose </a:t>
            </a:r>
            <a:r>
              <a:rPr sz="1500" b="1" spc="-10" dirty="0">
                <a:latin typeface="Calibri"/>
                <a:cs typeface="Calibri"/>
              </a:rPr>
              <a:t>to </a:t>
            </a:r>
            <a:r>
              <a:rPr sz="1500" b="1" dirty="0">
                <a:latin typeface="Calibri"/>
                <a:cs typeface="Calibri"/>
              </a:rPr>
              <a:t>be a</a:t>
            </a:r>
            <a:r>
              <a:rPr sz="1500" b="1" spc="-75" dirty="0">
                <a:latin typeface="Calibri"/>
                <a:cs typeface="Calibri"/>
              </a:rPr>
              <a:t> </a:t>
            </a:r>
            <a:r>
              <a:rPr sz="1500" b="1" spc="-35" dirty="0">
                <a:latin typeface="Calibri"/>
                <a:cs typeface="Calibri"/>
              </a:rPr>
              <a:t>Team</a:t>
            </a:r>
            <a:endParaRPr sz="1500">
              <a:latin typeface="Calibri"/>
              <a:cs typeface="Calibri"/>
            </a:endParaRPr>
          </a:p>
          <a:p>
            <a:pPr>
              <a:lnSpc>
                <a:spcPct val="100000"/>
              </a:lnSpc>
              <a:spcBef>
                <a:spcPts val="20"/>
              </a:spcBef>
            </a:pPr>
            <a:endParaRPr sz="1800">
              <a:latin typeface="Times New Roman"/>
              <a:cs typeface="Times New Roman"/>
            </a:endParaRPr>
          </a:p>
          <a:p>
            <a:pPr marL="299085" indent="-172720">
              <a:lnSpc>
                <a:spcPct val="100000"/>
              </a:lnSpc>
              <a:buClr>
                <a:srgbClr val="FF6600"/>
              </a:buClr>
              <a:buFont typeface="Wingdings"/>
              <a:buChar char=""/>
              <a:tabLst>
                <a:tab pos="299720" algn="l"/>
              </a:tabLst>
            </a:pPr>
            <a:r>
              <a:rPr sz="1200" spc="-10" dirty="0">
                <a:latin typeface="Calibri"/>
                <a:cs typeface="Calibri"/>
              </a:rPr>
              <a:t>Working</a:t>
            </a:r>
            <a:r>
              <a:rPr sz="1200" spc="-110" dirty="0">
                <a:latin typeface="Calibri"/>
                <a:cs typeface="Calibri"/>
              </a:rPr>
              <a:t> </a:t>
            </a:r>
            <a:r>
              <a:rPr sz="1200" spc="-5" dirty="0">
                <a:latin typeface="Calibri"/>
                <a:cs typeface="Calibri"/>
              </a:rPr>
              <a:t>Group</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Pseudo </a:t>
            </a:r>
            <a:r>
              <a:rPr sz="1200" dirty="0">
                <a:latin typeface="Calibri"/>
                <a:cs typeface="Calibri"/>
              </a:rPr>
              <a:t>or </a:t>
            </a:r>
            <a:r>
              <a:rPr sz="1200" spc="-5" dirty="0">
                <a:latin typeface="Calibri"/>
                <a:cs typeface="Calibri"/>
              </a:rPr>
              <a:t>Potential</a:t>
            </a:r>
            <a:r>
              <a:rPr sz="1200" spc="-130" dirty="0">
                <a:latin typeface="Calibri"/>
                <a:cs typeface="Calibri"/>
              </a:rPr>
              <a:t> </a:t>
            </a:r>
            <a:r>
              <a:rPr sz="1200" spc="-30" dirty="0">
                <a:latin typeface="Calibri"/>
                <a:cs typeface="Calibri"/>
              </a:rPr>
              <a:t>Team</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10" dirty="0">
                <a:latin typeface="Calibri"/>
                <a:cs typeface="Calibri"/>
              </a:rPr>
              <a:t>Real</a:t>
            </a:r>
            <a:r>
              <a:rPr sz="1200" spc="-75" dirty="0">
                <a:latin typeface="Calibri"/>
                <a:cs typeface="Calibri"/>
              </a:rPr>
              <a:t> </a:t>
            </a:r>
            <a:r>
              <a:rPr sz="1200" spc="-30" dirty="0">
                <a:latin typeface="Calibri"/>
                <a:cs typeface="Calibri"/>
              </a:rPr>
              <a:t>Team</a:t>
            </a:r>
            <a:endParaRPr sz="1200">
              <a:latin typeface="Calibri"/>
              <a:cs typeface="Calibri"/>
            </a:endParaRPr>
          </a:p>
          <a:p>
            <a:pPr marL="299085" indent="-172720">
              <a:lnSpc>
                <a:spcPct val="100000"/>
              </a:lnSpc>
              <a:spcBef>
                <a:spcPts val="585"/>
              </a:spcBef>
              <a:buClr>
                <a:srgbClr val="FF6600"/>
              </a:buClr>
              <a:buFont typeface="Wingdings"/>
              <a:buChar char=""/>
              <a:tabLst>
                <a:tab pos="299720" algn="l"/>
              </a:tabLst>
            </a:pPr>
            <a:r>
              <a:rPr sz="1200" spc="-5" dirty="0">
                <a:latin typeface="Calibri"/>
                <a:cs typeface="Calibri"/>
              </a:rPr>
              <a:t>High Performance</a:t>
            </a:r>
            <a:r>
              <a:rPr sz="1200" spc="-75" dirty="0">
                <a:latin typeface="Calibri"/>
                <a:cs typeface="Calibri"/>
              </a:rPr>
              <a:t> </a:t>
            </a:r>
            <a:r>
              <a:rPr sz="1200" spc="-30" dirty="0">
                <a:latin typeface="Calibri"/>
                <a:cs typeface="Calibri"/>
              </a:rPr>
              <a:t>Team</a:t>
            </a:r>
            <a:endParaRPr sz="1200">
              <a:latin typeface="Calibri"/>
              <a:cs typeface="Calibri"/>
            </a:endParaRPr>
          </a:p>
        </p:txBody>
      </p:sp>
      <p:sp>
        <p:nvSpPr>
          <p:cNvPr id="60" name="object 60"/>
          <p:cNvSpPr/>
          <p:nvPr/>
        </p:nvSpPr>
        <p:spPr>
          <a:xfrm>
            <a:off x="4875657" y="8069581"/>
            <a:ext cx="565150" cy="271273"/>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1143000" y="5337224"/>
            <a:ext cx="91440" cy="0"/>
          </a:xfrm>
          <a:custGeom>
            <a:avLst/>
            <a:gdLst/>
            <a:ahLst/>
            <a:cxnLst/>
            <a:rect l="l" t="t" r="r" b="b"/>
            <a:pathLst>
              <a:path w="91440">
                <a:moveTo>
                  <a:pt x="0" y="0"/>
                </a:moveTo>
                <a:lnTo>
                  <a:pt x="91281" y="0"/>
                </a:lnTo>
              </a:path>
            </a:pathLst>
          </a:custGeom>
          <a:ln w="12600">
            <a:solidFill>
              <a:srgbClr val="E21E23"/>
            </a:solidFill>
          </a:ln>
        </p:spPr>
        <p:txBody>
          <a:bodyPr wrap="square" lIns="0" tIns="0" rIns="0" bIns="0" rtlCol="0"/>
          <a:lstStyle/>
          <a:p>
            <a:endParaRPr/>
          </a:p>
        </p:txBody>
      </p:sp>
      <p:sp>
        <p:nvSpPr>
          <p:cNvPr id="63" name="object 63"/>
          <p:cNvSpPr/>
          <p:nvPr/>
        </p:nvSpPr>
        <p:spPr>
          <a:xfrm>
            <a:off x="1143000" y="5337224"/>
            <a:ext cx="182880" cy="0"/>
          </a:xfrm>
          <a:custGeom>
            <a:avLst/>
            <a:gdLst/>
            <a:ahLst/>
            <a:cxnLst/>
            <a:rect l="l" t="t" r="r" b="b"/>
            <a:pathLst>
              <a:path w="182880">
                <a:moveTo>
                  <a:pt x="0" y="0"/>
                </a:moveTo>
                <a:lnTo>
                  <a:pt x="182562" y="0"/>
                </a:lnTo>
              </a:path>
            </a:pathLst>
          </a:custGeom>
          <a:ln w="12600">
            <a:solidFill>
              <a:srgbClr val="E21E23"/>
            </a:solidFill>
          </a:ln>
        </p:spPr>
        <p:txBody>
          <a:bodyPr wrap="square" lIns="0" tIns="0" rIns="0" bIns="0" rtlCol="0"/>
          <a:lstStyle/>
          <a:p>
            <a:endParaRPr/>
          </a:p>
        </p:txBody>
      </p:sp>
      <p:sp>
        <p:nvSpPr>
          <p:cNvPr id="64" name="object 64"/>
          <p:cNvSpPr/>
          <p:nvPr/>
        </p:nvSpPr>
        <p:spPr>
          <a:xfrm>
            <a:off x="1234289" y="5337224"/>
            <a:ext cx="183515" cy="0"/>
          </a:xfrm>
          <a:custGeom>
            <a:avLst/>
            <a:gdLst/>
            <a:ahLst/>
            <a:cxnLst/>
            <a:rect l="l" t="t" r="r" b="b"/>
            <a:pathLst>
              <a:path w="183515">
                <a:moveTo>
                  <a:pt x="0" y="0"/>
                </a:moveTo>
                <a:lnTo>
                  <a:pt x="183362" y="0"/>
                </a:lnTo>
              </a:path>
            </a:pathLst>
          </a:custGeom>
          <a:ln w="12600">
            <a:solidFill>
              <a:srgbClr val="E32C23"/>
            </a:solidFill>
          </a:ln>
        </p:spPr>
        <p:txBody>
          <a:bodyPr wrap="square" lIns="0" tIns="0" rIns="0" bIns="0" rtlCol="0"/>
          <a:lstStyle/>
          <a:p>
            <a:endParaRPr/>
          </a:p>
        </p:txBody>
      </p:sp>
      <p:sp>
        <p:nvSpPr>
          <p:cNvPr id="65" name="object 65"/>
          <p:cNvSpPr/>
          <p:nvPr/>
        </p:nvSpPr>
        <p:spPr>
          <a:xfrm>
            <a:off x="1325501" y="5337224"/>
            <a:ext cx="183515" cy="0"/>
          </a:xfrm>
          <a:custGeom>
            <a:avLst/>
            <a:gdLst/>
            <a:ahLst/>
            <a:cxnLst/>
            <a:rect l="l" t="t" r="r" b="b"/>
            <a:pathLst>
              <a:path w="183515">
                <a:moveTo>
                  <a:pt x="0" y="0"/>
                </a:moveTo>
                <a:lnTo>
                  <a:pt x="183362" y="0"/>
                </a:lnTo>
              </a:path>
            </a:pathLst>
          </a:custGeom>
          <a:ln w="12600">
            <a:solidFill>
              <a:srgbClr val="E43923"/>
            </a:solidFill>
          </a:ln>
        </p:spPr>
        <p:txBody>
          <a:bodyPr wrap="square" lIns="0" tIns="0" rIns="0" bIns="0" rtlCol="0"/>
          <a:lstStyle/>
          <a:p>
            <a:endParaRPr/>
          </a:p>
        </p:txBody>
      </p:sp>
      <p:sp>
        <p:nvSpPr>
          <p:cNvPr id="66" name="object 66"/>
          <p:cNvSpPr/>
          <p:nvPr/>
        </p:nvSpPr>
        <p:spPr>
          <a:xfrm>
            <a:off x="1417574" y="5337224"/>
            <a:ext cx="182880" cy="0"/>
          </a:xfrm>
          <a:custGeom>
            <a:avLst/>
            <a:gdLst/>
            <a:ahLst/>
            <a:cxnLst/>
            <a:rect l="l" t="t" r="r" b="b"/>
            <a:pathLst>
              <a:path w="182880">
                <a:moveTo>
                  <a:pt x="0" y="0"/>
                </a:moveTo>
                <a:lnTo>
                  <a:pt x="182562" y="0"/>
                </a:lnTo>
              </a:path>
            </a:pathLst>
          </a:custGeom>
          <a:ln w="12600">
            <a:solidFill>
              <a:srgbClr val="E74622"/>
            </a:solidFill>
          </a:ln>
        </p:spPr>
        <p:txBody>
          <a:bodyPr wrap="square" lIns="0" tIns="0" rIns="0" bIns="0" rtlCol="0"/>
          <a:lstStyle/>
          <a:p>
            <a:endParaRPr/>
          </a:p>
        </p:txBody>
      </p:sp>
      <p:sp>
        <p:nvSpPr>
          <p:cNvPr id="67" name="object 67"/>
          <p:cNvSpPr/>
          <p:nvPr/>
        </p:nvSpPr>
        <p:spPr>
          <a:xfrm>
            <a:off x="1508886" y="5337224"/>
            <a:ext cx="182880" cy="0"/>
          </a:xfrm>
          <a:custGeom>
            <a:avLst/>
            <a:gdLst/>
            <a:ahLst/>
            <a:cxnLst/>
            <a:rect l="l" t="t" r="r" b="b"/>
            <a:pathLst>
              <a:path w="182880">
                <a:moveTo>
                  <a:pt x="0" y="0"/>
                </a:moveTo>
                <a:lnTo>
                  <a:pt x="182562" y="0"/>
                </a:lnTo>
              </a:path>
            </a:pathLst>
          </a:custGeom>
          <a:ln w="12600">
            <a:solidFill>
              <a:srgbClr val="E85121"/>
            </a:solidFill>
          </a:ln>
        </p:spPr>
        <p:txBody>
          <a:bodyPr wrap="square" lIns="0" tIns="0" rIns="0" bIns="0" rtlCol="0"/>
          <a:lstStyle/>
          <a:p>
            <a:endParaRPr/>
          </a:p>
        </p:txBody>
      </p:sp>
      <p:sp>
        <p:nvSpPr>
          <p:cNvPr id="68" name="object 68"/>
          <p:cNvSpPr/>
          <p:nvPr/>
        </p:nvSpPr>
        <p:spPr>
          <a:xfrm>
            <a:off x="1600200" y="5337224"/>
            <a:ext cx="182880" cy="0"/>
          </a:xfrm>
          <a:custGeom>
            <a:avLst/>
            <a:gdLst/>
            <a:ahLst/>
            <a:cxnLst/>
            <a:rect l="l" t="t" r="r" b="b"/>
            <a:pathLst>
              <a:path w="182880">
                <a:moveTo>
                  <a:pt x="0" y="0"/>
                </a:moveTo>
                <a:lnTo>
                  <a:pt x="182562" y="0"/>
                </a:lnTo>
              </a:path>
            </a:pathLst>
          </a:custGeom>
          <a:ln w="12600">
            <a:solidFill>
              <a:srgbClr val="EA5D20"/>
            </a:solidFill>
          </a:ln>
        </p:spPr>
        <p:txBody>
          <a:bodyPr wrap="square" lIns="0" tIns="0" rIns="0" bIns="0" rtlCol="0"/>
          <a:lstStyle/>
          <a:p>
            <a:endParaRPr/>
          </a:p>
        </p:txBody>
      </p:sp>
      <p:sp>
        <p:nvSpPr>
          <p:cNvPr id="69" name="object 69"/>
          <p:cNvSpPr/>
          <p:nvPr/>
        </p:nvSpPr>
        <p:spPr>
          <a:xfrm>
            <a:off x="1691515" y="5337224"/>
            <a:ext cx="183515" cy="0"/>
          </a:xfrm>
          <a:custGeom>
            <a:avLst/>
            <a:gdLst/>
            <a:ahLst/>
            <a:cxnLst/>
            <a:rect l="l" t="t" r="r" b="b"/>
            <a:pathLst>
              <a:path w="183514">
                <a:moveTo>
                  <a:pt x="0" y="0"/>
                </a:moveTo>
                <a:lnTo>
                  <a:pt x="183362" y="0"/>
                </a:lnTo>
              </a:path>
            </a:pathLst>
          </a:custGeom>
          <a:ln w="12600">
            <a:solidFill>
              <a:srgbClr val="EB691F"/>
            </a:solidFill>
          </a:ln>
        </p:spPr>
        <p:txBody>
          <a:bodyPr wrap="square" lIns="0" tIns="0" rIns="0" bIns="0" rtlCol="0"/>
          <a:lstStyle/>
          <a:p>
            <a:endParaRPr/>
          </a:p>
        </p:txBody>
      </p:sp>
      <p:sp>
        <p:nvSpPr>
          <p:cNvPr id="70" name="object 70"/>
          <p:cNvSpPr/>
          <p:nvPr/>
        </p:nvSpPr>
        <p:spPr>
          <a:xfrm>
            <a:off x="1782699" y="5337224"/>
            <a:ext cx="183515" cy="0"/>
          </a:xfrm>
          <a:custGeom>
            <a:avLst/>
            <a:gdLst/>
            <a:ahLst/>
            <a:cxnLst/>
            <a:rect l="l" t="t" r="r" b="b"/>
            <a:pathLst>
              <a:path w="183514">
                <a:moveTo>
                  <a:pt x="0" y="0"/>
                </a:moveTo>
                <a:lnTo>
                  <a:pt x="183362" y="0"/>
                </a:lnTo>
              </a:path>
            </a:pathLst>
          </a:custGeom>
          <a:ln w="12600">
            <a:solidFill>
              <a:srgbClr val="ED741D"/>
            </a:solidFill>
          </a:ln>
        </p:spPr>
        <p:txBody>
          <a:bodyPr wrap="square" lIns="0" tIns="0" rIns="0" bIns="0" rtlCol="0"/>
          <a:lstStyle/>
          <a:p>
            <a:endParaRPr/>
          </a:p>
        </p:txBody>
      </p:sp>
      <p:sp>
        <p:nvSpPr>
          <p:cNvPr id="71" name="object 71"/>
          <p:cNvSpPr/>
          <p:nvPr/>
        </p:nvSpPr>
        <p:spPr>
          <a:xfrm>
            <a:off x="1874901" y="5337224"/>
            <a:ext cx="182880" cy="0"/>
          </a:xfrm>
          <a:custGeom>
            <a:avLst/>
            <a:gdLst/>
            <a:ahLst/>
            <a:cxnLst/>
            <a:rect l="l" t="t" r="r" b="b"/>
            <a:pathLst>
              <a:path w="182880">
                <a:moveTo>
                  <a:pt x="0" y="0"/>
                </a:moveTo>
                <a:lnTo>
                  <a:pt x="182562" y="0"/>
                </a:lnTo>
              </a:path>
            </a:pathLst>
          </a:custGeom>
          <a:ln w="12600">
            <a:solidFill>
              <a:srgbClr val="EE7D1A"/>
            </a:solidFill>
          </a:ln>
        </p:spPr>
        <p:txBody>
          <a:bodyPr wrap="square" lIns="0" tIns="0" rIns="0" bIns="0" rtlCol="0"/>
          <a:lstStyle/>
          <a:p>
            <a:endParaRPr/>
          </a:p>
        </p:txBody>
      </p:sp>
      <p:sp>
        <p:nvSpPr>
          <p:cNvPr id="72" name="object 72"/>
          <p:cNvSpPr/>
          <p:nvPr/>
        </p:nvSpPr>
        <p:spPr>
          <a:xfrm>
            <a:off x="1966086" y="5337224"/>
            <a:ext cx="182880" cy="0"/>
          </a:xfrm>
          <a:custGeom>
            <a:avLst/>
            <a:gdLst/>
            <a:ahLst/>
            <a:cxnLst/>
            <a:rect l="l" t="t" r="r" b="b"/>
            <a:pathLst>
              <a:path w="182880">
                <a:moveTo>
                  <a:pt x="0" y="0"/>
                </a:moveTo>
                <a:lnTo>
                  <a:pt x="182562" y="0"/>
                </a:lnTo>
              </a:path>
            </a:pathLst>
          </a:custGeom>
          <a:ln w="12600">
            <a:solidFill>
              <a:srgbClr val="F08717"/>
            </a:solidFill>
          </a:ln>
        </p:spPr>
        <p:txBody>
          <a:bodyPr wrap="square" lIns="0" tIns="0" rIns="0" bIns="0" rtlCol="0"/>
          <a:lstStyle/>
          <a:p>
            <a:endParaRPr/>
          </a:p>
        </p:txBody>
      </p:sp>
      <p:sp>
        <p:nvSpPr>
          <p:cNvPr id="73" name="object 73"/>
          <p:cNvSpPr/>
          <p:nvPr/>
        </p:nvSpPr>
        <p:spPr>
          <a:xfrm>
            <a:off x="2057400" y="5337224"/>
            <a:ext cx="182880" cy="0"/>
          </a:xfrm>
          <a:custGeom>
            <a:avLst/>
            <a:gdLst/>
            <a:ahLst/>
            <a:cxnLst/>
            <a:rect l="l" t="t" r="r" b="b"/>
            <a:pathLst>
              <a:path w="182880">
                <a:moveTo>
                  <a:pt x="0" y="0"/>
                </a:moveTo>
                <a:lnTo>
                  <a:pt x="182562" y="0"/>
                </a:lnTo>
              </a:path>
            </a:pathLst>
          </a:custGeom>
          <a:ln w="12600">
            <a:solidFill>
              <a:srgbClr val="F39213"/>
            </a:solidFill>
          </a:ln>
        </p:spPr>
        <p:txBody>
          <a:bodyPr wrap="square" lIns="0" tIns="0" rIns="0" bIns="0" rtlCol="0"/>
          <a:lstStyle/>
          <a:p>
            <a:endParaRPr/>
          </a:p>
        </p:txBody>
      </p:sp>
      <p:sp>
        <p:nvSpPr>
          <p:cNvPr id="74" name="object 74"/>
          <p:cNvSpPr/>
          <p:nvPr/>
        </p:nvSpPr>
        <p:spPr>
          <a:xfrm>
            <a:off x="2148715" y="5337224"/>
            <a:ext cx="183515" cy="0"/>
          </a:xfrm>
          <a:custGeom>
            <a:avLst/>
            <a:gdLst/>
            <a:ahLst/>
            <a:cxnLst/>
            <a:rect l="l" t="t" r="r" b="b"/>
            <a:pathLst>
              <a:path w="183514">
                <a:moveTo>
                  <a:pt x="0" y="0"/>
                </a:moveTo>
                <a:lnTo>
                  <a:pt x="183362" y="0"/>
                </a:lnTo>
              </a:path>
            </a:pathLst>
          </a:custGeom>
          <a:ln w="12600">
            <a:solidFill>
              <a:srgbClr val="F49C0E"/>
            </a:solidFill>
          </a:ln>
        </p:spPr>
        <p:txBody>
          <a:bodyPr wrap="square" lIns="0" tIns="0" rIns="0" bIns="0" rtlCol="0"/>
          <a:lstStyle/>
          <a:p>
            <a:endParaRPr/>
          </a:p>
        </p:txBody>
      </p:sp>
      <p:sp>
        <p:nvSpPr>
          <p:cNvPr id="75" name="object 75"/>
          <p:cNvSpPr/>
          <p:nvPr/>
        </p:nvSpPr>
        <p:spPr>
          <a:xfrm>
            <a:off x="2239900" y="5337224"/>
            <a:ext cx="183515" cy="0"/>
          </a:xfrm>
          <a:custGeom>
            <a:avLst/>
            <a:gdLst/>
            <a:ahLst/>
            <a:cxnLst/>
            <a:rect l="l" t="t" r="r" b="b"/>
            <a:pathLst>
              <a:path w="183514">
                <a:moveTo>
                  <a:pt x="0" y="0"/>
                </a:moveTo>
                <a:lnTo>
                  <a:pt x="183362" y="0"/>
                </a:lnTo>
              </a:path>
            </a:pathLst>
          </a:custGeom>
          <a:ln w="12600">
            <a:solidFill>
              <a:srgbClr val="F6A607"/>
            </a:solidFill>
          </a:ln>
        </p:spPr>
        <p:txBody>
          <a:bodyPr wrap="square" lIns="0" tIns="0" rIns="0" bIns="0" rtlCol="0"/>
          <a:lstStyle/>
          <a:p>
            <a:endParaRPr/>
          </a:p>
        </p:txBody>
      </p:sp>
      <p:sp>
        <p:nvSpPr>
          <p:cNvPr id="76" name="object 76"/>
          <p:cNvSpPr/>
          <p:nvPr/>
        </p:nvSpPr>
        <p:spPr>
          <a:xfrm>
            <a:off x="2332101" y="5337224"/>
            <a:ext cx="182880" cy="0"/>
          </a:xfrm>
          <a:custGeom>
            <a:avLst/>
            <a:gdLst/>
            <a:ahLst/>
            <a:cxnLst/>
            <a:rect l="l" t="t" r="r" b="b"/>
            <a:pathLst>
              <a:path w="182880">
                <a:moveTo>
                  <a:pt x="0" y="0"/>
                </a:moveTo>
                <a:lnTo>
                  <a:pt x="182562" y="0"/>
                </a:lnTo>
              </a:path>
            </a:pathLst>
          </a:custGeom>
          <a:ln w="12600">
            <a:solidFill>
              <a:srgbClr val="F8AF01"/>
            </a:solidFill>
          </a:ln>
        </p:spPr>
        <p:txBody>
          <a:bodyPr wrap="square" lIns="0" tIns="0" rIns="0" bIns="0" rtlCol="0"/>
          <a:lstStyle/>
          <a:p>
            <a:endParaRPr/>
          </a:p>
        </p:txBody>
      </p:sp>
      <p:sp>
        <p:nvSpPr>
          <p:cNvPr id="77" name="object 77"/>
          <p:cNvSpPr/>
          <p:nvPr/>
        </p:nvSpPr>
        <p:spPr>
          <a:xfrm>
            <a:off x="2423286" y="5337224"/>
            <a:ext cx="182880" cy="0"/>
          </a:xfrm>
          <a:custGeom>
            <a:avLst/>
            <a:gdLst/>
            <a:ahLst/>
            <a:cxnLst/>
            <a:rect l="l" t="t" r="r" b="b"/>
            <a:pathLst>
              <a:path w="182880">
                <a:moveTo>
                  <a:pt x="0" y="0"/>
                </a:moveTo>
                <a:lnTo>
                  <a:pt x="182562" y="0"/>
                </a:lnTo>
              </a:path>
            </a:pathLst>
          </a:custGeom>
          <a:ln w="12600">
            <a:solidFill>
              <a:srgbClr val="FAB900"/>
            </a:solidFill>
          </a:ln>
        </p:spPr>
        <p:txBody>
          <a:bodyPr wrap="square" lIns="0" tIns="0" rIns="0" bIns="0" rtlCol="0"/>
          <a:lstStyle/>
          <a:p>
            <a:endParaRPr/>
          </a:p>
        </p:txBody>
      </p:sp>
      <p:sp>
        <p:nvSpPr>
          <p:cNvPr id="78" name="object 78"/>
          <p:cNvSpPr/>
          <p:nvPr/>
        </p:nvSpPr>
        <p:spPr>
          <a:xfrm>
            <a:off x="2514600" y="5337224"/>
            <a:ext cx="182880" cy="0"/>
          </a:xfrm>
          <a:custGeom>
            <a:avLst/>
            <a:gdLst/>
            <a:ahLst/>
            <a:cxnLst/>
            <a:rect l="l" t="t" r="r" b="b"/>
            <a:pathLst>
              <a:path w="182880">
                <a:moveTo>
                  <a:pt x="0" y="0"/>
                </a:moveTo>
                <a:lnTo>
                  <a:pt x="182562" y="0"/>
                </a:lnTo>
              </a:path>
            </a:pathLst>
          </a:custGeom>
          <a:ln w="12600">
            <a:solidFill>
              <a:srgbClr val="FABA00"/>
            </a:solidFill>
          </a:ln>
        </p:spPr>
        <p:txBody>
          <a:bodyPr wrap="square" lIns="0" tIns="0" rIns="0" bIns="0" rtlCol="0"/>
          <a:lstStyle/>
          <a:p>
            <a:endParaRPr/>
          </a:p>
        </p:txBody>
      </p:sp>
      <p:sp>
        <p:nvSpPr>
          <p:cNvPr id="79" name="object 79"/>
          <p:cNvSpPr/>
          <p:nvPr/>
        </p:nvSpPr>
        <p:spPr>
          <a:xfrm>
            <a:off x="2605915" y="5337224"/>
            <a:ext cx="183515" cy="0"/>
          </a:xfrm>
          <a:custGeom>
            <a:avLst/>
            <a:gdLst/>
            <a:ahLst/>
            <a:cxnLst/>
            <a:rect l="l" t="t" r="r" b="b"/>
            <a:pathLst>
              <a:path w="183514">
                <a:moveTo>
                  <a:pt x="0" y="0"/>
                </a:moveTo>
                <a:lnTo>
                  <a:pt x="183362" y="0"/>
                </a:lnTo>
              </a:path>
            </a:pathLst>
          </a:custGeom>
          <a:ln w="12600">
            <a:solidFill>
              <a:srgbClr val="FABC00"/>
            </a:solidFill>
          </a:ln>
        </p:spPr>
        <p:txBody>
          <a:bodyPr wrap="square" lIns="0" tIns="0" rIns="0" bIns="0" rtlCol="0"/>
          <a:lstStyle/>
          <a:p>
            <a:endParaRPr/>
          </a:p>
        </p:txBody>
      </p:sp>
      <p:sp>
        <p:nvSpPr>
          <p:cNvPr id="80" name="object 80"/>
          <p:cNvSpPr/>
          <p:nvPr/>
        </p:nvSpPr>
        <p:spPr>
          <a:xfrm>
            <a:off x="2697100" y="5337224"/>
            <a:ext cx="183515" cy="0"/>
          </a:xfrm>
          <a:custGeom>
            <a:avLst/>
            <a:gdLst/>
            <a:ahLst/>
            <a:cxnLst/>
            <a:rect l="l" t="t" r="r" b="b"/>
            <a:pathLst>
              <a:path w="183514">
                <a:moveTo>
                  <a:pt x="0" y="0"/>
                </a:moveTo>
                <a:lnTo>
                  <a:pt x="183362" y="0"/>
                </a:lnTo>
              </a:path>
            </a:pathLst>
          </a:custGeom>
          <a:ln w="12600">
            <a:solidFill>
              <a:srgbClr val="FBBE00"/>
            </a:solidFill>
          </a:ln>
        </p:spPr>
        <p:txBody>
          <a:bodyPr wrap="square" lIns="0" tIns="0" rIns="0" bIns="0" rtlCol="0"/>
          <a:lstStyle/>
          <a:p>
            <a:endParaRPr/>
          </a:p>
        </p:txBody>
      </p:sp>
      <p:sp>
        <p:nvSpPr>
          <p:cNvPr id="81" name="object 81"/>
          <p:cNvSpPr/>
          <p:nvPr/>
        </p:nvSpPr>
        <p:spPr>
          <a:xfrm>
            <a:off x="2789173" y="5337224"/>
            <a:ext cx="182880" cy="0"/>
          </a:xfrm>
          <a:custGeom>
            <a:avLst/>
            <a:gdLst/>
            <a:ahLst/>
            <a:cxnLst/>
            <a:rect l="l" t="t" r="r" b="b"/>
            <a:pathLst>
              <a:path w="182880">
                <a:moveTo>
                  <a:pt x="0" y="0"/>
                </a:moveTo>
                <a:lnTo>
                  <a:pt x="182562" y="0"/>
                </a:lnTo>
              </a:path>
            </a:pathLst>
          </a:custGeom>
          <a:ln w="12600">
            <a:solidFill>
              <a:srgbClr val="FBC000"/>
            </a:solidFill>
          </a:ln>
        </p:spPr>
        <p:txBody>
          <a:bodyPr wrap="square" lIns="0" tIns="0" rIns="0" bIns="0" rtlCol="0"/>
          <a:lstStyle/>
          <a:p>
            <a:endParaRPr/>
          </a:p>
        </p:txBody>
      </p:sp>
      <p:sp>
        <p:nvSpPr>
          <p:cNvPr id="82" name="object 82"/>
          <p:cNvSpPr/>
          <p:nvPr/>
        </p:nvSpPr>
        <p:spPr>
          <a:xfrm>
            <a:off x="2880486" y="5337224"/>
            <a:ext cx="182880" cy="0"/>
          </a:xfrm>
          <a:custGeom>
            <a:avLst/>
            <a:gdLst/>
            <a:ahLst/>
            <a:cxnLst/>
            <a:rect l="l" t="t" r="r" b="b"/>
            <a:pathLst>
              <a:path w="182880">
                <a:moveTo>
                  <a:pt x="0" y="0"/>
                </a:moveTo>
                <a:lnTo>
                  <a:pt x="182562" y="0"/>
                </a:lnTo>
              </a:path>
            </a:pathLst>
          </a:custGeom>
          <a:ln w="12600">
            <a:solidFill>
              <a:srgbClr val="FBC200"/>
            </a:solidFill>
          </a:ln>
        </p:spPr>
        <p:txBody>
          <a:bodyPr wrap="square" lIns="0" tIns="0" rIns="0" bIns="0" rtlCol="0"/>
          <a:lstStyle/>
          <a:p>
            <a:endParaRPr/>
          </a:p>
        </p:txBody>
      </p:sp>
      <p:sp>
        <p:nvSpPr>
          <p:cNvPr id="83" name="object 83"/>
          <p:cNvSpPr/>
          <p:nvPr/>
        </p:nvSpPr>
        <p:spPr>
          <a:xfrm>
            <a:off x="2971800" y="5337224"/>
            <a:ext cx="182880" cy="0"/>
          </a:xfrm>
          <a:custGeom>
            <a:avLst/>
            <a:gdLst/>
            <a:ahLst/>
            <a:cxnLst/>
            <a:rect l="l" t="t" r="r" b="b"/>
            <a:pathLst>
              <a:path w="182880">
                <a:moveTo>
                  <a:pt x="0" y="0"/>
                </a:moveTo>
                <a:lnTo>
                  <a:pt x="182562" y="0"/>
                </a:lnTo>
              </a:path>
            </a:pathLst>
          </a:custGeom>
          <a:ln w="12600">
            <a:solidFill>
              <a:srgbClr val="FCC400"/>
            </a:solidFill>
          </a:ln>
        </p:spPr>
        <p:txBody>
          <a:bodyPr wrap="square" lIns="0" tIns="0" rIns="0" bIns="0" rtlCol="0"/>
          <a:lstStyle/>
          <a:p>
            <a:endParaRPr/>
          </a:p>
        </p:txBody>
      </p:sp>
      <p:sp>
        <p:nvSpPr>
          <p:cNvPr id="84" name="object 84"/>
          <p:cNvSpPr/>
          <p:nvPr/>
        </p:nvSpPr>
        <p:spPr>
          <a:xfrm>
            <a:off x="3063115" y="5337224"/>
            <a:ext cx="183515" cy="0"/>
          </a:xfrm>
          <a:custGeom>
            <a:avLst/>
            <a:gdLst/>
            <a:ahLst/>
            <a:cxnLst/>
            <a:rect l="l" t="t" r="r" b="b"/>
            <a:pathLst>
              <a:path w="183514">
                <a:moveTo>
                  <a:pt x="0" y="0"/>
                </a:moveTo>
                <a:lnTo>
                  <a:pt x="183362" y="0"/>
                </a:lnTo>
              </a:path>
            </a:pathLst>
          </a:custGeom>
          <a:ln w="12600">
            <a:solidFill>
              <a:srgbClr val="FCC500"/>
            </a:solidFill>
          </a:ln>
        </p:spPr>
        <p:txBody>
          <a:bodyPr wrap="square" lIns="0" tIns="0" rIns="0" bIns="0" rtlCol="0"/>
          <a:lstStyle/>
          <a:p>
            <a:endParaRPr/>
          </a:p>
        </p:txBody>
      </p:sp>
      <p:sp>
        <p:nvSpPr>
          <p:cNvPr id="85" name="object 85"/>
          <p:cNvSpPr/>
          <p:nvPr/>
        </p:nvSpPr>
        <p:spPr>
          <a:xfrm>
            <a:off x="3154428" y="5337224"/>
            <a:ext cx="183515" cy="0"/>
          </a:xfrm>
          <a:custGeom>
            <a:avLst/>
            <a:gdLst/>
            <a:ahLst/>
            <a:cxnLst/>
            <a:rect l="l" t="t" r="r" b="b"/>
            <a:pathLst>
              <a:path w="183514">
                <a:moveTo>
                  <a:pt x="0" y="0"/>
                </a:moveTo>
                <a:lnTo>
                  <a:pt x="183362" y="0"/>
                </a:lnTo>
              </a:path>
            </a:pathLst>
          </a:custGeom>
          <a:ln w="12600">
            <a:solidFill>
              <a:srgbClr val="FCC600"/>
            </a:solidFill>
          </a:ln>
        </p:spPr>
        <p:txBody>
          <a:bodyPr wrap="square" lIns="0" tIns="0" rIns="0" bIns="0" rtlCol="0"/>
          <a:lstStyle/>
          <a:p>
            <a:endParaRPr/>
          </a:p>
        </p:txBody>
      </p:sp>
      <p:sp>
        <p:nvSpPr>
          <p:cNvPr id="86" name="object 86"/>
          <p:cNvSpPr/>
          <p:nvPr/>
        </p:nvSpPr>
        <p:spPr>
          <a:xfrm>
            <a:off x="3246373" y="5337224"/>
            <a:ext cx="182880" cy="0"/>
          </a:xfrm>
          <a:custGeom>
            <a:avLst/>
            <a:gdLst/>
            <a:ahLst/>
            <a:cxnLst/>
            <a:rect l="l" t="t" r="r" b="b"/>
            <a:pathLst>
              <a:path w="182879">
                <a:moveTo>
                  <a:pt x="0" y="0"/>
                </a:moveTo>
                <a:lnTo>
                  <a:pt x="182562" y="0"/>
                </a:lnTo>
              </a:path>
            </a:pathLst>
          </a:custGeom>
          <a:ln w="12600">
            <a:solidFill>
              <a:srgbClr val="FDC800"/>
            </a:solidFill>
          </a:ln>
        </p:spPr>
        <p:txBody>
          <a:bodyPr wrap="square" lIns="0" tIns="0" rIns="0" bIns="0" rtlCol="0"/>
          <a:lstStyle/>
          <a:p>
            <a:endParaRPr/>
          </a:p>
        </p:txBody>
      </p:sp>
      <p:sp>
        <p:nvSpPr>
          <p:cNvPr id="87" name="object 87"/>
          <p:cNvSpPr/>
          <p:nvPr/>
        </p:nvSpPr>
        <p:spPr>
          <a:xfrm>
            <a:off x="3337686" y="5337224"/>
            <a:ext cx="182880" cy="0"/>
          </a:xfrm>
          <a:custGeom>
            <a:avLst/>
            <a:gdLst/>
            <a:ahLst/>
            <a:cxnLst/>
            <a:rect l="l" t="t" r="r" b="b"/>
            <a:pathLst>
              <a:path w="182879">
                <a:moveTo>
                  <a:pt x="0" y="0"/>
                </a:moveTo>
                <a:lnTo>
                  <a:pt x="182562" y="0"/>
                </a:lnTo>
              </a:path>
            </a:pathLst>
          </a:custGeom>
          <a:ln w="12600">
            <a:solidFill>
              <a:srgbClr val="FDCA00"/>
            </a:solidFill>
          </a:ln>
        </p:spPr>
        <p:txBody>
          <a:bodyPr wrap="square" lIns="0" tIns="0" rIns="0" bIns="0" rtlCol="0"/>
          <a:lstStyle/>
          <a:p>
            <a:endParaRPr/>
          </a:p>
        </p:txBody>
      </p:sp>
      <p:sp>
        <p:nvSpPr>
          <p:cNvPr id="88" name="object 88"/>
          <p:cNvSpPr/>
          <p:nvPr/>
        </p:nvSpPr>
        <p:spPr>
          <a:xfrm>
            <a:off x="3429000" y="5337224"/>
            <a:ext cx="182880" cy="0"/>
          </a:xfrm>
          <a:custGeom>
            <a:avLst/>
            <a:gdLst/>
            <a:ahLst/>
            <a:cxnLst/>
            <a:rect l="l" t="t" r="r" b="b"/>
            <a:pathLst>
              <a:path w="182879">
                <a:moveTo>
                  <a:pt x="0" y="0"/>
                </a:moveTo>
                <a:lnTo>
                  <a:pt x="182562" y="0"/>
                </a:lnTo>
              </a:path>
            </a:pathLst>
          </a:custGeom>
          <a:ln w="12600">
            <a:solidFill>
              <a:srgbClr val="FACA00"/>
            </a:solidFill>
          </a:ln>
        </p:spPr>
        <p:txBody>
          <a:bodyPr wrap="square" lIns="0" tIns="0" rIns="0" bIns="0" rtlCol="0"/>
          <a:lstStyle/>
          <a:p>
            <a:endParaRPr/>
          </a:p>
        </p:txBody>
      </p:sp>
      <p:sp>
        <p:nvSpPr>
          <p:cNvPr id="89" name="object 89"/>
          <p:cNvSpPr/>
          <p:nvPr/>
        </p:nvSpPr>
        <p:spPr>
          <a:xfrm>
            <a:off x="3520315" y="5337224"/>
            <a:ext cx="183515" cy="0"/>
          </a:xfrm>
          <a:custGeom>
            <a:avLst/>
            <a:gdLst/>
            <a:ahLst/>
            <a:cxnLst/>
            <a:rect l="l" t="t" r="r" b="b"/>
            <a:pathLst>
              <a:path w="183514">
                <a:moveTo>
                  <a:pt x="0" y="0"/>
                </a:moveTo>
                <a:lnTo>
                  <a:pt x="183362" y="0"/>
                </a:lnTo>
              </a:path>
            </a:pathLst>
          </a:custGeom>
          <a:ln w="12600">
            <a:solidFill>
              <a:srgbClr val="F3C900"/>
            </a:solidFill>
          </a:ln>
        </p:spPr>
        <p:txBody>
          <a:bodyPr wrap="square" lIns="0" tIns="0" rIns="0" bIns="0" rtlCol="0"/>
          <a:lstStyle/>
          <a:p>
            <a:endParaRPr/>
          </a:p>
        </p:txBody>
      </p:sp>
      <p:sp>
        <p:nvSpPr>
          <p:cNvPr id="90" name="object 90"/>
          <p:cNvSpPr/>
          <p:nvPr/>
        </p:nvSpPr>
        <p:spPr>
          <a:xfrm>
            <a:off x="3611628" y="5337224"/>
            <a:ext cx="183515" cy="0"/>
          </a:xfrm>
          <a:custGeom>
            <a:avLst/>
            <a:gdLst/>
            <a:ahLst/>
            <a:cxnLst/>
            <a:rect l="l" t="t" r="r" b="b"/>
            <a:pathLst>
              <a:path w="183514">
                <a:moveTo>
                  <a:pt x="0" y="0"/>
                </a:moveTo>
                <a:lnTo>
                  <a:pt x="183362" y="0"/>
                </a:lnTo>
              </a:path>
            </a:pathLst>
          </a:custGeom>
          <a:ln w="12600">
            <a:solidFill>
              <a:srgbClr val="EBC700"/>
            </a:solidFill>
          </a:ln>
        </p:spPr>
        <p:txBody>
          <a:bodyPr wrap="square" lIns="0" tIns="0" rIns="0" bIns="0" rtlCol="0"/>
          <a:lstStyle/>
          <a:p>
            <a:endParaRPr/>
          </a:p>
        </p:txBody>
      </p:sp>
      <p:sp>
        <p:nvSpPr>
          <p:cNvPr id="91" name="object 91"/>
          <p:cNvSpPr/>
          <p:nvPr/>
        </p:nvSpPr>
        <p:spPr>
          <a:xfrm>
            <a:off x="3703573" y="5337224"/>
            <a:ext cx="182880" cy="0"/>
          </a:xfrm>
          <a:custGeom>
            <a:avLst/>
            <a:gdLst/>
            <a:ahLst/>
            <a:cxnLst/>
            <a:rect l="l" t="t" r="r" b="b"/>
            <a:pathLst>
              <a:path w="182879">
                <a:moveTo>
                  <a:pt x="0" y="0"/>
                </a:moveTo>
                <a:lnTo>
                  <a:pt x="182562" y="0"/>
                </a:lnTo>
              </a:path>
            </a:pathLst>
          </a:custGeom>
          <a:ln w="12600">
            <a:solidFill>
              <a:srgbClr val="E3C501"/>
            </a:solidFill>
          </a:ln>
        </p:spPr>
        <p:txBody>
          <a:bodyPr wrap="square" lIns="0" tIns="0" rIns="0" bIns="0" rtlCol="0"/>
          <a:lstStyle/>
          <a:p>
            <a:endParaRPr/>
          </a:p>
        </p:txBody>
      </p:sp>
      <p:sp>
        <p:nvSpPr>
          <p:cNvPr id="92" name="object 92"/>
          <p:cNvSpPr/>
          <p:nvPr/>
        </p:nvSpPr>
        <p:spPr>
          <a:xfrm>
            <a:off x="3794886" y="5337224"/>
            <a:ext cx="182880" cy="0"/>
          </a:xfrm>
          <a:custGeom>
            <a:avLst/>
            <a:gdLst/>
            <a:ahLst/>
            <a:cxnLst/>
            <a:rect l="l" t="t" r="r" b="b"/>
            <a:pathLst>
              <a:path w="182879">
                <a:moveTo>
                  <a:pt x="0" y="0"/>
                </a:moveTo>
                <a:lnTo>
                  <a:pt x="182562" y="0"/>
                </a:lnTo>
              </a:path>
            </a:pathLst>
          </a:custGeom>
          <a:ln w="12600">
            <a:solidFill>
              <a:srgbClr val="DCC509"/>
            </a:solidFill>
          </a:ln>
        </p:spPr>
        <p:txBody>
          <a:bodyPr wrap="square" lIns="0" tIns="0" rIns="0" bIns="0" rtlCol="0"/>
          <a:lstStyle/>
          <a:p>
            <a:endParaRPr/>
          </a:p>
        </p:txBody>
      </p:sp>
      <p:sp>
        <p:nvSpPr>
          <p:cNvPr id="93" name="object 93"/>
          <p:cNvSpPr/>
          <p:nvPr/>
        </p:nvSpPr>
        <p:spPr>
          <a:xfrm>
            <a:off x="3886200" y="5337224"/>
            <a:ext cx="182880" cy="0"/>
          </a:xfrm>
          <a:custGeom>
            <a:avLst/>
            <a:gdLst/>
            <a:ahLst/>
            <a:cxnLst/>
            <a:rect l="l" t="t" r="r" b="b"/>
            <a:pathLst>
              <a:path w="182879">
                <a:moveTo>
                  <a:pt x="0" y="0"/>
                </a:moveTo>
                <a:lnTo>
                  <a:pt x="182562" y="0"/>
                </a:lnTo>
              </a:path>
            </a:pathLst>
          </a:custGeom>
          <a:ln w="12600">
            <a:solidFill>
              <a:srgbClr val="D4C30D"/>
            </a:solidFill>
          </a:ln>
        </p:spPr>
        <p:txBody>
          <a:bodyPr wrap="square" lIns="0" tIns="0" rIns="0" bIns="0" rtlCol="0"/>
          <a:lstStyle/>
          <a:p>
            <a:endParaRPr/>
          </a:p>
        </p:txBody>
      </p:sp>
      <p:sp>
        <p:nvSpPr>
          <p:cNvPr id="94" name="object 94"/>
          <p:cNvSpPr/>
          <p:nvPr/>
        </p:nvSpPr>
        <p:spPr>
          <a:xfrm>
            <a:off x="3977515" y="5337224"/>
            <a:ext cx="183515" cy="0"/>
          </a:xfrm>
          <a:custGeom>
            <a:avLst/>
            <a:gdLst/>
            <a:ahLst/>
            <a:cxnLst/>
            <a:rect l="l" t="t" r="r" b="b"/>
            <a:pathLst>
              <a:path w="183514">
                <a:moveTo>
                  <a:pt x="0" y="0"/>
                </a:moveTo>
                <a:lnTo>
                  <a:pt x="183362" y="0"/>
                </a:lnTo>
              </a:path>
            </a:pathLst>
          </a:custGeom>
          <a:ln w="12600">
            <a:solidFill>
              <a:srgbClr val="CCC117"/>
            </a:solidFill>
          </a:ln>
        </p:spPr>
        <p:txBody>
          <a:bodyPr wrap="square" lIns="0" tIns="0" rIns="0" bIns="0" rtlCol="0"/>
          <a:lstStyle/>
          <a:p>
            <a:endParaRPr/>
          </a:p>
        </p:txBody>
      </p:sp>
      <p:sp>
        <p:nvSpPr>
          <p:cNvPr id="95" name="object 95"/>
          <p:cNvSpPr/>
          <p:nvPr/>
        </p:nvSpPr>
        <p:spPr>
          <a:xfrm>
            <a:off x="4068828" y="5337224"/>
            <a:ext cx="183515" cy="0"/>
          </a:xfrm>
          <a:custGeom>
            <a:avLst/>
            <a:gdLst/>
            <a:ahLst/>
            <a:cxnLst/>
            <a:rect l="l" t="t" r="r" b="b"/>
            <a:pathLst>
              <a:path w="183514">
                <a:moveTo>
                  <a:pt x="0" y="0"/>
                </a:moveTo>
                <a:lnTo>
                  <a:pt x="183362" y="0"/>
                </a:lnTo>
              </a:path>
            </a:pathLst>
          </a:custGeom>
          <a:ln w="12600">
            <a:solidFill>
              <a:srgbClr val="B8BB20"/>
            </a:solidFill>
          </a:ln>
        </p:spPr>
        <p:txBody>
          <a:bodyPr wrap="square" lIns="0" tIns="0" rIns="0" bIns="0" rtlCol="0"/>
          <a:lstStyle/>
          <a:p>
            <a:endParaRPr/>
          </a:p>
        </p:txBody>
      </p:sp>
      <p:sp>
        <p:nvSpPr>
          <p:cNvPr id="96" name="object 96"/>
          <p:cNvSpPr/>
          <p:nvPr/>
        </p:nvSpPr>
        <p:spPr>
          <a:xfrm>
            <a:off x="4160773" y="5337224"/>
            <a:ext cx="182880" cy="0"/>
          </a:xfrm>
          <a:custGeom>
            <a:avLst/>
            <a:gdLst/>
            <a:ahLst/>
            <a:cxnLst/>
            <a:rect l="l" t="t" r="r" b="b"/>
            <a:pathLst>
              <a:path w="182879">
                <a:moveTo>
                  <a:pt x="0" y="0"/>
                </a:moveTo>
                <a:lnTo>
                  <a:pt x="182562" y="0"/>
                </a:lnTo>
              </a:path>
            </a:pathLst>
          </a:custGeom>
          <a:ln w="12600">
            <a:solidFill>
              <a:srgbClr val="A2B829"/>
            </a:solidFill>
          </a:ln>
        </p:spPr>
        <p:txBody>
          <a:bodyPr wrap="square" lIns="0" tIns="0" rIns="0" bIns="0" rtlCol="0"/>
          <a:lstStyle/>
          <a:p>
            <a:endParaRPr/>
          </a:p>
        </p:txBody>
      </p:sp>
      <p:sp>
        <p:nvSpPr>
          <p:cNvPr id="97" name="object 97"/>
          <p:cNvSpPr/>
          <p:nvPr/>
        </p:nvSpPr>
        <p:spPr>
          <a:xfrm>
            <a:off x="4252086" y="5337224"/>
            <a:ext cx="182880" cy="0"/>
          </a:xfrm>
          <a:custGeom>
            <a:avLst/>
            <a:gdLst/>
            <a:ahLst/>
            <a:cxnLst/>
            <a:rect l="l" t="t" r="r" b="b"/>
            <a:pathLst>
              <a:path w="182879">
                <a:moveTo>
                  <a:pt x="0" y="0"/>
                </a:moveTo>
                <a:lnTo>
                  <a:pt x="182562" y="0"/>
                </a:lnTo>
              </a:path>
            </a:pathLst>
          </a:custGeom>
          <a:ln w="12600">
            <a:solidFill>
              <a:srgbClr val="8BB12F"/>
            </a:solidFill>
          </a:ln>
        </p:spPr>
        <p:txBody>
          <a:bodyPr wrap="square" lIns="0" tIns="0" rIns="0" bIns="0" rtlCol="0"/>
          <a:lstStyle/>
          <a:p>
            <a:endParaRPr/>
          </a:p>
        </p:txBody>
      </p:sp>
      <p:sp>
        <p:nvSpPr>
          <p:cNvPr id="98" name="object 98"/>
          <p:cNvSpPr/>
          <p:nvPr/>
        </p:nvSpPr>
        <p:spPr>
          <a:xfrm>
            <a:off x="4343400" y="5337224"/>
            <a:ext cx="182880" cy="0"/>
          </a:xfrm>
          <a:custGeom>
            <a:avLst/>
            <a:gdLst/>
            <a:ahLst/>
            <a:cxnLst/>
            <a:rect l="l" t="t" r="r" b="b"/>
            <a:pathLst>
              <a:path w="182879">
                <a:moveTo>
                  <a:pt x="0" y="0"/>
                </a:moveTo>
                <a:lnTo>
                  <a:pt x="182562" y="0"/>
                </a:lnTo>
              </a:path>
            </a:pathLst>
          </a:custGeom>
          <a:ln w="12600">
            <a:solidFill>
              <a:srgbClr val="70AC36"/>
            </a:solidFill>
          </a:ln>
        </p:spPr>
        <p:txBody>
          <a:bodyPr wrap="square" lIns="0" tIns="0" rIns="0" bIns="0" rtlCol="0"/>
          <a:lstStyle/>
          <a:p>
            <a:endParaRPr/>
          </a:p>
        </p:txBody>
      </p:sp>
      <p:sp>
        <p:nvSpPr>
          <p:cNvPr id="99" name="object 99"/>
          <p:cNvSpPr/>
          <p:nvPr/>
        </p:nvSpPr>
        <p:spPr>
          <a:xfrm>
            <a:off x="4434715" y="5337224"/>
            <a:ext cx="183515" cy="0"/>
          </a:xfrm>
          <a:custGeom>
            <a:avLst/>
            <a:gdLst/>
            <a:ahLst/>
            <a:cxnLst/>
            <a:rect l="l" t="t" r="r" b="b"/>
            <a:pathLst>
              <a:path w="183514">
                <a:moveTo>
                  <a:pt x="0" y="0"/>
                </a:moveTo>
                <a:lnTo>
                  <a:pt x="183362" y="0"/>
                </a:lnTo>
              </a:path>
            </a:pathLst>
          </a:custGeom>
          <a:ln w="12600">
            <a:solidFill>
              <a:srgbClr val="51A73A"/>
            </a:solidFill>
          </a:ln>
        </p:spPr>
        <p:txBody>
          <a:bodyPr wrap="square" lIns="0" tIns="0" rIns="0" bIns="0" rtlCol="0"/>
          <a:lstStyle/>
          <a:p>
            <a:endParaRPr/>
          </a:p>
        </p:txBody>
      </p:sp>
      <p:sp>
        <p:nvSpPr>
          <p:cNvPr id="100" name="object 100"/>
          <p:cNvSpPr/>
          <p:nvPr/>
        </p:nvSpPr>
        <p:spPr>
          <a:xfrm>
            <a:off x="4526028" y="5337224"/>
            <a:ext cx="183515" cy="0"/>
          </a:xfrm>
          <a:custGeom>
            <a:avLst/>
            <a:gdLst/>
            <a:ahLst/>
            <a:cxnLst/>
            <a:rect l="l" t="t" r="r" b="b"/>
            <a:pathLst>
              <a:path w="183514">
                <a:moveTo>
                  <a:pt x="0" y="0"/>
                </a:moveTo>
                <a:lnTo>
                  <a:pt x="183362" y="0"/>
                </a:lnTo>
              </a:path>
            </a:pathLst>
          </a:custGeom>
          <a:ln w="12600">
            <a:solidFill>
              <a:srgbClr val="1DA140"/>
            </a:solidFill>
          </a:ln>
        </p:spPr>
        <p:txBody>
          <a:bodyPr wrap="square" lIns="0" tIns="0" rIns="0" bIns="0" rtlCol="0"/>
          <a:lstStyle/>
          <a:p>
            <a:endParaRPr/>
          </a:p>
        </p:txBody>
      </p:sp>
      <p:sp>
        <p:nvSpPr>
          <p:cNvPr id="101" name="object 101"/>
          <p:cNvSpPr/>
          <p:nvPr/>
        </p:nvSpPr>
        <p:spPr>
          <a:xfrm>
            <a:off x="4617973" y="5337224"/>
            <a:ext cx="182880" cy="0"/>
          </a:xfrm>
          <a:custGeom>
            <a:avLst/>
            <a:gdLst/>
            <a:ahLst/>
            <a:cxnLst/>
            <a:rect l="l" t="t" r="r" b="b"/>
            <a:pathLst>
              <a:path w="182879">
                <a:moveTo>
                  <a:pt x="0" y="0"/>
                </a:moveTo>
                <a:lnTo>
                  <a:pt x="182562" y="0"/>
                </a:lnTo>
              </a:path>
            </a:pathLst>
          </a:custGeom>
          <a:ln w="12600">
            <a:solidFill>
              <a:srgbClr val="009D43"/>
            </a:solidFill>
          </a:ln>
        </p:spPr>
        <p:txBody>
          <a:bodyPr wrap="square" lIns="0" tIns="0" rIns="0" bIns="0" rtlCol="0"/>
          <a:lstStyle/>
          <a:p>
            <a:endParaRPr/>
          </a:p>
        </p:txBody>
      </p:sp>
      <p:sp>
        <p:nvSpPr>
          <p:cNvPr id="102" name="object 102"/>
          <p:cNvSpPr/>
          <p:nvPr/>
        </p:nvSpPr>
        <p:spPr>
          <a:xfrm>
            <a:off x="4709286" y="5337224"/>
            <a:ext cx="182880" cy="0"/>
          </a:xfrm>
          <a:custGeom>
            <a:avLst/>
            <a:gdLst/>
            <a:ahLst/>
            <a:cxnLst/>
            <a:rect l="l" t="t" r="r" b="b"/>
            <a:pathLst>
              <a:path w="182879">
                <a:moveTo>
                  <a:pt x="0" y="0"/>
                </a:moveTo>
                <a:lnTo>
                  <a:pt x="182562" y="0"/>
                </a:lnTo>
              </a:path>
            </a:pathLst>
          </a:custGeom>
          <a:ln w="12600">
            <a:solidFill>
              <a:srgbClr val="009746"/>
            </a:solidFill>
          </a:ln>
        </p:spPr>
        <p:txBody>
          <a:bodyPr wrap="square" lIns="0" tIns="0" rIns="0" bIns="0" rtlCol="0"/>
          <a:lstStyle/>
          <a:p>
            <a:endParaRPr/>
          </a:p>
        </p:txBody>
      </p:sp>
      <p:sp>
        <p:nvSpPr>
          <p:cNvPr id="103" name="object 103"/>
          <p:cNvSpPr/>
          <p:nvPr/>
        </p:nvSpPr>
        <p:spPr>
          <a:xfrm>
            <a:off x="4800600" y="5337224"/>
            <a:ext cx="182880" cy="0"/>
          </a:xfrm>
          <a:custGeom>
            <a:avLst/>
            <a:gdLst/>
            <a:ahLst/>
            <a:cxnLst/>
            <a:rect l="l" t="t" r="r" b="b"/>
            <a:pathLst>
              <a:path w="182879">
                <a:moveTo>
                  <a:pt x="0" y="0"/>
                </a:moveTo>
                <a:lnTo>
                  <a:pt x="182562" y="0"/>
                </a:lnTo>
              </a:path>
            </a:pathLst>
          </a:custGeom>
          <a:ln w="12600">
            <a:solidFill>
              <a:srgbClr val="008B56"/>
            </a:solidFill>
          </a:ln>
        </p:spPr>
        <p:txBody>
          <a:bodyPr wrap="square" lIns="0" tIns="0" rIns="0" bIns="0" rtlCol="0"/>
          <a:lstStyle/>
          <a:p>
            <a:endParaRPr/>
          </a:p>
        </p:txBody>
      </p:sp>
      <p:sp>
        <p:nvSpPr>
          <p:cNvPr id="104" name="object 104"/>
          <p:cNvSpPr/>
          <p:nvPr/>
        </p:nvSpPr>
        <p:spPr>
          <a:xfrm>
            <a:off x="4891915" y="5337224"/>
            <a:ext cx="183515" cy="0"/>
          </a:xfrm>
          <a:custGeom>
            <a:avLst/>
            <a:gdLst/>
            <a:ahLst/>
            <a:cxnLst/>
            <a:rect l="l" t="t" r="r" b="b"/>
            <a:pathLst>
              <a:path w="183514">
                <a:moveTo>
                  <a:pt x="0" y="0"/>
                </a:moveTo>
                <a:lnTo>
                  <a:pt x="183362" y="0"/>
                </a:lnTo>
              </a:path>
            </a:pathLst>
          </a:custGeom>
          <a:ln w="12600">
            <a:solidFill>
              <a:srgbClr val="008068"/>
            </a:solidFill>
          </a:ln>
        </p:spPr>
        <p:txBody>
          <a:bodyPr wrap="square" lIns="0" tIns="0" rIns="0" bIns="0" rtlCol="0"/>
          <a:lstStyle/>
          <a:p>
            <a:endParaRPr/>
          </a:p>
        </p:txBody>
      </p:sp>
      <p:sp>
        <p:nvSpPr>
          <p:cNvPr id="105" name="object 105"/>
          <p:cNvSpPr/>
          <p:nvPr/>
        </p:nvSpPr>
        <p:spPr>
          <a:xfrm>
            <a:off x="4983228" y="5337224"/>
            <a:ext cx="183515" cy="0"/>
          </a:xfrm>
          <a:custGeom>
            <a:avLst/>
            <a:gdLst/>
            <a:ahLst/>
            <a:cxnLst/>
            <a:rect l="l" t="t" r="r" b="b"/>
            <a:pathLst>
              <a:path w="183514">
                <a:moveTo>
                  <a:pt x="0" y="0"/>
                </a:moveTo>
                <a:lnTo>
                  <a:pt x="183362" y="0"/>
                </a:lnTo>
              </a:path>
            </a:pathLst>
          </a:custGeom>
          <a:ln w="12600">
            <a:solidFill>
              <a:srgbClr val="007175"/>
            </a:solidFill>
          </a:ln>
        </p:spPr>
        <p:txBody>
          <a:bodyPr wrap="square" lIns="0" tIns="0" rIns="0" bIns="0" rtlCol="0"/>
          <a:lstStyle/>
          <a:p>
            <a:endParaRPr/>
          </a:p>
        </p:txBody>
      </p:sp>
      <p:sp>
        <p:nvSpPr>
          <p:cNvPr id="106" name="object 106"/>
          <p:cNvSpPr/>
          <p:nvPr/>
        </p:nvSpPr>
        <p:spPr>
          <a:xfrm>
            <a:off x="5075173" y="5337224"/>
            <a:ext cx="182880" cy="0"/>
          </a:xfrm>
          <a:custGeom>
            <a:avLst/>
            <a:gdLst/>
            <a:ahLst/>
            <a:cxnLst/>
            <a:rect l="l" t="t" r="r" b="b"/>
            <a:pathLst>
              <a:path w="182879">
                <a:moveTo>
                  <a:pt x="0" y="0"/>
                </a:moveTo>
                <a:lnTo>
                  <a:pt x="182562" y="0"/>
                </a:lnTo>
              </a:path>
            </a:pathLst>
          </a:custGeom>
          <a:ln w="12600">
            <a:solidFill>
              <a:srgbClr val="00627E"/>
            </a:solidFill>
          </a:ln>
        </p:spPr>
        <p:txBody>
          <a:bodyPr wrap="square" lIns="0" tIns="0" rIns="0" bIns="0" rtlCol="0"/>
          <a:lstStyle/>
          <a:p>
            <a:endParaRPr/>
          </a:p>
        </p:txBody>
      </p:sp>
      <p:sp>
        <p:nvSpPr>
          <p:cNvPr id="107" name="object 107"/>
          <p:cNvSpPr/>
          <p:nvPr/>
        </p:nvSpPr>
        <p:spPr>
          <a:xfrm>
            <a:off x="5166486" y="5337224"/>
            <a:ext cx="182880" cy="0"/>
          </a:xfrm>
          <a:custGeom>
            <a:avLst/>
            <a:gdLst/>
            <a:ahLst/>
            <a:cxnLst/>
            <a:rect l="l" t="t" r="r" b="b"/>
            <a:pathLst>
              <a:path w="182879">
                <a:moveTo>
                  <a:pt x="0" y="0"/>
                </a:moveTo>
                <a:lnTo>
                  <a:pt x="182562" y="0"/>
                </a:lnTo>
              </a:path>
            </a:pathLst>
          </a:custGeom>
          <a:ln w="12600">
            <a:solidFill>
              <a:srgbClr val="175284"/>
            </a:solidFill>
          </a:ln>
        </p:spPr>
        <p:txBody>
          <a:bodyPr wrap="square" lIns="0" tIns="0" rIns="0" bIns="0" rtlCol="0"/>
          <a:lstStyle/>
          <a:p>
            <a:endParaRPr/>
          </a:p>
        </p:txBody>
      </p:sp>
      <p:sp>
        <p:nvSpPr>
          <p:cNvPr id="108" name="object 108"/>
          <p:cNvSpPr/>
          <p:nvPr/>
        </p:nvSpPr>
        <p:spPr>
          <a:xfrm>
            <a:off x="5257800" y="5337224"/>
            <a:ext cx="182880" cy="0"/>
          </a:xfrm>
          <a:custGeom>
            <a:avLst/>
            <a:gdLst/>
            <a:ahLst/>
            <a:cxnLst/>
            <a:rect l="l" t="t" r="r" b="b"/>
            <a:pathLst>
              <a:path w="182879">
                <a:moveTo>
                  <a:pt x="0" y="0"/>
                </a:moveTo>
                <a:lnTo>
                  <a:pt x="182562" y="0"/>
                </a:lnTo>
              </a:path>
            </a:pathLst>
          </a:custGeom>
          <a:ln w="12600">
            <a:solidFill>
              <a:srgbClr val="2D4285"/>
            </a:solidFill>
          </a:ln>
        </p:spPr>
        <p:txBody>
          <a:bodyPr wrap="square" lIns="0" tIns="0" rIns="0" bIns="0" rtlCol="0"/>
          <a:lstStyle/>
          <a:p>
            <a:endParaRPr/>
          </a:p>
        </p:txBody>
      </p:sp>
      <p:sp>
        <p:nvSpPr>
          <p:cNvPr id="109" name="object 109"/>
          <p:cNvSpPr/>
          <p:nvPr/>
        </p:nvSpPr>
        <p:spPr>
          <a:xfrm>
            <a:off x="5349115" y="5337224"/>
            <a:ext cx="183515" cy="0"/>
          </a:xfrm>
          <a:custGeom>
            <a:avLst/>
            <a:gdLst/>
            <a:ahLst/>
            <a:cxnLst/>
            <a:rect l="l" t="t" r="r" b="b"/>
            <a:pathLst>
              <a:path w="183514">
                <a:moveTo>
                  <a:pt x="0" y="0"/>
                </a:moveTo>
                <a:lnTo>
                  <a:pt x="183362" y="0"/>
                </a:lnTo>
              </a:path>
            </a:pathLst>
          </a:custGeom>
          <a:ln w="12600">
            <a:solidFill>
              <a:srgbClr val="303D85"/>
            </a:solidFill>
          </a:ln>
        </p:spPr>
        <p:txBody>
          <a:bodyPr wrap="square" lIns="0" tIns="0" rIns="0" bIns="0" rtlCol="0"/>
          <a:lstStyle/>
          <a:p>
            <a:endParaRPr/>
          </a:p>
        </p:txBody>
      </p:sp>
      <p:sp>
        <p:nvSpPr>
          <p:cNvPr id="110" name="object 110"/>
          <p:cNvSpPr/>
          <p:nvPr/>
        </p:nvSpPr>
        <p:spPr>
          <a:xfrm>
            <a:off x="5440428" y="5337224"/>
            <a:ext cx="183515" cy="0"/>
          </a:xfrm>
          <a:custGeom>
            <a:avLst/>
            <a:gdLst/>
            <a:ahLst/>
            <a:cxnLst/>
            <a:rect l="l" t="t" r="r" b="b"/>
            <a:pathLst>
              <a:path w="183514">
                <a:moveTo>
                  <a:pt x="0" y="0"/>
                </a:moveTo>
                <a:lnTo>
                  <a:pt x="183362" y="0"/>
                </a:lnTo>
              </a:path>
            </a:pathLst>
          </a:custGeom>
          <a:ln w="12600">
            <a:solidFill>
              <a:srgbClr val="333A85"/>
            </a:solidFill>
          </a:ln>
        </p:spPr>
        <p:txBody>
          <a:bodyPr wrap="square" lIns="0" tIns="0" rIns="0" bIns="0" rtlCol="0"/>
          <a:lstStyle/>
          <a:p>
            <a:endParaRPr/>
          </a:p>
        </p:txBody>
      </p:sp>
      <p:sp>
        <p:nvSpPr>
          <p:cNvPr id="111" name="object 111"/>
          <p:cNvSpPr/>
          <p:nvPr/>
        </p:nvSpPr>
        <p:spPr>
          <a:xfrm>
            <a:off x="5532373" y="5337224"/>
            <a:ext cx="182880" cy="0"/>
          </a:xfrm>
          <a:custGeom>
            <a:avLst/>
            <a:gdLst/>
            <a:ahLst/>
            <a:cxnLst/>
            <a:rect l="l" t="t" r="r" b="b"/>
            <a:pathLst>
              <a:path w="182879">
                <a:moveTo>
                  <a:pt x="0" y="0"/>
                </a:moveTo>
                <a:lnTo>
                  <a:pt x="182562" y="0"/>
                </a:lnTo>
              </a:path>
            </a:pathLst>
          </a:custGeom>
          <a:ln w="12600">
            <a:solidFill>
              <a:srgbClr val="353885"/>
            </a:solidFill>
          </a:ln>
        </p:spPr>
        <p:txBody>
          <a:bodyPr wrap="square" lIns="0" tIns="0" rIns="0" bIns="0" rtlCol="0"/>
          <a:lstStyle/>
          <a:p>
            <a:endParaRPr/>
          </a:p>
        </p:txBody>
      </p:sp>
      <p:sp>
        <p:nvSpPr>
          <p:cNvPr id="112" name="object 112"/>
          <p:cNvSpPr/>
          <p:nvPr/>
        </p:nvSpPr>
        <p:spPr>
          <a:xfrm>
            <a:off x="5623686" y="5337224"/>
            <a:ext cx="91440" cy="0"/>
          </a:xfrm>
          <a:custGeom>
            <a:avLst/>
            <a:gdLst/>
            <a:ahLst/>
            <a:cxnLst/>
            <a:rect l="l" t="t" r="r" b="b"/>
            <a:pathLst>
              <a:path w="91439">
                <a:moveTo>
                  <a:pt x="0" y="0"/>
                </a:moveTo>
                <a:lnTo>
                  <a:pt x="91281" y="0"/>
                </a:lnTo>
              </a:path>
            </a:pathLst>
          </a:custGeom>
          <a:ln w="12600">
            <a:solidFill>
              <a:srgbClr val="393085"/>
            </a:solidFill>
          </a:ln>
        </p:spPr>
        <p:txBody>
          <a:bodyPr wrap="square" lIns="0" tIns="0" rIns="0" bIns="0" rtlCol="0"/>
          <a:lstStyle/>
          <a:p>
            <a:endParaRPr/>
          </a:p>
        </p:txBody>
      </p:sp>
      <p:sp>
        <p:nvSpPr>
          <p:cNvPr id="114" name="object 114"/>
          <p:cNvSpPr txBox="1"/>
          <p:nvPr/>
        </p:nvSpPr>
        <p:spPr>
          <a:xfrm>
            <a:off x="1214426" y="4988942"/>
            <a:ext cx="4295775" cy="2289345"/>
          </a:xfrm>
          <a:prstGeom prst="rect">
            <a:avLst/>
          </a:prstGeom>
        </p:spPr>
        <p:txBody>
          <a:bodyPr vert="horz" wrap="square" lIns="0" tIns="0" rIns="0" bIns="0" rtlCol="0">
            <a:spAutoFit/>
          </a:bodyPr>
          <a:lstStyle/>
          <a:p>
            <a:pPr marL="12700">
              <a:lnSpc>
                <a:spcPct val="100000"/>
              </a:lnSpc>
            </a:pPr>
            <a:r>
              <a:rPr sz="1500" b="1" spc="-15" dirty="0">
                <a:latin typeface="Calibri"/>
                <a:cs typeface="Calibri"/>
              </a:rPr>
              <a:t>Working</a:t>
            </a:r>
            <a:r>
              <a:rPr sz="1500" b="1" spc="-50" dirty="0">
                <a:latin typeface="Calibri"/>
                <a:cs typeface="Calibri"/>
              </a:rPr>
              <a:t> </a:t>
            </a:r>
            <a:r>
              <a:rPr sz="1500" b="1" spc="-10" dirty="0">
                <a:latin typeface="Calibri"/>
                <a:cs typeface="Calibri"/>
              </a:rPr>
              <a:t>Group</a:t>
            </a:r>
            <a:endParaRPr sz="1500">
              <a:latin typeface="Calibri"/>
              <a:cs typeface="Calibri"/>
            </a:endParaRPr>
          </a:p>
          <a:p>
            <a:pPr>
              <a:lnSpc>
                <a:spcPct val="100000"/>
              </a:lnSpc>
              <a:spcBef>
                <a:spcPts val="50"/>
              </a:spcBef>
            </a:pPr>
            <a:endParaRPr sz="1250">
              <a:latin typeface="Times New Roman"/>
              <a:cs typeface="Times New Roman"/>
            </a:endParaRPr>
          </a:p>
          <a:p>
            <a:pPr marL="299085" marR="315595" indent="-172720">
              <a:lnSpc>
                <a:spcPct val="120000"/>
              </a:lnSpc>
              <a:buClr>
                <a:srgbClr val="FF6600"/>
              </a:buClr>
              <a:buFont typeface="Wingdings"/>
              <a:buChar char=""/>
              <a:tabLst>
                <a:tab pos="299720" algn="l"/>
              </a:tabLst>
            </a:pPr>
            <a:r>
              <a:rPr sz="1200" spc="-5" dirty="0">
                <a:latin typeface="Calibri"/>
                <a:cs typeface="Calibri"/>
              </a:rPr>
              <a:t>Clear </a:t>
            </a:r>
            <a:r>
              <a:rPr sz="1200" dirty="0">
                <a:latin typeface="Calibri"/>
                <a:cs typeface="Calibri"/>
              </a:rPr>
              <a:t>individual </a:t>
            </a:r>
            <a:r>
              <a:rPr sz="1200" spc="-5" dirty="0">
                <a:latin typeface="Calibri"/>
                <a:cs typeface="Calibri"/>
              </a:rPr>
              <a:t>responsibilities, </a:t>
            </a:r>
            <a:r>
              <a:rPr sz="1200" dirty="0">
                <a:latin typeface="Calibri"/>
                <a:cs typeface="Calibri"/>
              </a:rPr>
              <a:t>but no </a:t>
            </a:r>
            <a:r>
              <a:rPr sz="1200" spc="-5" dirty="0">
                <a:latin typeface="Calibri"/>
                <a:cs typeface="Calibri"/>
              </a:rPr>
              <a:t>significant collective  performance </a:t>
            </a:r>
            <a:r>
              <a:rPr sz="1200" dirty="0">
                <a:latin typeface="Calibri"/>
                <a:cs typeface="Calibri"/>
              </a:rPr>
              <a:t>need or</a:t>
            </a:r>
            <a:r>
              <a:rPr sz="1200" spc="-55" dirty="0">
                <a:latin typeface="Calibri"/>
                <a:cs typeface="Calibri"/>
              </a:rPr>
              <a:t> </a:t>
            </a:r>
            <a:r>
              <a:rPr sz="1200" spc="-5" dirty="0">
                <a:latin typeface="Calibri"/>
                <a:cs typeface="Calibri"/>
              </a:rPr>
              <a:t>opportunity</a:t>
            </a:r>
            <a:endParaRPr sz="1200">
              <a:latin typeface="Calibri"/>
              <a:cs typeface="Calibri"/>
            </a:endParaRPr>
          </a:p>
          <a:p>
            <a:pPr marL="299085" marR="5080" indent="-172720">
              <a:lnSpc>
                <a:spcPct val="120000"/>
              </a:lnSpc>
              <a:spcBef>
                <a:spcPts val="300"/>
              </a:spcBef>
              <a:buClr>
                <a:srgbClr val="FF6600"/>
              </a:buClr>
              <a:buFont typeface="Wingdings"/>
              <a:buChar char=""/>
              <a:tabLst>
                <a:tab pos="299720" algn="l"/>
              </a:tabLst>
            </a:pPr>
            <a:r>
              <a:rPr sz="1200" dirty="0">
                <a:latin typeface="Calibri"/>
                <a:cs typeface="Calibri"/>
              </a:rPr>
              <a:t>No </a:t>
            </a:r>
            <a:r>
              <a:rPr sz="1200" spc="-5" dirty="0">
                <a:latin typeface="Calibri"/>
                <a:cs typeface="Calibri"/>
              </a:rPr>
              <a:t>desire </a:t>
            </a:r>
            <a:r>
              <a:rPr sz="1200" dirty="0">
                <a:latin typeface="Calibri"/>
                <a:cs typeface="Calibri"/>
              </a:rPr>
              <a:t>of </a:t>
            </a:r>
            <a:r>
              <a:rPr sz="1200" spc="-5" dirty="0">
                <a:latin typeface="Calibri"/>
                <a:cs typeface="Calibri"/>
              </a:rPr>
              <a:t>common purpose, incremental performance goal </a:t>
            </a:r>
            <a:r>
              <a:rPr sz="1200" dirty="0">
                <a:latin typeface="Calibri"/>
                <a:cs typeface="Calibri"/>
              </a:rPr>
              <a:t>or  </a:t>
            </a:r>
            <a:r>
              <a:rPr sz="1200" spc="-5" dirty="0">
                <a:latin typeface="Calibri"/>
                <a:cs typeface="Calibri"/>
              </a:rPr>
              <a:t>joint work</a:t>
            </a:r>
            <a:r>
              <a:rPr sz="1200" spc="-100" dirty="0">
                <a:latin typeface="Calibri"/>
                <a:cs typeface="Calibri"/>
              </a:rPr>
              <a:t> </a:t>
            </a:r>
            <a:r>
              <a:rPr sz="1200" spc="-5" dirty="0">
                <a:latin typeface="Calibri"/>
                <a:cs typeface="Calibri"/>
              </a:rPr>
              <a:t>product</a:t>
            </a:r>
            <a:endParaRPr sz="1200">
              <a:latin typeface="Calibri"/>
              <a:cs typeface="Calibri"/>
            </a:endParaRPr>
          </a:p>
          <a:p>
            <a:pPr marL="299085" indent="-172720">
              <a:lnSpc>
                <a:spcPct val="100000"/>
              </a:lnSpc>
              <a:spcBef>
                <a:spcPts val="590"/>
              </a:spcBef>
              <a:buClr>
                <a:srgbClr val="FF6600"/>
              </a:buClr>
              <a:buFont typeface="Wingdings"/>
              <a:buChar char=""/>
              <a:tabLst>
                <a:tab pos="299720" algn="l"/>
              </a:tabLst>
            </a:pPr>
            <a:r>
              <a:rPr sz="1200" spc="-5" dirty="0">
                <a:latin typeface="Calibri"/>
                <a:cs typeface="Calibri"/>
              </a:rPr>
              <a:t>Members </a:t>
            </a:r>
            <a:r>
              <a:rPr sz="1200" spc="-10" dirty="0">
                <a:latin typeface="Calibri"/>
                <a:cs typeface="Calibri"/>
              </a:rPr>
              <a:t>may </a:t>
            </a:r>
            <a:r>
              <a:rPr sz="1200" spc="-5" dirty="0">
                <a:latin typeface="Calibri"/>
                <a:cs typeface="Calibri"/>
              </a:rPr>
              <a:t>interact to </a:t>
            </a:r>
            <a:r>
              <a:rPr sz="1200" dirty="0">
                <a:latin typeface="Calibri"/>
                <a:cs typeface="Calibri"/>
              </a:rPr>
              <a:t>help </a:t>
            </a:r>
            <a:r>
              <a:rPr sz="1200" spc="-5" dirty="0">
                <a:latin typeface="Calibri"/>
                <a:cs typeface="Calibri"/>
              </a:rPr>
              <a:t>each</a:t>
            </a:r>
            <a:r>
              <a:rPr sz="1200" spc="-125" dirty="0">
                <a:latin typeface="Calibri"/>
                <a:cs typeface="Calibri"/>
              </a:rPr>
              <a:t> </a:t>
            </a:r>
            <a:r>
              <a:rPr sz="1200" dirty="0">
                <a:latin typeface="Calibri"/>
                <a:cs typeface="Calibri"/>
              </a:rPr>
              <a:t>other</a:t>
            </a:r>
            <a:endParaRPr sz="1200">
              <a:latin typeface="Calibri"/>
              <a:cs typeface="Calibri"/>
            </a:endParaRPr>
          </a:p>
          <a:p>
            <a:pPr marL="498475" lvl="1" indent="-143510">
              <a:lnSpc>
                <a:spcPct val="100000"/>
              </a:lnSpc>
              <a:spcBef>
                <a:spcPts val="570"/>
              </a:spcBef>
              <a:buClr>
                <a:srgbClr val="FF6600"/>
              </a:buClr>
              <a:buFont typeface="Arial"/>
              <a:buChar char="•"/>
              <a:tabLst>
                <a:tab pos="499109" algn="l"/>
              </a:tabLst>
            </a:pPr>
            <a:r>
              <a:rPr sz="1000" spc="-5" dirty="0">
                <a:latin typeface="Calibri"/>
                <a:cs typeface="Calibri"/>
              </a:rPr>
              <a:t>Share </a:t>
            </a:r>
            <a:r>
              <a:rPr sz="1000" spc="-10" dirty="0">
                <a:latin typeface="Calibri"/>
                <a:cs typeface="Calibri"/>
              </a:rPr>
              <a:t>information, best practices </a:t>
            </a:r>
            <a:r>
              <a:rPr sz="1000" spc="-5" dirty="0">
                <a:latin typeface="Calibri"/>
                <a:cs typeface="Calibri"/>
              </a:rPr>
              <a:t>or</a:t>
            </a:r>
            <a:r>
              <a:rPr sz="1000" spc="145" dirty="0">
                <a:latin typeface="Calibri"/>
                <a:cs typeface="Calibri"/>
              </a:rPr>
              <a:t> </a:t>
            </a:r>
            <a:r>
              <a:rPr sz="1000" spc="-10" dirty="0">
                <a:latin typeface="Calibri"/>
                <a:cs typeface="Calibri"/>
              </a:rPr>
              <a:t>perspectives</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10" dirty="0">
                <a:latin typeface="Calibri"/>
                <a:cs typeface="Calibri"/>
              </a:rPr>
              <a:t>Make </a:t>
            </a:r>
            <a:r>
              <a:rPr sz="1000" spc="-5" dirty="0">
                <a:latin typeface="Calibri"/>
                <a:cs typeface="Calibri"/>
              </a:rPr>
              <a:t>decisions </a:t>
            </a:r>
            <a:r>
              <a:rPr sz="1000" spc="-15" dirty="0">
                <a:latin typeface="Calibri"/>
                <a:cs typeface="Calibri"/>
              </a:rPr>
              <a:t>for </a:t>
            </a:r>
            <a:r>
              <a:rPr sz="1000" spc="-5" dirty="0">
                <a:latin typeface="Calibri"/>
                <a:cs typeface="Calibri"/>
              </a:rPr>
              <a:t>the entire</a:t>
            </a:r>
            <a:r>
              <a:rPr sz="1000" spc="35" dirty="0">
                <a:latin typeface="Calibri"/>
                <a:cs typeface="Calibri"/>
              </a:rPr>
              <a:t> </a:t>
            </a:r>
            <a:r>
              <a:rPr sz="1000" spc="-10" dirty="0">
                <a:latin typeface="Calibri"/>
                <a:cs typeface="Calibri"/>
              </a:rPr>
              <a:t>team</a:t>
            </a:r>
            <a:endParaRPr sz="1000">
              <a:latin typeface="Calibri"/>
              <a:cs typeface="Calibri"/>
            </a:endParaRPr>
          </a:p>
          <a:p>
            <a:pPr marL="498475" lvl="1" indent="-143510">
              <a:lnSpc>
                <a:spcPct val="100000"/>
              </a:lnSpc>
              <a:spcBef>
                <a:spcPts val="540"/>
              </a:spcBef>
              <a:buClr>
                <a:srgbClr val="FF6600"/>
              </a:buClr>
              <a:buFont typeface="Arial"/>
              <a:buChar char="•"/>
              <a:tabLst>
                <a:tab pos="499109" algn="l"/>
              </a:tabLst>
            </a:pPr>
            <a:r>
              <a:rPr sz="1000" spc="-5" dirty="0">
                <a:latin typeface="Calibri"/>
                <a:cs typeface="Calibri"/>
              </a:rPr>
              <a:t>Help others within own </a:t>
            </a:r>
            <a:r>
              <a:rPr sz="1000" spc="-10" dirty="0">
                <a:latin typeface="Calibri"/>
                <a:cs typeface="Calibri"/>
              </a:rPr>
              <a:t>area </a:t>
            </a:r>
            <a:r>
              <a:rPr sz="1000" spc="-5" dirty="0">
                <a:latin typeface="Calibri"/>
                <a:cs typeface="Calibri"/>
              </a:rPr>
              <a:t>of</a:t>
            </a:r>
            <a:r>
              <a:rPr sz="1000" dirty="0">
                <a:latin typeface="Calibri"/>
                <a:cs typeface="Calibri"/>
              </a:rPr>
              <a:t> </a:t>
            </a:r>
            <a:r>
              <a:rPr sz="1000" spc="-5" dirty="0">
                <a:latin typeface="Calibri"/>
                <a:cs typeface="Calibri"/>
              </a:rPr>
              <a:t>responsibility</a:t>
            </a:r>
            <a:endParaRPr sz="10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99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99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99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1655</TotalTime>
  <Words>12420</Words>
  <Application>Microsoft Office PowerPoint</Application>
  <PresentationFormat>Custom</PresentationFormat>
  <Paragraphs>3488</Paragraphs>
  <Slides>181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181</vt:i4>
      </vt:variant>
    </vt:vector>
  </HeadingPairs>
  <TitlesOfParts>
    <vt:vector size="190" baseType="lpstr">
      <vt:lpstr>Arial</vt:lpstr>
      <vt:lpstr>Arial Black</vt:lpstr>
      <vt:lpstr>Bookman Old Style</vt:lpstr>
      <vt:lpstr>Calibri</vt:lpstr>
      <vt:lpstr>Courier New</vt:lpstr>
      <vt:lpstr>Monotype Corsiva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Sriram Balasubramanian</dc:creator>
  <cp:lastModifiedBy>Sriram B</cp:lastModifiedBy>
  <cp:revision>274</cp:revision>
  <dcterms:created xsi:type="dcterms:W3CDTF">2017-02-12T09:27:36Z</dcterms:created>
  <dcterms:modified xsi:type="dcterms:W3CDTF">2018-05-24T17:56:28Z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2017-02-03T00:00:00Z</vt:filetime>
  </property>
  <property fmtid="{D5CDD505-2E9C-101B-9397-08002B2CF9AE}" pid="3" name="Creator">
    <vt:lpwstr>Microsoft® PowerPoint® 2010</vt:lpwstr>
  </property>
  <property fmtid="{D5CDD505-2E9C-101B-9397-08002B2CF9AE}" pid="4" name="LastSaved">
    <vt:filetime>2017-02-12T00:00:00Z</vt:filetime>
  </property>
</Properties>
</file>